
<file path=[Content_Types].xml><?xml version="1.0" encoding="utf-8"?>
<Types xmlns="http://schemas.openxmlformats.org/package/2006/content-types">
  <Default Extension="vml" ContentType="application/vnd.openxmlformats-officedocument.vmlDrawing"/>
  <Default Extension="xls" ContentType="application/vnd.ms-excel"/>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314" r:id="rId4"/>
    <p:sldId id="315" r:id="rId6"/>
    <p:sldId id="316" r:id="rId7"/>
    <p:sldId id="317" r:id="rId8"/>
    <p:sldId id="318" r:id="rId9"/>
    <p:sldId id="319" r:id="rId10"/>
    <p:sldId id="320" r:id="rId11"/>
    <p:sldId id="321" r:id="rId12"/>
    <p:sldId id="322" r:id="rId13"/>
    <p:sldId id="324" r:id="rId14"/>
    <p:sldId id="325" r:id="rId15"/>
    <p:sldId id="326" r:id="rId16"/>
    <p:sldId id="327" r:id="rId17"/>
    <p:sldId id="328" r:id="rId18"/>
    <p:sldId id="329" r:id="rId19"/>
    <p:sldId id="330" r:id="rId20"/>
    <p:sldId id="331" r:id="rId21"/>
    <p:sldId id="332" r:id="rId22"/>
    <p:sldId id="333" r:id="rId23"/>
    <p:sldId id="334" r:id="rId24"/>
    <p:sldId id="372"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1" r:id="rId50"/>
    <p:sldId id="362" r:id="rId51"/>
    <p:sldId id="363" r:id="rId52"/>
    <p:sldId id="364" r:id="rId53"/>
    <p:sldId id="365" r:id="rId54"/>
    <p:sldId id="366" r:id="rId55"/>
    <p:sldId id="367" r:id="rId56"/>
    <p:sldId id="368" r:id="rId57"/>
    <p:sldId id="369" r:id="rId58"/>
    <p:sldId id="370" r:id="rId59"/>
    <p:sldId id="371" r:id="rId60"/>
    <p:sldId id="374" r:id="rId61"/>
    <p:sldId id="376" r:id="rId62"/>
    <p:sldId id="380" r:id="rId63"/>
    <p:sldId id="384" r:id="rId64"/>
    <p:sldId id="385" r:id="rId65"/>
    <p:sldId id="383" r:id="rId66"/>
    <p:sldId id="386" r:id="rId67"/>
    <p:sldId id="379" r:id="rId68"/>
    <p:sldId id="375" r:id="rId69"/>
  </p:sldIdLst>
  <p:sldSz cx="12192000" cy="6858000"/>
  <p:notesSz cx="6858000" cy="91440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DF4"/>
    <a:srgbClr val="0095D2"/>
    <a:srgbClr val="1398CC"/>
    <a:srgbClr val="FFFFFF"/>
    <a:srgbClr val="2F7AC1"/>
    <a:srgbClr val="C2E0F8"/>
    <a:srgbClr val="C20316"/>
    <a:srgbClr val="C7020C"/>
    <a:srgbClr val="FAEED8"/>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7" autoAdjust="0"/>
    <p:restoredTop sz="94660"/>
  </p:normalViewPr>
  <p:slideViewPr>
    <p:cSldViewPr snapToGrid="0">
      <p:cViewPr varScale="1">
        <p:scale>
          <a:sx n="114" d="100"/>
          <a:sy n="114" d="100"/>
        </p:scale>
        <p:origin x="6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3" Type="http://schemas.openxmlformats.org/officeDocument/2006/relationships/tags" Target="tags/tag481.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11"/>
          <c:y val="0.0483"/>
          <c:w val="0.70901"/>
          <c:h val="0.85409"/>
        </c:manualLayout>
      </c:layout>
      <c:barChart>
        <c:barDir val="col"/>
        <c:grouping val="clustered"/>
        <c:varyColors val="1"/>
        <c:ser>
          <c:idx val="0"/>
          <c:order val="0"/>
          <c:tx>
            <c:strRef>
              <c:f>sheet</c:f>
              <c:strCache>
                <c:ptCount val="1"/>
                <c:pt idx="0">
                  <c:v>列1</c:v>
                </c:pt>
              </c:strCache>
            </c:strRef>
          </c:tx>
          <c:spPr/>
          <c:invertIfNegative val="1"/>
          <c:dPt>
            <c:idx val="0"/>
            <c:invertIfNegative val="1"/>
            <c:bubble3D val="0"/>
            <c:spPr>
              <a:solidFill>
                <a:schemeClr val="accent1"/>
              </a:solidFill>
              <a:ln>
                <a:noFill/>
              </a:ln>
              <a:effectLst/>
            </c:spPr>
          </c:dPt>
          <c:dPt>
            <c:idx val="1"/>
            <c:invertIfNegative val="1"/>
            <c:bubble3D val="0"/>
            <c:spPr>
              <a:solidFill>
                <a:schemeClr val="accent2"/>
              </a:solidFill>
              <a:ln>
                <a:noFill/>
              </a:ln>
              <a:effectLst/>
            </c:spPr>
          </c:dPt>
          <c:dLbls>
            <c:dLbl>
              <c:idx val="1"/>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0070C0"/>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1"/>
              <c:showBubbleSize val="1"/>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1"/>
            <c:showBubbleSize val="1"/>
            <c:showLeaderLines val="0"/>
            <c:extLst>
              <c:ext xmlns:c15="http://schemas.microsoft.com/office/drawing/2012/chart" uri="{CE6537A1-D6FC-4f65-9D91-7224C49458BB}">
                <c15:layout/>
                <c15:showLeaderLines val="0"/>
                <c15:leaderLines>
                  <c:spPr>
                    <a:ln w="6350" cap="flat" cmpd="sng" algn="ctr">
                      <a:solidFill>
                        <a:schemeClr val="tx1"/>
                      </a:solidFill>
                      <a:prstDash val="solid"/>
                      <a:round/>
                    </a:ln>
                    <a:effectLst/>
                  </c:spPr>
                </c15:leaderLines>
              </c:ext>
            </c:extLst>
          </c:dLbls>
          <c:cat>
            <c:strRef>
              <c:f>sheet</c:f>
              <c:strCache>
                <c:ptCount val="2"/>
                <c:pt idx="0">
                  <c:v> </c:v>
                </c:pt>
                <c:pt idx="1">
                  <c:v> </c:v>
                </c:pt>
              </c:strCache>
            </c:strRef>
          </c:cat>
          <c:val>
            <c:numRef>
              <c:f>sheet</c:f>
              <c:numCache>
                <c:formatCode>0.0%</c:formatCode>
                <c:ptCount val="2"/>
                <c:pt idx="0">
                  <c:v>0.670000000000001</c:v>
                </c:pt>
                <c:pt idx="1">
                  <c:v>0.92</c:v>
                </c:pt>
              </c:numCache>
            </c:numRef>
          </c:val>
        </c:ser>
        <c:dLbls>
          <c:showLegendKey val="0"/>
          <c:showVal val="1"/>
          <c:showCatName val="0"/>
          <c:showSerName val="0"/>
          <c:showPercent val="1"/>
          <c:showBubbleSize val="1"/>
        </c:dLbls>
        <c:gapWidth val="150"/>
        <c:axId val="171319296"/>
        <c:axId val="171321984"/>
      </c:barChart>
      <c:catAx>
        <c:axId val="171319296"/>
        <c:scaling>
          <c:orientation val="minMax"/>
        </c:scaling>
        <c:delete val="0"/>
        <c:axPos val="b"/>
        <c:numFmt formatCode="General" sourceLinked="1"/>
        <c:majorTickMark val="out"/>
        <c:minorTickMark val="cross"/>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1100" b="1" i="0" u="none" strike="noStrike" kern="1200" baseline="0">
                <a:solidFill>
                  <a:schemeClr val="tx1"/>
                </a:solidFill>
                <a:latin typeface="微软雅黑" panose="020B0503020204020204" charset="-122"/>
                <a:ea typeface="微软雅黑" panose="020B0503020204020204" charset="-122"/>
                <a:cs typeface="+mn-cs"/>
              </a:defRPr>
            </a:pPr>
          </a:p>
        </c:txPr>
        <c:crossAx val="171321984"/>
        <c:crosses val="autoZero"/>
        <c:auto val="1"/>
        <c:lblAlgn val="ctr"/>
        <c:lblOffset val="100"/>
        <c:noMultiLvlLbl val="0"/>
      </c:catAx>
      <c:valAx>
        <c:axId val="171321984"/>
        <c:scaling>
          <c:orientation val="minMax"/>
          <c:max val="1"/>
        </c:scaling>
        <c:delete val="0"/>
        <c:axPos val="l"/>
        <c:title>
          <c:tx>
            <c:rich>
              <a:bodyPr rot="-5400000" spcFirstLastPara="0" vertOverflow="ellipsis" vert="horz" wrap="square" anchor="ctr" anchorCtr="1"/>
              <a:lstStyle/>
              <a:p>
                <a:pPr>
                  <a:defRPr lang="zh-CN" sz="1600" b="0" i="0" u="none" strike="noStrike" kern="1200" baseline="0">
                    <a:solidFill>
                      <a:schemeClr val="tx1"/>
                    </a:solidFill>
                    <a:latin typeface="+mn-lt"/>
                    <a:ea typeface="+mn-ea"/>
                    <a:cs typeface="+mn-cs"/>
                  </a:defRPr>
                </a:pPr>
                <a:r>
                  <a:rPr lang="zh-CN" altLang="en-US" sz="1000" b="0" i="0" u="none" strike="noStrike" baseline="0">
                    <a:effectLst/>
                    <a:latin typeface="微软雅黑" panose="020B0503020204020204" charset="-122"/>
                    <a:ea typeface="微软雅黑" panose="020B0503020204020204" charset="-122"/>
                  </a:rPr>
                  <a:t>合并高血压患者比例（</a:t>
                </a:r>
                <a:r>
                  <a:rPr lang="en-US" altLang="zh-CN" sz="1000" b="0" i="0" u="none" strike="noStrike" baseline="0">
                    <a:effectLst/>
                    <a:latin typeface="微软雅黑" panose="020B0503020204020204" charset="-122"/>
                    <a:ea typeface="微软雅黑" panose="020B0503020204020204" charset="-122"/>
                  </a:rPr>
                  <a:t>%</a:t>
                </a:r>
                <a:r>
                  <a:rPr lang="zh-CN" altLang="en-US" sz="1000" b="0" i="0" u="none" strike="noStrike" baseline="0">
                    <a:effectLst/>
                    <a:latin typeface="微软雅黑" panose="020B0503020204020204" charset="-122"/>
                    <a:ea typeface="微软雅黑" panose="020B0503020204020204" charset="-122"/>
                  </a:rPr>
                  <a:t>）</a:t>
                </a:r>
                <a:endParaRPr lang="zh-CN" altLang="en-US" sz="1000" b="0">
                  <a:latin typeface="微软雅黑" panose="020B0503020204020204" charset="-122"/>
                  <a:ea typeface="微软雅黑" panose="020B0503020204020204" charset="-122"/>
                </a:endParaRPr>
              </a:p>
            </c:rich>
          </c:tx>
          <c:layout/>
          <c:overlay val="1"/>
          <c:spPr>
            <a:noFill/>
            <a:ln>
              <a:noFill/>
            </a:ln>
            <a:effectLst/>
          </c:spPr>
        </c:title>
        <c:numFmt formatCode="0.0%" sourceLinked="1"/>
        <c:majorTickMark val="in"/>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charset="-122"/>
                <a:ea typeface="微软雅黑" panose="020B0503020204020204" charset="-122"/>
                <a:cs typeface="+mn-cs"/>
              </a:defRPr>
            </a:pPr>
          </a:p>
        </c:txPr>
        <c:crossAx val="17131929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000" b="1" i="0" u="none" strike="noStrike" kern="1200" baseline="0">
                <a:solidFill>
                  <a:schemeClr val="tx1"/>
                </a:solidFill>
                <a:latin typeface="微软雅黑" panose="020B0503020204020204" charset="-122"/>
                <a:ea typeface="微软雅黑" panose="020B0503020204020204" charset="-122"/>
                <a:cs typeface="+mn-cs"/>
              </a:defRPr>
            </a:pPr>
            <a:r>
              <a:rPr lang="en-US" altLang="zh-CN" sz="1000" b="1" i="0" u="none" strike="noStrike" baseline="0">
                <a:latin typeface="微软雅黑" panose="020B0503020204020204" charset="-122"/>
                <a:ea typeface="微软雅黑" panose="020B0503020204020204" charset="-122"/>
              </a:rPr>
              <a:t>CRIC</a:t>
            </a:r>
            <a:r>
              <a:rPr lang="zh-CN" altLang="en-US" sz="1000" b="1" i="0" u="none" strike="noStrike" baseline="0">
                <a:latin typeface="微软雅黑" panose="020B0503020204020204" charset="-122"/>
                <a:ea typeface="微软雅黑" panose="020B0503020204020204" charset="-122"/>
              </a:rPr>
              <a:t>研究，</a:t>
            </a:r>
            <a:r>
              <a:rPr lang="en-US" altLang="zh-CN" sz="1000" b="1" i="0" u="none" strike="noStrike" baseline="0">
                <a:latin typeface="微软雅黑" panose="020B0503020204020204" charset="-122"/>
                <a:ea typeface="微软雅黑" panose="020B0503020204020204" charset="-122"/>
              </a:rPr>
              <a:t>n=3612</a:t>
            </a:r>
            <a:endParaRPr lang="zh-CN" altLang="en-US" sz="1000" b="1">
              <a:latin typeface="微软雅黑" panose="020B0503020204020204" charset="-122"/>
              <a:ea typeface="微软雅黑" panose="020B0503020204020204" charset="-122"/>
            </a:endParaRPr>
          </a:p>
        </c:rich>
      </c:tx>
      <c:layout>
        <c:manualLayout>
          <c:xMode val="edge"/>
          <c:yMode val="edge"/>
          <c:x val="0.2704"/>
          <c:y val="0.84054"/>
        </c:manualLayout>
      </c:layout>
      <c:overlay val="1"/>
      <c:spPr>
        <a:noFill/>
        <a:ln>
          <a:noFill/>
        </a:ln>
        <a:effectLst/>
      </c:spPr>
    </c:title>
    <c:autoTitleDeleted val="0"/>
    <c:view3D>
      <c:rotX val="30"/>
      <c:rotY val="0"/>
      <c:depthPercent val="100"/>
      <c:rAngAx val="1"/>
    </c:view3D>
    <c:floor>
      <c:thickness val="0"/>
      <c:spPr>
        <a:noFill/>
        <a:effectLst/>
      </c:spPr>
    </c:floor>
    <c:sideWall>
      <c:thickness val="0"/>
      <c:spPr>
        <a:noFill/>
        <a:effectLst/>
      </c:spPr>
    </c:sideWall>
    <c:backWall>
      <c:thickness val="0"/>
      <c:spPr>
        <a:noFill/>
        <a:effectLst/>
      </c:spPr>
    </c:backWall>
    <c:plotArea>
      <c:layout>
        <c:manualLayout>
          <c:layoutTarget val="inner"/>
          <c:xMode val="edge"/>
          <c:yMode val="edge"/>
          <c:x val="0.08263"/>
          <c:y val="0.10175"/>
          <c:w val="0.80119"/>
          <c:h val="0.80305"/>
        </c:manualLayout>
      </c:layout>
      <c:pie3DChart>
        <c:varyColors val="1"/>
        <c:ser>
          <c:idx val="0"/>
          <c:order val="0"/>
          <c:tx>
            <c:strRef>
              <c:f>sheet</c:f>
              <c:strCache>
                <c:ptCount val="1"/>
                <c:pt idx="0">
                  <c:v>销售额</c:v>
                </c:pt>
              </c:strCache>
            </c:strRef>
          </c:tx>
          <c:spPr/>
          <c:explosion val="0"/>
          <c:dPt>
            <c:idx val="0"/>
            <c:bubble3D val="0"/>
            <c:spPr>
              <a:solidFill>
                <a:schemeClr val="accent1"/>
              </a:solidFill>
              <a:ln>
                <a:noFill/>
              </a:ln>
              <a:effectLst/>
            </c:spPr>
          </c:dPt>
          <c:dPt>
            <c:idx val="1"/>
            <c:bubble3D val="0"/>
            <c:spPr>
              <a:solidFill>
                <a:schemeClr val="accent2"/>
              </a:solidFill>
              <a:ln>
                <a:noFill/>
              </a:ln>
              <a:effectLst/>
            </c:spPr>
          </c:dPt>
          <c:dLbls>
            <c:dLbl>
              <c:idx val="0"/>
              <c:layout>
                <c:manualLayout>
                  <c:x val="-0.40317"/>
                  <c:y val="-0.30561"/>
                </c:manualLayout>
              </c:layout>
              <c:tx>
                <c:rich>
                  <a:bodyPr rot="0" spcFirstLastPara="0" vertOverflow="ellipsis" vert="horz" wrap="square" lIns="38100" tIns="19050" rIns="38100" bIns="19050" anchor="ctr" anchorCtr="1"/>
                  <a:lstStyle/>
                  <a:p>
                    <a:pPr>
                      <a:defRPr lang="zh-CN" sz="1000" b="1" i="0" u="none" strike="noStrike" kern="1200" baseline="0">
                        <a:solidFill>
                          <a:schemeClr val="bg1"/>
                        </a:solidFill>
                        <a:latin typeface="等线 Light" panose="02010600030101010101" charset="-122"/>
                        <a:ea typeface="等线 Light" panose="02010600030101010101" charset="-122"/>
                        <a:cs typeface="+mn-cs"/>
                      </a:defRPr>
                    </a:pPr>
                    <a:r>
                      <a:rPr lang="en-US" altLang="en-US" sz="1000" b="1">
                        <a:solidFill>
                          <a:schemeClr val="bg1"/>
                        </a:solidFill>
                      </a:rPr>
                      <a:t>86.0%</a:t>
                    </a:r>
                    <a:endParaRPr lang="en-US" altLang="en-US" sz="1000" b="1">
                      <a:solidFill>
                        <a:schemeClr val="bg1"/>
                      </a:solidFill>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等线 Light" panose="02010600030101010101" charset="-122"/>
                      <a:ea typeface="等线 Light" panose="02010600030101010101" charset="-122"/>
                      <a:cs typeface="+mn-cs"/>
                    </a:defRPr>
                  </a:pPr>
                </a:p>
              </c:txPr>
              <c:dLblPos val="bestFit"/>
              <c:showLegendKey val="1"/>
              <c:showVal val="1"/>
              <c:showCatName val="1"/>
              <c:showSerName val="1"/>
              <c:showPercent val="1"/>
              <c:showBubbleSize val="1"/>
              <c:extLst>
                <c:ext xmlns:c15="http://schemas.microsoft.com/office/drawing/2012/chart" uri="{CE6537A1-D6FC-4f65-9D91-7224C49458BB}">
                  <c15:layout>
                    <c:manualLayout>
                      <c:w val="0.23967"/>
                      <c:h val="0.28245"/>
                    </c:manualLayout>
                  </c15:layout>
                </c:ext>
              </c:extLst>
            </c:dLbl>
            <c:dLbl>
              <c:idx val="1"/>
              <c:delete val="1"/>
            </c:dLbl>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solidFill>
                    <a:latin typeface="+mn-lt"/>
                    <a:ea typeface="+mn-ea"/>
                    <a:cs typeface="+mn-cs"/>
                  </a:defRPr>
                </a:pPr>
              </a:p>
            </c:txPr>
            <c:dLblPos val="bestFit"/>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spPr>
                    <a:ln w="6350" cap="flat" cmpd="sng" algn="ctr">
                      <a:solidFill>
                        <a:schemeClr val="tx1"/>
                      </a:solidFill>
                      <a:prstDash val="solid"/>
                      <a:round/>
                    </a:ln>
                    <a:effectLst/>
                  </c:spPr>
                </c15:leaderLines>
              </c:ext>
            </c:extLst>
          </c:dLbls>
          <c:cat>
            <c:strRef>
              <c:f>sheet</c:f>
              <c:strCache>
                <c:ptCount val="2"/>
                <c:pt idx="0">
                  <c:v>合并高血压</c:v>
                </c:pt>
                <c:pt idx="1">
                  <c:v>不合并</c:v>
                </c:pt>
              </c:strCache>
            </c:strRef>
          </c:cat>
          <c:val>
            <c:numRef>
              <c:f>sheet</c:f>
              <c:numCache>
                <c:formatCode>0.0%</c:formatCode>
                <c:ptCount val="2"/>
                <c:pt idx="0">
                  <c:v>0.86</c:v>
                </c:pt>
                <c:pt idx="1">
                  <c:v>0.14</c:v>
                </c:pt>
              </c:numCache>
            </c:numRef>
          </c:val>
        </c:ser>
        <c:dLbls>
          <c:showLegendKey val="0"/>
          <c:showVal val="0"/>
          <c:showCatName val="0"/>
          <c:showSerName val="0"/>
          <c:showPercent val="0"/>
          <c:showBubbleSize val="0"/>
        </c:dLbls>
      </c:pie3DChart>
      <c:spPr>
        <a:noFill/>
        <a:ln>
          <a:noFill/>
        </a:ln>
        <a:effectLst/>
      </c:spPr>
    </c:plotArea>
    <c:plotVisOnly val="1"/>
    <c:dispBlanksAs val="zero"/>
    <c:showDLblsOverMax val="0"/>
  </c:chart>
  <c:spPr>
    <a:noFill/>
    <a:ln>
      <a:noFill/>
    </a:ln>
    <a:effectLst/>
  </c:spPr>
  <c:txPr>
    <a:bodyPr/>
    <a:lstStyle/>
    <a:p>
      <a:pPr>
        <a:defRPr lang="zh-CN" sz="1800" b="1"/>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c:f>
              <c:strCache>
                <c:ptCount val="1"/>
                <c:pt idx="0">
                  <c:v>销售额</c:v>
                </c:pt>
              </c:strCache>
            </c:strRef>
          </c:tx>
          <c:spPr/>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Lbls>
            <c:delete val="1"/>
          </c:dLbls>
          <c:cat>
            <c:strRef>
              <c:f>sheet</c:f>
              <c:strCache>
                <c:ptCount val="4"/>
                <c:pt idx="0">
                  <c:v>高血压</c:v>
                </c:pt>
                <c:pt idx="1">
                  <c:v>高BMI</c:v>
                </c:pt>
                <c:pt idx="2">
                  <c:v>高血糖</c:v>
                </c:pt>
                <c:pt idx="3">
                  <c:v>其他</c:v>
                </c:pt>
              </c:strCache>
            </c:strRef>
          </c:cat>
          <c:val>
            <c:numRef>
              <c:f>sheet</c:f>
              <c:numCache>
                <c:formatCode>0%</c:formatCode>
                <c:ptCount val="4"/>
                <c:pt idx="0">
                  <c:v>0.45</c:v>
                </c:pt>
                <c:pt idx="1">
                  <c:v>0.24</c:v>
                </c:pt>
                <c:pt idx="2">
                  <c:v>0.23</c:v>
                </c:pt>
                <c:pt idx="3">
                  <c:v>0.08</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a:lstStyle/>
    <a:p>
      <a:pPr>
        <a:defRPr lang="zh-CN" sz="1200">
          <a:latin typeface="微软雅黑" panose="020B0503020204020204" charset="-122"/>
          <a:ea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c:f>
              <c:strCache>
                <c:ptCount val="1"/>
                <c:pt idx="0">
                  <c:v>销售额</c:v>
                </c:pt>
              </c:strCache>
            </c:strRef>
          </c:tx>
          <c:spPr/>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Lbls>
            <c:delete val="1"/>
          </c:dLbls>
          <c:cat>
            <c:numRef>
              <c:f>sheet</c:f>
              <c:numCache>
                <c:ptCount val="0"/>
              </c:numCache>
            </c:numRef>
          </c:cat>
          <c:val>
            <c:numRef>
              <c:f>sheet</c:f>
              <c:numCache>
                <c:formatCode>0%</c:formatCode>
                <c:ptCount val="4"/>
                <c:pt idx="0">
                  <c:v>0.46</c:v>
                </c:pt>
                <c:pt idx="1">
                  <c:v>0.29</c:v>
                </c:pt>
                <c:pt idx="2">
                  <c:v>0.23</c:v>
                </c:pt>
                <c:pt idx="3">
                  <c:v>0.03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a:lstStyle/>
    <a:p>
      <a:pPr>
        <a:defRPr lang="zh-CN" sz="1800" b="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c:f>
              <c:strCache>
                <c:ptCount val="1"/>
                <c:pt idx="0">
                  <c:v>Series 1</c:v>
                </c:pt>
              </c:strCache>
            </c:strRef>
          </c:tx>
          <c:spPr>
            <a:effectLst/>
          </c:spPr>
          <c:invertIfNegative val="1"/>
          <c:dPt>
            <c:idx val="0"/>
            <c:invertIfNegative val="1"/>
            <c:bubble3D val="0"/>
            <c:spPr>
              <a:solidFill>
                <a:schemeClr val="accent1"/>
              </a:solidFill>
              <a:ln w="6350" cap="flat" cmpd="sng" algn="ctr">
                <a:solidFill>
                  <a:schemeClr val="lt1"/>
                </a:solidFill>
                <a:prstDash val="solid"/>
                <a:round/>
              </a:ln>
              <a:effectLst/>
            </c:spPr>
          </c:dPt>
          <c:dPt>
            <c:idx val="1"/>
            <c:invertIfNegative val="1"/>
            <c:bubble3D val="0"/>
            <c:spPr>
              <a:solidFill>
                <a:schemeClr val="accent2"/>
              </a:solidFill>
              <a:ln w="6350" cap="flat" cmpd="sng" algn="ctr">
                <a:solidFill>
                  <a:schemeClr val="lt1"/>
                </a:solidFill>
                <a:prstDash val="solid"/>
                <a:round/>
              </a:ln>
              <a:effectLst/>
            </c:spPr>
          </c:dPt>
          <c:dPt>
            <c:idx val="2"/>
            <c:invertIfNegative val="1"/>
            <c:bubble3D val="0"/>
            <c:spPr>
              <a:solidFill>
                <a:schemeClr val="accent3"/>
              </a:solidFill>
              <a:ln w="6350" cap="flat" cmpd="sng" algn="ctr">
                <a:solidFill>
                  <a:schemeClr val="lt1"/>
                </a:solidFill>
                <a:prstDash val="solid"/>
                <a:round/>
              </a:ln>
              <a:effectLst/>
            </c:spPr>
          </c:dPt>
          <c:dPt>
            <c:idx val="3"/>
            <c:invertIfNegative val="1"/>
            <c:bubble3D val="0"/>
            <c:spPr>
              <a:solidFill>
                <a:schemeClr val="accent4"/>
              </a:solidFill>
              <a:ln w="6350" cap="flat" cmpd="sng" algn="ctr">
                <a:solidFill>
                  <a:schemeClr val="lt1"/>
                </a:solidFill>
                <a:prstDash val="solid"/>
                <a:round/>
              </a:ln>
              <a:effectLst/>
            </c:spPr>
          </c:dPt>
          <c:dPt>
            <c:idx val="4"/>
            <c:invertIfNegative val="1"/>
            <c:bubble3D val="0"/>
            <c:spPr>
              <a:solidFill>
                <a:schemeClr val="accent5"/>
              </a:solidFill>
              <a:ln w="6350" cap="flat" cmpd="sng" algn="ctr">
                <a:solidFill>
                  <a:schemeClr val="lt1"/>
                </a:solidFill>
                <a:prstDash val="solid"/>
                <a:round/>
              </a:ln>
              <a:effectLst/>
            </c:spPr>
          </c:dPt>
          <c:dPt>
            <c:idx val="5"/>
            <c:invertIfNegative val="1"/>
            <c:bubble3D val="0"/>
            <c:spPr>
              <a:solidFill>
                <a:schemeClr val="accent6"/>
              </a:solidFill>
              <a:ln w="6350" cap="flat" cmpd="sng" algn="ctr">
                <a:solidFill>
                  <a:schemeClr val="lt1"/>
                </a:solidFill>
                <a:prstDash val="solid"/>
                <a:round/>
              </a:ln>
              <a:effectLst/>
            </c:spPr>
          </c:dPt>
          <c:dLbls>
            <c:spPr>
              <a:noFill/>
              <a:ln>
                <a:noFill/>
              </a:ln>
              <a:effectLst/>
            </c:spPr>
            <c:txPr>
              <a:bodyPr rot="0" spcFirstLastPara="0" vertOverflow="ellipsis" vert="horz" wrap="square" lIns="38100" tIns="19050" rIns="38100" bIns="19050" anchor="ctr" anchorCtr="1">
                <a:spAutoFit/>
              </a:bodyPr>
              <a:lstStyle/>
              <a:p>
                <a:pPr>
                  <a:defRPr lang="zh-CN" sz="1400" b="0" i="0" u="none" strike="noStrike" kern="1200" baseline="0">
                    <a:solidFill>
                      <a:schemeClr val="tx1"/>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1"/>
            <c:showBubbleSize val="1"/>
            <c:showLeaderLines val="0"/>
            <c:extLst>
              <c:ext xmlns:c15="http://schemas.microsoft.com/office/drawing/2012/chart" uri="{CE6537A1-D6FC-4f65-9D91-7224C49458BB}">
                <c15:layout/>
                <c15:showLeaderLines val="0"/>
                <c15:leaderLines>
                  <c:spPr>
                    <a:ln w="6350" cap="flat" cmpd="sng" algn="ctr">
                      <a:solidFill>
                        <a:schemeClr val="tx1"/>
                      </a:solidFill>
                      <a:prstDash val="solid"/>
                      <a:round/>
                    </a:ln>
                    <a:effectLst/>
                  </c:spPr>
                </c15:leaderLines>
              </c:ext>
            </c:extLst>
          </c:dLbls>
          <c:cat>
            <c:strRef>
              <c:f>sheet</c:f>
              <c:strCache>
                <c:ptCount val="6"/>
                <c:pt idx="0">
                  <c:v>Stage 1</c:v>
                </c:pt>
                <c:pt idx="1">
                  <c:v>Stage 2</c:v>
                </c:pt>
                <c:pt idx="2">
                  <c:v>Stage 3a</c:v>
                </c:pt>
                <c:pt idx="3">
                  <c:v>Stage 3b</c:v>
                </c:pt>
                <c:pt idx="4">
                  <c:v>Stage 4</c:v>
                </c:pt>
                <c:pt idx="5">
                  <c:v>Stage 5</c:v>
                </c:pt>
              </c:strCache>
            </c:strRef>
          </c:cat>
          <c:val>
            <c:numRef>
              <c:f>sheet</c:f>
              <c:numCache>
                <c:formatCode>General</c:formatCode>
                <c:ptCount val="6"/>
                <c:pt idx="0">
                  <c:v>44.2</c:v>
                </c:pt>
                <c:pt idx="1">
                  <c:v>65.2</c:v>
                </c:pt>
                <c:pt idx="2">
                  <c:v>75.6</c:v>
                </c:pt>
                <c:pt idx="3">
                  <c:v>81.2</c:v>
                </c:pt>
                <c:pt idx="4">
                  <c:v>86.1</c:v>
                </c:pt>
                <c:pt idx="5">
                  <c:v>91</c:v>
                </c:pt>
              </c:numCache>
            </c:numRef>
          </c:val>
        </c:ser>
        <c:dLbls>
          <c:showLegendKey val="0"/>
          <c:showVal val="1"/>
          <c:showCatName val="0"/>
          <c:showSerName val="0"/>
          <c:showPercent val="1"/>
          <c:showBubbleSize val="1"/>
        </c:dLbls>
        <c:gapWidth val="58"/>
        <c:axId val="10685824"/>
        <c:axId val="43549824"/>
      </c:barChart>
      <c:catAx>
        <c:axId val="1068582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charset="-122"/>
                <a:ea typeface="微软雅黑" panose="020B0503020204020204" charset="-122"/>
                <a:cs typeface="+mn-cs"/>
              </a:defRPr>
            </a:pPr>
          </a:p>
        </c:txPr>
        <c:crossAx val="43549824"/>
        <c:crosses val="autoZero"/>
        <c:auto val="1"/>
        <c:lblAlgn val="ctr"/>
        <c:lblOffset val="100"/>
        <c:noMultiLvlLbl val="0"/>
      </c:catAx>
      <c:valAx>
        <c:axId val="43549824"/>
        <c:scaling>
          <c:orientation val="minMax"/>
        </c:scaling>
        <c:delete val="0"/>
        <c:axPos val="l"/>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charset="-122"/>
                <a:ea typeface="微软雅黑" panose="020B0503020204020204" charset="-122"/>
                <a:cs typeface="+mn-cs"/>
              </a:defRPr>
            </a:pPr>
          </a:p>
        </c:txPr>
        <c:crossAx val="10685824"/>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lang="zh-CN" sz="12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7"/>
          <c:y val="0.03188"/>
          <c:w val="0.86141"/>
          <c:h val="0.78968"/>
        </c:manualLayout>
      </c:layout>
      <c:barChart>
        <c:barDir val="col"/>
        <c:grouping val="clustered"/>
        <c:varyColors val="1"/>
        <c:ser>
          <c:idx val="0"/>
          <c:order val="0"/>
          <c:tx>
            <c:strRef>
              <c:f>sheet</c:f>
              <c:strCache>
                <c:ptCount val="1"/>
                <c:pt idx="0">
                  <c:v>&lt;140/90 mmHg</c:v>
                </c:pt>
              </c:strCache>
            </c:strRef>
          </c:tx>
          <c:spPr>
            <a:solidFill>
              <a:schemeClr val="accent1"/>
            </a:solidFill>
            <a:ln>
              <a:noFill/>
            </a:ln>
            <a:effectLst/>
          </c:spPr>
          <c:invertIfNegative val="1"/>
          <c:dLbls>
            <c:spPr>
              <a:noFill/>
              <a:ln>
                <a:noFill/>
              </a:ln>
              <a:effectLst/>
            </c:spPr>
            <c:txPr>
              <a:bodyPr rot="0" spcFirstLastPara="0" vertOverflow="ellipsis" vert="horz" wrap="square" lIns="38100" tIns="19050" rIns="38100" bIns="19050" anchor="ctr" anchorCtr="1">
                <a:spAutoFit/>
              </a:bodyPr>
              <a:lstStyle/>
              <a:p>
                <a:pPr>
                  <a:defRPr lang="zh-CN" sz="1200" b="0" i="0" u="none" strike="noStrike" kern="1200" baseline="0">
                    <a:solidFill>
                      <a:schemeClr val="tx1"/>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1"/>
            <c:showBubbleSize val="1"/>
            <c:showLeaderLines val="0"/>
            <c:extLst>
              <c:ext xmlns:c15="http://schemas.microsoft.com/office/drawing/2012/chart" uri="{CE6537A1-D6FC-4f65-9D91-7224C49458BB}">
                <c15:layout/>
                <c15:showLeaderLines val="0"/>
                <c15:leaderLines>
                  <c:spPr>
                    <a:ln w="6350" cap="flat" cmpd="sng" algn="ctr">
                      <a:solidFill>
                        <a:schemeClr val="tx1"/>
                      </a:solidFill>
                      <a:prstDash val="solid"/>
                      <a:round/>
                    </a:ln>
                    <a:effectLst/>
                  </c:spPr>
                </c15:leaderLines>
              </c:ext>
            </c:extLst>
          </c:dLbls>
          <c:cat>
            <c:strRef>
              <c:f>sheet</c:f>
              <c:strCache>
                <c:ptCount val="6"/>
                <c:pt idx="0">
                  <c:v>Stage 1</c:v>
                </c:pt>
                <c:pt idx="1">
                  <c:v>Stage 2</c:v>
                </c:pt>
                <c:pt idx="2">
                  <c:v>Stage 3a</c:v>
                </c:pt>
                <c:pt idx="3">
                  <c:v>Stage 3b</c:v>
                </c:pt>
                <c:pt idx="4">
                  <c:v>Stage 4</c:v>
                </c:pt>
                <c:pt idx="5">
                  <c:v>Stage 5</c:v>
                </c:pt>
              </c:strCache>
            </c:strRef>
          </c:cat>
          <c:val>
            <c:numRef>
              <c:f>sheet</c:f>
              <c:numCache>
                <c:formatCode>General</c:formatCode>
                <c:ptCount val="6"/>
                <c:pt idx="0">
                  <c:v>47.2</c:v>
                </c:pt>
                <c:pt idx="1">
                  <c:v>42</c:v>
                </c:pt>
                <c:pt idx="2">
                  <c:v>36</c:v>
                </c:pt>
                <c:pt idx="3">
                  <c:v>34.8</c:v>
                </c:pt>
                <c:pt idx="4">
                  <c:v>24</c:v>
                </c:pt>
                <c:pt idx="5">
                  <c:v>19.9</c:v>
                </c:pt>
              </c:numCache>
            </c:numRef>
          </c:val>
        </c:ser>
        <c:ser>
          <c:idx val="1"/>
          <c:order val="1"/>
          <c:tx>
            <c:strRef>
              <c:f>sheet</c:f>
              <c:strCache>
                <c:ptCount val="1"/>
                <c:pt idx="0">
                  <c:v>&lt;130/80 mmHg</c:v>
                </c:pt>
              </c:strCache>
            </c:strRef>
          </c:tx>
          <c:spPr>
            <a:solidFill>
              <a:schemeClr val="accent2"/>
            </a:solidFill>
            <a:ln>
              <a:noFill/>
            </a:ln>
            <a:effectLst/>
          </c:spPr>
          <c:invertIfNegative val="1"/>
          <c:dLbls>
            <c:spPr>
              <a:noFill/>
              <a:ln>
                <a:noFill/>
              </a:ln>
              <a:effectLst/>
            </c:spPr>
            <c:txPr>
              <a:bodyPr rot="0" spcFirstLastPara="0" vertOverflow="ellipsis" vert="horz" wrap="square" lIns="38100" tIns="19050" rIns="38100" bIns="19050" anchor="ctr" anchorCtr="1">
                <a:spAutoFit/>
              </a:bodyPr>
              <a:lstStyle/>
              <a:p>
                <a:pPr>
                  <a:defRPr lang="zh-CN" sz="1200" b="0" i="0" u="none" strike="noStrike" kern="1200" baseline="0">
                    <a:solidFill>
                      <a:schemeClr val="tx1"/>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1"/>
            <c:showBubbleSize val="1"/>
            <c:showLeaderLines val="0"/>
            <c:extLst>
              <c:ext xmlns:c15="http://schemas.microsoft.com/office/drawing/2012/chart" uri="{CE6537A1-D6FC-4f65-9D91-7224C49458BB}">
                <c15:layout/>
                <c15:showLeaderLines val="0"/>
                <c15:leaderLines>
                  <c:spPr>
                    <a:ln w="6350" cap="flat" cmpd="sng" algn="ctr">
                      <a:solidFill>
                        <a:schemeClr val="tx1"/>
                      </a:solidFill>
                      <a:prstDash val="solid"/>
                      <a:round/>
                    </a:ln>
                    <a:effectLst/>
                  </c:spPr>
                </c15:leaderLines>
              </c:ext>
            </c:extLst>
          </c:dLbls>
          <c:cat>
            <c:strRef>
              <c:f>sheet</c:f>
              <c:strCache>
                <c:ptCount val="6"/>
                <c:pt idx="0">
                  <c:v>Stage 1</c:v>
                </c:pt>
                <c:pt idx="1">
                  <c:v>Stage 2</c:v>
                </c:pt>
                <c:pt idx="2">
                  <c:v>Stage 3a</c:v>
                </c:pt>
                <c:pt idx="3">
                  <c:v>Stage 3b</c:v>
                </c:pt>
                <c:pt idx="4">
                  <c:v>Stage 4</c:v>
                </c:pt>
                <c:pt idx="5">
                  <c:v>Stage 5</c:v>
                </c:pt>
              </c:strCache>
            </c:strRef>
          </c:cat>
          <c:val>
            <c:numRef>
              <c:f>sheet</c:f>
              <c:numCache>
                <c:formatCode>General</c:formatCode>
                <c:ptCount val="6"/>
                <c:pt idx="0">
                  <c:v>22.9</c:v>
                </c:pt>
                <c:pt idx="1">
                  <c:v>17.4</c:v>
                </c:pt>
                <c:pt idx="2">
                  <c:v>16</c:v>
                </c:pt>
                <c:pt idx="3">
                  <c:v>16</c:v>
                </c:pt>
                <c:pt idx="4">
                  <c:v>9.7</c:v>
                </c:pt>
                <c:pt idx="5">
                  <c:v>6.4</c:v>
                </c:pt>
              </c:numCache>
            </c:numRef>
          </c:val>
        </c:ser>
        <c:dLbls>
          <c:showLegendKey val="0"/>
          <c:showVal val="1"/>
          <c:showCatName val="0"/>
          <c:showSerName val="0"/>
          <c:showPercent val="1"/>
          <c:showBubbleSize val="1"/>
        </c:dLbls>
        <c:gapWidth val="44"/>
        <c:overlap val="-10"/>
        <c:axId val="43947520"/>
        <c:axId val="43995136"/>
      </c:barChart>
      <c:catAx>
        <c:axId val="4394752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charset="-122"/>
                <a:ea typeface="微软雅黑" panose="020B0503020204020204" charset="-122"/>
                <a:cs typeface="+mn-cs"/>
              </a:defRPr>
            </a:pPr>
          </a:p>
        </c:txPr>
        <c:crossAx val="43995136"/>
        <c:crosses val="autoZero"/>
        <c:auto val="1"/>
        <c:lblAlgn val="ctr"/>
        <c:lblOffset val="100"/>
        <c:noMultiLvlLbl val="0"/>
      </c:catAx>
      <c:valAx>
        <c:axId val="43995136"/>
        <c:scaling>
          <c:orientation val="minMax"/>
          <c:max val="100"/>
        </c:scaling>
        <c:delete val="0"/>
        <c:axPos val="l"/>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charset="-122"/>
                <a:ea typeface="微软雅黑" panose="020B0503020204020204" charset="-122"/>
                <a:cs typeface="+mn-cs"/>
              </a:defRPr>
            </a:pPr>
          </a:p>
        </c:txPr>
        <c:crossAx val="43947520"/>
        <c:crosses val="autoZero"/>
        <c:crossBetween val="between"/>
        <c:majorUnit val="50"/>
      </c:valAx>
      <c:spPr>
        <a:noFill/>
        <a:ln>
          <a:noFill/>
        </a:ln>
        <a:effectLst/>
      </c:spPr>
    </c:plotArea>
    <c:legend>
      <c:legendPos val="t"/>
      <c:layout>
        <c:manualLayout>
          <c:xMode val="edge"/>
          <c:yMode val="edge"/>
          <c:x val="0.29016"/>
          <c:y val="0.10049"/>
          <c:w val="0.70578"/>
          <c:h val="0.09366"/>
        </c:manualLayout>
      </c:layout>
      <c:overlay val="1"/>
      <c:spPr>
        <a:noFill/>
        <a:ln>
          <a:noFill/>
        </a:ln>
        <a:effectLst/>
      </c:spPr>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
    <c:plotVisOnly val="1"/>
    <c:dispBlanksAs val="gap"/>
    <c:showDLblsOverMax val="0"/>
  </c:chart>
  <c:spPr>
    <a:noFill/>
    <a:ln>
      <a:noFill/>
    </a:ln>
    <a:effectLst/>
  </c:spPr>
  <c:txPr>
    <a:bodyPr/>
    <a:lstStyle/>
    <a:p>
      <a:pPr>
        <a:defRPr lang="zh-CN" sz="120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1"/>
          <c:y val="0.10735"/>
          <c:w val="0.87831"/>
          <c:h val="0.67279"/>
        </c:manualLayout>
      </c:layout>
      <c:barChart>
        <c:barDir val="col"/>
        <c:grouping val="clustered"/>
        <c:varyColors val="1"/>
        <c:ser>
          <c:idx val="0"/>
          <c:order val="0"/>
          <c:tx>
            <c:strRef>
              <c:f>sheet</c:f>
              <c:strCache>
                <c:ptCount val="1"/>
                <c:pt idx="0">
                  <c:v>基线</c:v>
                </c:pt>
              </c:strCache>
            </c:strRef>
          </c:tx>
          <c:spPr>
            <a:solidFill>
              <a:schemeClr val="accent1"/>
            </a:solidFill>
            <a:ln>
              <a:noFill/>
            </a:ln>
            <a:effectLst/>
          </c:spPr>
          <c:invertIfNegative val="1"/>
          <c:dLbls>
            <c:spPr>
              <a:noFill/>
              <a:ln>
                <a:noFill/>
              </a:ln>
              <a:effectLst/>
            </c:spPr>
            <c:txPr>
              <a:bodyPr rot="0" spcFirstLastPara="0" vertOverflow="ellipsis" vert="horz" wrap="square" lIns="38100" tIns="19050" rIns="38100" bIns="19050" anchor="ctr" anchorCtr="1">
                <a:spAutoFit/>
              </a:bodyPr>
              <a:lstStyle/>
              <a:p>
                <a:pPr>
                  <a:defRPr lang="zh-CN" sz="1600" b="1" i="0" u="none" strike="noStrike" kern="1200" baseline="0">
                    <a:solidFill>
                      <a:schemeClr val="bg1"/>
                    </a:solidFill>
                    <a:latin typeface="微软雅黑" panose="020B0503020204020204" charset="-122"/>
                    <a:ea typeface="微软雅黑" panose="020B0503020204020204" charset="-122"/>
                    <a:cs typeface="+mn-cs"/>
                  </a:defRPr>
                </a:pPr>
              </a:p>
            </c:txPr>
            <c:dLblPos val="ctr"/>
            <c:showLegendKey val="0"/>
            <c:showVal val="1"/>
            <c:showCatName val="0"/>
            <c:showSerName val="0"/>
            <c:showPercent val="1"/>
            <c:showBubbleSize val="1"/>
            <c:showLeaderLines val="0"/>
            <c:extLst>
              <c:ext xmlns:c15="http://schemas.microsoft.com/office/drawing/2012/chart" uri="{CE6537A1-D6FC-4f65-9D91-7224C49458BB}">
                <c15:layout/>
                <c15:showLeaderLines val="0"/>
                <c15:leaderLines>
                  <c:spPr>
                    <a:ln w="6350" cap="flat" cmpd="sng" algn="ctr">
                      <a:solidFill>
                        <a:schemeClr val="tx1"/>
                      </a:solidFill>
                      <a:prstDash val="solid"/>
                      <a:round/>
                    </a:ln>
                    <a:effectLst/>
                  </c:spPr>
                </c15:leaderLines>
              </c:ext>
            </c:extLst>
          </c:dLbls>
          <c:cat>
            <c:strRef>
              <c:f>sheet</c:f>
              <c:strCache>
                <c:ptCount val="2"/>
                <c:pt idx="0">
                  <c:v>收缩压</c:v>
                </c:pt>
                <c:pt idx="1">
                  <c:v>舒张压</c:v>
                </c:pt>
              </c:strCache>
            </c:strRef>
          </c:cat>
          <c:val>
            <c:numRef>
              <c:f>sheet</c:f>
              <c:numCache>
                <c:formatCode>General</c:formatCode>
                <c:ptCount val="2"/>
                <c:pt idx="0">
                  <c:v>160.3</c:v>
                </c:pt>
                <c:pt idx="1">
                  <c:v>99.3</c:v>
                </c:pt>
              </c:numCache>
            </c:numRef>
          </c:val>
        </c:ser>
        <c:ser>
          <c:idx val="1"/>
          <c:order val="1"/>
          <c:tx>
            <c:strRef>
              <c:f>sheet</c:f>
              <c:strCache>
                <c:ptCount val="1"/>
                <c:pt idx="0">
                  <c:v>治疗后</c:v>
                </c:pt>
              </c:strCache>
            </c:strRef>
          </c:tx>
          <c:spPr>
            <a:solidFill>
              <a:schemeClr val="accent2"/>
            </a:solidFill>
            <a:ln>
              <a:noFill/>
            </a:ln>
            <a:effectLst/>
          </c:spPr>
          <c:invertIfNegative val="1"/>
          <c:dLbls>
            <c:spPr>
              <a:noFill/>
              <a:ln>
                <a:noFill/>
              </a:ln>
              <a:effectLst/>
            </c:spPr>
            <c:txPr>
              <a:bodyPr rot="0" spcFirstLastPara="0" vertOverflow="ellipsis" vert="horz" wrap="square" lIns="38100" tIns="19050" rIns="38100" bIns="19050" anchor="ctr" anchorCtr="1">
                <a:spAutoFit/>
              </a:bodyPr>
              <a:lstStyle/>
              <a:p>
                <a:pPr>
                  <a:defRPr lang="zh-CN" sz="1600" b="1" i="0" u="none" strike="noStrike" kern="1200" baseline="0">
                    <a:solidFill>
                      <a:schemeClr val="bg1"/>
                    </a:solidFill>
                    <a:latin typeface="微软雅黑" panose="020B0503020204020204" charset="-122"/>
                    <a:ea typeface="微软雅黑" panose="020B0503020204020204" charset="-122"/>
                    <a:cs typeface="+mn-cs"/>
                  </a:defRPr>
                </a:pPr>
              </a:p>
            </c:txPr>
            <c:dLblPos val="ctr"/>
            <c:showLegendKey val="0"/>
            <c:showVal val="1"/>
            <c:showCatName val="0"/>
            <c:showSerName val="0"/>
            <c:showPercent val="1"/>
            <c:showBubbleSize val="1"/>
            <c:showLeaderLines val="0"/>
            <c:extLst>
              <c:ext xmlns:c15="http://schemas.microsoft.com/office/drawing/2012/chart" uri="{CE6537A1-D6FC-4f65-9D91-7224C49458BB}">
                <c15:layout/>
                <c15:showLeaderLines val="0"/>
                <c15:leaderLines>
                  <c:spPr>
                    <a:ln w="6350" cap="flat" cmpd="sng" algn="ctr">
                      <a:solidFill>
                        <a:schemeClr val="tx1"/>
                      </a:solidFill>
                      <a:prstDash val="solid"/>
                      <a:round/>
                    </a:ln>
                    <a:effectLst/>
                  </c:spPr>
                </c15:leaderLines>
              </c:ext>
            </c:extLst>
          </c:dLbls>
          <c:cat>
            <c:strRef>
              <c:f>sheet</c:f>
              <c:strCache>
                <c:ptCount val="2"/>
                <c:pt idx="0">
                  <c:v>收缩压</c:v>
                </c:pt>
                <c:pt idx="1">
                  <c:v>舒张压</c:v>
                </c:pt>
              </c:strCache>
            </c:strRef>
          </c:cat>
          <c:val>
            <c:numRef>
              <c:f>sheet</c:f>
              <c:numCache>
                <c:formatCode>General</c:formatCode>
                <c:ptCount val="2"/>
                <c:pt idx="0">
                  <c:v>140.4</c:v>
                </c:pt>
                <c:pt idx="1">
                  <c:v>86.5</c:v>
                </c:pt>
              </c:numCache>
            </c:numRef>
          </c:val>
        </c:ser>
        <c:dLbls>
          <c:showLegendKey val="0"/>
          <c:showVal val="1"/>
          <c:showCatName val="0"/>
          <c:showSerName val="0"/>
          <c:showPercent val="1"/>
          <c:showBubbleSize val="1"/>
        </c:dLbls>
        <c:gapWidth val="219"/>
        <c:overlap val="-27"/>
        <c:axId val="44834176"/>
        <c:axId val="44835968"/>
      </c:barChart>
      <c:catAx>
        <c:axId val="4483417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1400" b="0" i="0" u="none" strike="noStrike" kern="1200" baseline="0">
                <a:solidFill>
                  <a:schemeClr val="tx1"/>
                </a:solidFill>
                <a:latin typeface="微软雅黑" panose="020B0503020204020204" charset="-122"/>
                <a:ea typeface="微软雅黑" panose="020B0503020204020204" charset="-122"/>
                <a:cs typeface="+mn-cs"/>
              </a:defRPr>
            </a:pPr>
          </a:p>
        </c:txPr>
        <c:crossAx val="44835968"/>
        <c:crosses val="autoZero"/>
        <c:auto val="1"/>
        <c:lblAlgn val="ctr"/>
        <c:lblOffset val="100"/>
        <c:noMultiLvlLbl val="0"/>
      </c:catAx>
      <c:valAx>
        <c:axId val="44835968"/>
        <c:scaling>
          <c:orientation val="minMax"/>
        </c:scaling>
        <c:delete val="0"/>
        <c:axPos val="l"/>
        <c:title>
          <c:tx>
            <c:rich>
              <a:bodyPr rot="-540000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r>
                  <a:rPr lang="zh-CN" altLang="en-US" sz="1600">
                    <a:latin typeface="微软雅黑" panose="020B0503020204020204" charset="-122"/>
                    <a:ea typeface="微软雅黑" panose="020B0503020204020204" charset="-122"/>
                  </a:rPr>
                  <a:t>血压（</a:t>
                </a:r>
                <a:r>
                  <a:rPr lang="en-US" altLang="zh-CN" sz="1600">
                    <a:latin typeface="微软雅黑" panose="020B0503020204020204" charset="-122"/>
                    <a:ea typeface="微软雅黑" panose="020B0503020204020204" charset="-122"/>
                  </a:rPr>
                  <a:t>mmHg</a:t>
                </a:r>
                <a:r>
                  <a:rPr lang="zh-CN" altLang="en-US" sz="1600">
                    <a:latin typeface="微软雅黑" panose="020B0503020204020204" charset="-122"/>
                    <a:ea typeface="微软雅黑" panose="020B0503020204020204" charset="-122"/>
                  </a:rPr>
                  <a:t>）</a:t>
                </a:r>
                <a:endParaRPr lang="zh-CN" altLang="en-US" sz="1600">
                  <a:latin typeface="微软雅黑" panose="020B0503020204020204" charset="-122"/>
                  <a:ea typeface="微软雅黑" panose="020B0503020204020204" charset="-122"/>
                </a:endParaRPr>
              </a:p>
            </c:rich>
          </c:tx>
          <c:layout/>
          <c:overlay val="1"/>
          <c:spPr>
            <a:noFill/>
            <a:ln>
              <a:noFill/>
            </a:ln>
            <a:effectLst/>
          </c:sp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1400" b="0" i="0" u="none" strike="noStrike" kern="1200" baseline="0">
                <a:solidFill>
                  <a:schemeClr val="tx1"/>
                </a:solidFill>
                <a:latin typeface="微软雅黑" panose="020B0503020204020204" charset="-122"/>
                <a:ea typeface="微软雅黑" panose="020B0503020204020204" charset="-122"/>
                <a:cs typeface="+mn-cs"/>
              </a:defRPr>
            </a:pPr>
          </a:p>
        </c:txPr>
        <c:crossAx val="44834176"/>
        <c:crosses val="autoZero"/>
        <c:crossBetween val="between"/>
        <c:majorUnit val="60"/>
      </c:valAx>
      <c:spPr>
        <a:noFill/>
        <a:ln>
          <a:noFill/>
        </a:ln>
        <a:effectLst/>
      </c:spPr>
    </c:plotArea>
    <c:legend>
      <c:legendPos val="r"/>
      <c:layout>
        <c:manualLayout>
          <c:xMode val="edge"/>
          <c:yMode val="edge"/>
          <c:x val="0.70589"/>
          <c:y val="0.01063"/>
          <c:w val="0.28291"/>
          <c:h val="0.18509"/>
        </c:manualLayout>
      </c:layout>
      <c:overlay val="1"/>
      <c:spPr>
        <a:noFill/>
        <a:ln>
          <a:noFill/>
        </a:ln>
        <a:effectLst/>
      </c:spPr>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29"/>
          <c:y val="0.12263"/>
          <c:w val="0.84811"/>
          <c:h val="0.76051"/>
        </c:manualLayout>
      </c:layout>
      <c:barChart>
        <c:barDir val="col"/>
        <c:grouping val="clustered"/>
        <c:varyColors val="0"/>
        <c:ser>
          <c:idx val="0"/>
          <c:order val="0"/>
          <c:tx>
            <c:strRef>
              <c:f>sheet</c:f>
              <c:strCache>
                <c:ptCount val="1"/>
                <c:pt idx="0">
                  <c:v>系列 1</c:v>
                </c:pt>
              </c:strCache>
            </c:strRef>
          </c:tx>
          <c:spPr>
            <a:solidFill>
              <a:schemeClr val="accent1"/>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1"/>
              </a:solidFill>
              <a:ln>
                <a:noFill/>
              </a:ln>
              <a:effectLst/>
            </c:spPr>
          </c:dPt>
          <c:dLbls>
            <c:delete val="1"/>
          </c:dLbls>
          <c:cat>
            <c:strRef>
              <c:f>sheet</c:f>
              <c:strCache>
                <c:ptCount val="2"/>
                <c:pt idx="0">
                  <c:v>安慰剂</c:v>
                </c:pt>
                <c:pt idx="1">
                  <c:v>氨氯地平</c:v>
                </c:pt>
              </c:strCache>
            </c:strRef>
          </c:cat>
          <c:val>
            <c:numRef>
              <c:f>sheet</c:f>
              <c:numCache>
                <c:formatCode>General</c:formatCode>
                <c:ptCount val="2"/>
                <c:pt idx="0">
                  <c:v>8.1</c:v>
                </c:pt>
                <c:pt idx="1">
                  <c:v>4.8</c:v>
                </c:pt>
              </c:numCache>
            </c:numRef>
          </c:val>
        </c:ser>
        <c:dLbls>
          <c:showLegendKey val="0"/>
          <c:showVal val="0"/>
          <c:showCatName val="0"/>
          <c:showSerName val="0"/>
          <c:showPercent val="0"/>
          <c:showBubbleSize val="0"/>
        </c:dLbls>
        <c:gapWidth val="200"/>
        <c:overlap val="-37"/>
        <c:axId val="45343104"/>
        <c:axId val="45344640"/>
      </c:barChart>
      <c:catAx>
        <c:axId val="45343104"/>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45344640"/>
        <c:crosses val="autoZero"/>
        <c:auto val="1"/>
        <c:lblAlgn val="ctr"/>
        <c:lblOffset val="100"/>
        <c:noMultiLvlLbl val="0"/>
      </c:catAx>
      <c:valAx>
        <c:axId val="45344640"/>
        <c:scaling>
          <c:orientation val="minMax"/>
        </c:scaling>
        <c:delete val="0"/>
        <c:axPos val="l"/>
        <c:title>
          <c:tx>
            <c:rich>
              <a:bodyPr rot="-54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r>
                  <a:rPr lang="zh-CN" altLang="en-US" sz="1400">
                    <a:latin typeface="微软雅黑" panose="020B0503020204020204" charset="-122"/>
                    <a:ea typeface="微软雅黑" panose="020B0503020204020204" charset="-122"/>
                  </a:rPr>
                  <a:t>发生心肌梗死的患者比例（</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c:rich>
          </c:tx>
          <c:layout/>
          <c:overlay val="0"/>
          <c:spPr>
            <a:noFill/>
            <a:ln>
              <a:noFill/>
            </a:ln>
            <a:effectLst/>
          </c:spPr>
        </c:title>
        <c:numFmt formatCode="General" sourceLinked="1"/>
        <c:majorTickMark val="in"/>
        <c:minorTickMark val="none"/>
        <c:tickLblPos val="nextTo"/>
        <c:spPr>
          <a:noFill/>
          <a:ln w="6350" cap="flat" cmpd="sng" algn="ctr">
            <a:solidFill>
              <a:schemeClr val="tx1"/>
            </a:solidFill>
            <a:prstDash val="solid"/>
            <a:round/>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45343104"/>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1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1F63B-11A6-4FD9-97E9-D1FACD402F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1396D-4FAC-45F3-B321-81C0BE8A67D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1.png"/><Relationship Id="rId2" Type="http://schemas.openxmlformats.org/officeDocument/2006/relationships/tags" Target="../tags/tag4.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3.png"/><Relationship Id="rId4" Type="http://schemas.openxmlformats.org/officeDocument/2006/relationships/tags" Target="../tags/tag16.xml"/><Relationship Id="rId3" Type="http://schemas.openxmlformats.org/officeDocument/2006/relationships/image" Target="../media/image2.png"/><Relationship Id="rId2" Type="http://schemas.openxmlformats.org/officeDocument/2006/relationships/tags" Target="../tags/tag15.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7.xml"/><Relationship Id="rId7" Type="http://schemas.openxmlformats.org/officeDocument/2006/relationships/image" Target="../media/image4.png"/><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6.png"/><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6.png"/><Relationship Id="rId2" Type="http://schemas.openxmlformats.org/officeDocument/2006/relationships/tags" Target="../tags/tag38.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media/image7.png"/><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image" Target="../media/image8.png"/><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9.png"/><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image" Target="../media/image6.png"/><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image" Target="../media/image1.png"/><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93.xml"/><Relationship Id="rId7" Type="http://schemas.openxmlformats.org/officeDocument/2006/relationships/image" Target="../media/image2.png"/><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media/image3.png"/><Relationship Id="rId4" Type="http://schemas.openxmlformats.org/officeDocument/2006/relationships/tags" Target="../tags/tag95.xml"/><Relationship Id="rId3" Type="http://schemas.openxmlformats.org/officeDocument/2006/relationships/image" Target="../media/image2.png"/><Relationship Id="rId2" Type="http://schemas.openxmlformats.org/officeDocument/2006/relationships/tags" Target="../tags/tag94.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6.png"/><Relationship Id="rId5" Type="http://schemas.openxmlformats.org/officeDocument/2006/relationships/tags" Target="../tags/tag104.xml"/><Relationship Id="rId4" Type="http://schemas.openxmlformats.org/officeDocument/2006/relationships/image" Target="../media/image10.png"/><Relationship Id="rId3" Type="http://schemas.openxmlformats.org/officeDocument/2006/relationships/tags" Target="../tags/tag103.xml"/><Relationship Id="rId2" Type="http://schemas.openxmlformats.org/officeDocument/2006/relationships/tags" Target="../tags/tag102.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image" Target="../media/image6.png"/><Relationship Id="rId5" Type="http://schemas.openxmlformats.org/officeDocument/2006/relationships/tags" Target="../tags/tag113.xml"/><Relationship Id="rId4" Type="http://schemas.openxmlformats.org/officeDocument/2006/relationships/image" Target="../media/image10.png"/><Relationship Id="rId3" Type="http://schemas.openxmlformats.org/officeDocument/2006/relationships/tags" Target="../tags/tag112.xml"/><Relationship Id="rId2" Type="http://schemas.openxmlformats.org/officeDocument/2006/relationships/tags" Target="../tags/tag111.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image" Target="../media/image10.png"/><Relationship Id="rId2" Type="http://schemas.openxmlformats.org/officeDocument/2006/relationships/tags" Target="../tags/tag120.xml"/><Relationship Id="rId10" Type="http://schemas.openxmlformats.org/officeDocument/2006/relationships/tags" Target="../tags/tag12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2" Type="http://schemas.openxmlformats.org/officeDocument/2006/relationships/image" Target="../media/image6.png"/><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image" Target="../media/image3.png"/><Relationship Id="rId4" Type="http://schemas.openxmlformats.org/officeDocument/2006/relationships/tags" Target="../tags/tag139.xml"/><Relationship Id="rId3" Type="http://schemas.openxmlformats.org/officeDocument/2006/relationships/image" Target="../media/image2.png"/><Relationship Id="rId2" Type="http://schemas.openxmlformats.org/officeDocument/2006/relationships/tags" Target="../tags/tag138.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lvl="0" algn="ctr">
              <a:defRPr sz="7200" b="0"/>
            </a:lvl1pPr>
          </a:lstStyle>
          <a:p>
            <a:r>
              <a:rPr lang="zh-CN" altLang="en-US"/>
              <a:t>单击此处编辑标题</a:t>
            </a:r>
            <a:endParaRPr lang="zh-CN" altLang="en-US"/>
          </a:p>
        </p:txBody>
      </p:sp>
      <p:sp>
        <p:nvSpPr>
          <p:cNvPr id="3" name="副标题 2"/>
          <p:cNvSpPr>
            <a:spLocks noGrp="1"/>
          </p:cNvSpPr>
          <p:nvPr>
            <p:ph type="subTitle" idx="1"/>
          </p:nvPr>
        </p:nvSpPr>
        <p:spPr>
          <a:xfrm>
            <a:off x="1524000" y="3602038"/>
            <a:ext cx="9144000" cy="1655762"/>
          </a:xfrm>
        </p:spPr>
        <p:txBody>
          <a:bodyPr>
            <a:normAutofit/>
          </a:bodyPr>
          <a:lstStyle>
            <a:lvl1pPr marL="0" lvl="0" indent="0" algn="ctr">
              <a:buNone/>
              <a:defRPr sz="18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idx="10"/>
          </p:nvPr>
        </p:nvSpPr>
        <p:spPr/>
        <p:txBody>
          <a:bodyPr/>
          <a:lstStyle/>
          <a:p>
            <a:fld id="{C059F5C3-3830-4D88-8581-9BA737EEDDCE}" type="datetimeFigureOut">
              <a:rPr lang="zh-CN" altLang="en-US"/>
            </a:fld>
            <a:endParaRPr lang="zh-CN" altLang="en-US"/>
          </a:p>
        </p:txBody>
      </p:sp>
      <p:sp>
        <p:nvSpPr>
          <p:cNvPr id="5" name="页脚占位符 4"/>
          <p:cNvSpPr>
            <a:spLocks noGrp="1"/>
          </p:cNvSpPr>
          <p:nvPr>
            <p:ph type="ftr" idx="11"/>
          </p:nvPr>
        </p:nvSpPr>
        <p:spPr/>
        <p:txBody>
          <a:bodyPr/>
          <a:lstStyle/>
          <a:p>
            <a:endParaRPr lang="zh-CN" altLang="en-US"/>
          </a:p>
        </p:txBody>
      </p:sp>
      <p:sp>
        <p:nvSpPr>
          <p:cNvPr id="6" name="灯片编号占位符 5"/>
          <p:cNvSpPr>
            <a:spLocks noGrp="1"/>
          </p:cNvSpPr>
          <p:nvPr>
            <p:ph type="sldNum" idx="12"/>
          </p:nvPr>
        </p:nvSpPr>
        <p:spPr/>
        <p:txBody>
          <a:bodyPr/>
          <a:lstStyle/>
          <a:p>
            <a:fld id="{9ED3FD4F-A91D-4A43-BFA5-F0D2E25BB345}"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内容">
    <p:spTree>
      <p:nvGrpSpPr>
        <p:cNvPr id="1" name=""/>
        <p:cNvGrpSpPr/>
        <p:nvPr/>
      </p:nvGrpSpPr>
      <p:grpSpPr>
        <a:xfrm>
          <a:off x="0" y="0"/>
          <a:ext cx="0" cy="0"/>
          <a:chOff x="0" y="0"/>
          <a:chExt cx="0" cy="0"/>
        </a:xfrm>
      </p:grpSpPr>
      <p:sp>
        <p:nvSpPr>
          <p:cNvPr id="3" name="日期占位符 2"/>
          <p:cNvSpPr>
            <a:spLocks noGrp="1"/>
          </p:cNvSpPr>
          <p:nvPr>
            <p:ph type="dt" idx="10"/>
          </p:nvPr>
        </p:nvSpPr>
        <p:spPr/>
        <p:txBody>
          <a:bodyPr/>
          <a:lstStyle/>
          <a:p>
            <a:fld id="{E71C5AEA-219C-4870-9AD3-C2ECDEEB5EB5}" type="datetimeFigureOut">
              <a:rPr lang="zh-CN" altLang="en-US"/>
            </a:fld>
            <a:endParaRPr lang="zh-CN" altLang="en-US"/>
          </a:p>
        </p:txBody>
      </p:sp>
      <p:sp>
        <p:nvSpPr>
          <p:cNvPr id="4" name="页脚占位符 3"/>
          <p:cNvSpPr>
            <a:spLocks noGrp="1"/>
          </p:cNvSpPr>
          <p:nvPr>
            <p:ph type="ftr" idx="11"/>
          </p:nvPr>
        </p:nvSpPr>
        <p:spPr/>
        <p:txBody>
          <a:bodyPr/>
          <a:lstStyle/>
          <a:p>
            <a:endParaRPr lang="zh-CN" altLang="en-US"/>
          </a:p>
        </p:txBody>
      </p:sp>
      <p:sp>
        <p:nvSpPr>
          <p:cNvPr id="5" name="灯片编号占位符 4"/>
          <p:cNvSpPr>
            <a:spLocks noGrp="1"/>
          </p:cNvSpPr>
          <p:nvPr>
            <p:ph type="sldNum" idx="12"/>
          </p:nvPr>
        </p:nvSpPr>
        <p:spPr/>
        <p:txBody>
          <a:bodyPr/>
          <a:lstStyle/>
          <a:p>
            <a:fld id="{D5E092D6-8BC4-4210-9E96-CCB51417C71C}" type="slidenum">
              <a:rPr lang="zh-CN" altLang="en-US"/>
            </a:fld>
            <a:endParaRPr lang="zh-CN" altLang="en-US"/>
          </a:p>
        </p:txBody>
      </p:sp>
      <p:sp>
        <p:nvSpPr>
          <p:cNvPr id="7" name="内容占位符 6"/>
          <p:cNvSpPr>
            <a:spLocks noGrp="1"/>
          </p:cNvSpPr>
          <p:nvPr>
            <p:ph idx="13"/>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2" name="图片 31"/>
          <p:cNvPicPr>
            <a:picLocks noChangeAspect="1"/>
          </p:cNvPicPr>
          <p:nvPr>
            <p:custDataLst>
              <p:tags r:id="rId2"/>
            </p:custDataLst>
          </p:nvPr>
        </p:nvPicPr>
        <p:blipFill>
          <a:blip r:embed="rId3"/>
          <a:stretch>
            <a:fillRect/>
          </a:stretch>
        </p:blipFill>
        <p:spPr>
          <a:xfrm>
            <a:off x="9456527" y="3783089"/>
            <a:ext cx="2735473" cy="3074911"/>
          </a:xfrm>
          <a:prstGeom prst="rect">
            <a:avLst/>
          </a:prstGeom>
        </p:spPr>
      </p:pic>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33" name="图片 32"/>
          <p:cNvPicPr>
            <a:picLocks noChangeAspect="1"/>
          </p:cNvPicPr>
          <p:nvPr>
            <p:custDataLst>
              <p:tags r:id="rId7"/>
            </p:custDataLst>
          </p:nvPr>
        </p:nvPicPr>
        <p:blipFill>
          <a:blip r:embed="rId3"/>
          <a:stretch>
            <a:fillRect/>
          </a:stretch>
        </p:blipFill>
        <p:spPr>
          <a:xfrm rot="10800000">
            <a:off x="0" y="0"/>
            <a:ext cx="2735473" cy="3074911"/>
          </a:xfrm>
          <a:prstGeom prst="rect">
            <a:avLst/>
          </a:prstGeom>
        </p:spPr>
      </p:pic>
      <p:sp>
        <p:nvSpPr>
          <p:cNvPr id="34" name="矩形 33"/>
          <p:cNvSpPr/>
          <p:nvPr>
            <p:custDataLst>
              <p:tags r:id="rId8"/>
            </p:custDataLst>
          </p:nvPr>
        </p:nvSpPr>
        <p:spPr>
          <a:xfrm>
            <a:off x="3552371" y="1823125"/>
            <a:ext cx="5087258" cy="289289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p:cNvSpPr/>
          <p:nvPr>
            <p:custDataLst>
              <p:tags r:id="rId9"/>
            </p:custDataLst>
          </p:nvPr>
        </p:nvSpPr>
        <p:spPr>
          <a:xfrm>
            <a:off x="5185229" y="1808610"/>
            <a:ext cx="1799772" cy="570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9DA3"/>
              </a:solidFill>
            </a:endParaRPr>
          </a:p>
        </p:txBody>
      </p:sp>
      <p:sp>
        <p:nvSpPr>
          <p:cNvPr id="2" name="标题 1"/>
          <p:cNvSpPr>
            <a:spLocks noGrp="1"/>
          </p:cNvSpPr>
          <p:nvPr>
            <p:ph type="ctrTitle" hasCustomPrompt="1"/>
            <p:custDataLst>
              <p:tags r:id="rId10"/>
            </p:custDataLst>
          </p:nvPr>
        </p:nvSpPr>
        <p:spPr>
          <a:xfrm>
            <a:off x="3579742" y="2541283"/>
            <a:ext cx="5030855" cy="876586"/>
          </a:xfrm>
          <a:noFill/>
        </p:spPr>
        <p:txBody>
          <a:bodyPr lIns="90000" tIns="46800" rIns="90000" bIns="0" anchor="b" anchorCtr="0">
            <a:normAutofit/>
          </a:bodyPr>
          <a:lstStyle>
            <a:lvl1pPr algn="ctr">
              <a:lnSpc>
                <a:spcPct val="130000"/>
              </a:lnSpc>
              <a:defRPr sz="4800" spc="0" baseline="0">
                <a:solidFill>
                  <a:schemeClr val="accent1"/>
                </a:solidFill>
                <a:latin typeface="+mj-ea"/>
                <a:ea typeface="+mj-ea"/>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1"/>
            </p:custDataLst>
          </p:nvPr>
        </p:nvSpPr>
        <p:spPr>
          <a:xfrm>
            <a:off x="3579742" y="3509848"/>
            <a:ext cx="5030857" cy="873920"/>
          </a:xfrm>
        </p:spPr>
        <p:txBody>
          <a:bodyPr lIns="90000" tIns="0" rIns="90000" bIns="46800">
            <a:normAutofit/>
          </a:bodyPr>
          <a:lstStyle>
            <a:lvl1pPr marL="0" indent="0" algn="ctr" eaLnBrk="1" fontAlgn="auto" latinLnBrk="0" hangingPunct="1">
              <a:lnSpc>
                <a:spcPct val="130000"/>
              </a:lnSpc>
              <a:buNone/>
              <a:defRPr sz="1400" u="none" strike="noStrike" kern="1200" cap="none" spc="0" normalizeH="0" baseline="0">
                <a:solidFill>
                  <a:schemeClr val="accent1"/>
                </a:solidFill>
                <a:uFillTx/>
                <a:latin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2"/>
            </p:custDataLst>
          </p:nvPr>
        </p:nvSpPr>
        <p:spPr>
          <a:xfrm>
            <a:off x="4880914" y="5179319"/>
            <a:ext cx="2529965" cy="518364"/>
          </a:xfrm>
        </p:spPr>
        <p:txBody>
          <a:bodyPr anchor="ctr">
            <a:normAutofit/>
          </a:bodyPr>
          <a:lstStyle>
            <a:lvl1pPr marL="0" indent="0" algn="ctr">
              <a:lnSpc>
                <a:spcPct val="130000"/>
              </a:lnSpc>
              <a:buNone/>
              <a:defRPr sz="1400" spc="0" baseline="0">
                <a:solidFill>
                  <a:schemeClr val="accent1"/>
                </a:solidFill>
                <a:latin typeface="微软雅黑" panose="020B0503020204020204" charset="-122"/>
              </a:defRPr>
            </a:lvl1pPr>
          </a:lstStyle>
          <a:p>
            <a:pPr lvl="0"/>
            <a:r>
              <a:rPr lang="zh-CN" altLang="en-US" dirty="0"/>
              <a:t>编辑文本</a:t>
            </a:r>
            <a:endParaRPr lang="zh-CN" altLang="en-US" dirty="0"/>
          </a:p>
        </p:txBody>
      </p:sp>
      <p:sp>
        <p:nvSpPr>
          <p:cNvPr id="7" name="文本占位符 6"/>
          <p:cNvSpPr>
            <a:spLocks noGrp="1"/>
          </p:cNvSpPr>
          <p:nvPr>
            <p:ph type="body" sz="quarter" idx="14" hasCustomPrompt="1"/>
            <p:custDataLst>
              <p:tags r:id="rId13"/>
            </p:custDataLst>
          </p:nvPr>
        </p:nvSpPr>
        <p:spPr>
          <a:xfrm>
            <a:off x="4880913" y="5753526"/>
            <a:ext cx="2529965" cy="518364"/>
          </a:xfrm>
        </p:spPr>
        <p:txBody>
          <a:bodyPr anchor="ctr">
            <a:normAutofit/>
          </a:bodyPr>
          <a:lstStyle>
            <a:lvl1pPr marL="0" indent="0" algn="ctr">
              <a:lnSpc>
                <a:spcPct val="130000"/>
              </a:lnSpc>
              <a:buNone/>
              <a:defRPr sz="1400" spc="0" baseline="0">
                <a:solidFill>
                  <a:schemeClr val="accent1"/>
                </a:solidFill>
                <a:latin typeface="微软雅黑" panose="020B0503020204020204" charset="-122"/>
              </a:defRPr>
            </a:lvl1pPr>
          </a:lstStyle>
          <a:p>
            <a:pPr lvl="0"/>
            <a:r>
              <a:rPr lang="zh-CN" altLang="en-US" dirty="0"/>
              <a:t>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0"/>
            <a:ext cx="1585595" cy="178371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10257790" y="4682490"/>
            <a:ext cx="1932305" cy="21755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椭圆 6"/>
          <p:cNvSpPr/>
          <p:nvPr>
            <p:custDataLst>
              <p:tags r:id="rId5"/>
            </p:custDataLst>
          </p:nvPr>
        </p:nvSpPr>
        <p:spPr>
          <a:xfrm>
            <a:off x="5192274" y="2030825"/>
            <a:ext cx="1691339" cy="169133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 name="图片 7"/>
          <p:cNvPicPr>
            <a:picLocks noChangeAspect="1"/>
          </p:cNvPicPr>
          <p:nvPr>
            <p:custDataLst>
              <p:tags r:id="rId6"/>
            </p:custDataLst>
          </p:nvPr>
        </p:nvPicPr>
        <p:blipFill>
          <a:blip r:embed="rId7"/>
          <a:stretch>
            <a:fillRect/>
          </a:stretch>
        </p:blipFill>
        <p:spPr>
          <a:xfrm rot="20537791">
            <a:off x="4093956" y="2117196"/>
            <a:ext cx="1446018" cy="1416305"/>
          </a:xfrm>
          <a:prstGeom prst="rect">
            <a:avLst/>
          </a:prstGeom>
        </p:spPr>
      </p:pic>
      <p:pic>
        <p:nvPicPr>
          <p:cNvPr id="9" name="图片 8"/>
          <p:cNvPicPr>
            <a:picLocks noChangeAspect="1"/>
          </p:cNvPicPr>
          <p:nvPr>
            <p:custDataLst>
              <p:tags r:id="rId8"/>
            </p:custDataLst>
          </p:nvPr>
        </p:nvPicPr>
        <p:blipFill>
          <a:blip r:embed="rId9"/>
          <a:stretch>
            <a:fillRect/>
          </a:stretch>
        </p:blipFill>
        <p:spPr>
          <a:xfrm rot="20321898" flipH="1">
            <a:off x="6340831" y="1528911"/>
            <a:ext cx="1529998" cy="1498560"/>
          </a:xfrm>
          <a:prstGeom prst="rect">
            <a:avLst/>
          </a:prstGeom>
        </p:spPr>
      </p:pic>
      <p:sp>
        <p:nvSpPr>
          <p:cNvPr id="13" name="任意形状 10"/>
          <p:cNvSpPr/>
          <p:nvPr>
            <p:custDataLst>
              <p:tags r:id="rId10"/>
            </p:custDataLst>
          </p:nvPr>
        </p:nvSpPr>
        <p:spPr>
          <a:xfrm>
            <a:off x="-57786" y="0"/>
            <a:ext cx="12249786" cy="6858000"/>
          </a:xfrm>
          <a:custGeom>
            <a:avLst/>
            <a:gdLst>
              <a:gd name="connsiteX0" fmla="*/ 201707 w 12192001"/>
              <a:gd name="connsiteY0" fmla="*/ 188259 h 6858000"/>
              <a:gd name="connsiteX1" fmla="*/ 201707 w 12192001"/>
              <a:gd name="connsiteY1" fmla="*/ 6669741 h 6858000"/>
              <a:gd name="connsiteX2" fmla="*/ 11967883 w 12192001"/>
              <a:gd name="connsiteY2" fmla="*/ 6669741 h 6858000"/>
              <a:gd name="connsiteX3" fmla="*/ 11967883 w 12192001"/>
              <a:gd name="connsiteY3" fmla="*/ 188259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01707" y="188259"/>
                </a:moveTo>
                <a:lnTo>
                  <a:pt x="201707" y="6669741"/>
                </a:lnTo>
                <a:lnTo>
                  <a:pt x="11967883" y="6669741"/>
                </a:lnTo>
                <a:lnTo>
                  <a:pt x="11967883" y="188259"/>
                </a:lnTo>
                <a:close/>
                <a:moveTo>
                  <a:pt x="0" y="0"/>
                </a:moveTo>
                <a:lnTo>
                  <a:pt x="12192001" y="0"/>
                </a:lnTo>
                <a:lnTo>
                  <a:pt x="12192001"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hasCustomPrompt="1"/>
            <p:custDataLst>
              <p:tags r:id="rId11"/>
            </p:custDataLst>
          </p:nvPr>
        </p:nvSpPr>
        <p:spPr>
          <a:xfrm>
            <a:off x="3583815" y="3819780"/>
            <a:ext cx="5108319" cy="738039"/>
          </a:xfrm>
        </p:spPr>
        <p:txBody>
          <a:bodyPr lIns="101600" tIns="38100" rIns="63500" bIns="38100" anchor="ctr" anchorCtr="0">
            <a:noAutofit/>
          </a:bodyPr>
          <a:lstStyle>
            <a:lvl1pPr algn="ctr">
              <a:lnSpc>
                <a:spcPct val="130000"/>
              </a:lnSpc>
              <a:defRPr sz="3600" u="none" strike="noStrike" kern="1200" cap="none" spc="0" normalizeH="0" baseline="0">
                <a:solidFill>
                  <a:schemeClr val="accent1"/>
                </a:solidFill>
                <a:uFillTx/>
                <a:latin typeface="微软雅黑" panose="020B0503020204020204" charset="-122"/>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p:custDataLst>
              <p:tags r:id="rId12"/>
            </p:custDataLst>
          </p:nvPr>
        </p:nvSpPr>
        <p:spPr>
          <a:xfrm>
            <a:off x="3583817" y="4637738"/>
            <a:ext cx="5108318" cy="547322"/>
          </a:xfrm>
        </p:spPr>
        <p:txBody>
          <a:bodyPr lIns="101600" tIns="38100" rIns="76200" bIns="38100">
            <a:noAutofit/>
          </a:bodyPr>
          <a:lstStyle>
            <a:lvl1pPr marL="0" indent="0" algn="ctr" eaLnBrk="1" fontAlgn="auto" latinLnBrk="0" hangingPunct="1">
              <a:lnSpc>
                <a:spcPct val="130000"/>
              </a:lnSpc>
              <a:buNone/>
              <a:defRPr kumimoji="0" lang="zh-CN" altLang="en-US" sz="1400" b="0" i="0" u="none" strike="noStrike" kern="1200" cap="none" spc="0" normalizeH="0" baseline="0" noProof="1">
                <a:solidFill>
                  <a:schemeClr val="accent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a:off x="8636819" y="2857500"/>
            <a:ext cx="3553276" cy="400050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a:blip r:embed="rId3"/>
          <a:stretch>
            <a:fillRect/>
          </a:stretch>
        </p:blipFill>
        <p:spPr>
          <a:xfrm>
            <a:off x="8636819" y="2857500"/>
            <a:ext cx="3553276" cy="4000500"/>
          </a:xfrm>
          <a:prstGeom prst="rect">
            <a:avLst/>
          </a:prstGeom>
        </p:spPr>
      </p:pic>
      <p:sp>
        <p:nvSpPr>
          <p:cNvPr id="2" name="标题 1"/>
          <p:cNvSpPr>
            <a:spLocks noGrp="1"/>
          </p:cNvSpPr>
          <p:nvPr>
            <p:ph type="title"/>
            <p:custDataLst>
              <p:tags r:id="rId4"/>
            </p:custDataLst>
          </p:nvPr>
        </p:nvSpPr>
        <p:spPr>
          <a:xfrm>
            <a:off x="65972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
        <p:nvSpPr>
          <p:cNvPr id="6" name="矩形 5"/>
          <p:cNvSpPr/>
          <p:nvPr>
            <p:custDataLst>
              <p:tags r:id="rId6"/>
            </p:custDataLst>
          </p:nvPr>
        </p:nvSpPr>
        <p:spPr>
          <a:xfrm>
            <a:off x="2173912" y="1658694"/>
            <a:ext cx="7844176" cy="3540612"/>
          </a:xfrm>
          <a:prstGeom prst="rect">
            <a:avLst/>
          </a:prstGeom>
          <a:solidFill>
            <a:schemeClr val="bg1"/>
          </a:solidFill>
          <a:ln w="38100">
            <a:solidFill>
              <a:schemeClr val="accent2">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7"/>
            </p:custDataLst>
          </p:nvPr>
        </p:nvPicPr>
        <p:blipFill>
          <a:blip r:embed="rId8"/>
          <a:stretch>
            <a:fillRect/>
          </a:stretch>
        </p:blipFill>
        <p:spPr>
          <a:xfrm rot="1349622">
            <a:off x="9238227" y="4093575"/>
            <a:ext cx="1351203" cy="1323439"/>
          </a:xfrm>
          <a:prstGeom prst="rect">
            <a:avLst/>
          </a:prstGeom>
        </p:spPr>
      </p:pic>
      <p:pic>
        <p:nvPicPr>
          <p:cNvPr id="8" name="图片 7"/>
          <p:cNvPicPr>
            <a:picLocks noChangeAspect="1"/>
          </p:cNvPicPr>
          <p:nvPr>
            <p:custDataLst>
              <p:tags r:id="rId9"/>
            </p:custDataLst>
          </p:nvPr>
        </p:nvPicPr>
        <p:blipFill>
          <a:blip r:embed="rId8"/>
          <a:stretch>
            <a:fillRect/>
          </a:stretch>
        </p:blipFill>
        <p:spPr>
          <a:xfrm rot="12479771">
            <a:off x="1688823" y="1326628"/>
            <a:ext cx="1351203" cy="132343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33" name="图片 32"/>
          <p:cNvPicPr>
            <a:picLocks noChangeAspect="1"/>
          </p:cNvPicPr>
          <p:nvPr userDrawn="1">
            <p:custDataLst>
              <p:tags r:id="rId2"/>
            </p:custDataLst>
          </p:nvPr>
        </p:nvPicPr>
        <p:blipFill>
          <a:blip r:embed="rId3"/>
          <a:stretch>
            <a:fillRect/>
          </a:stretch>
        </p:blipFill>
        <p:spPr>
          <a:xfrm>
            <a:off x="10078720" y="4478655"/>
            <a:ext cx="2120265" cy="2383790"/>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33" name="图片 32"/>
          <p:cNvPicPr>
            <a:picLocks noChangeAspect="1"/>
          </p:cNvPicPr>
          <p:nvPr userDrawn="1">
            <p:custDataLst>
              <p:tags r:id="rId2"/>
            </p:custDataLst>
          </p:nvPr>
        </p:nvPicPr>
        <p:blipFill>
          <a:blip r:embed="rId3"/>
          <a:stretch>
            <a:fillRect/>
          </a:stretch>
        </p:blipFill>
        <p:spPr>
          <a:xfrm rot="10800000">
            <a:off x="-10160" y="0"/>
            <a:ext cx="2259965" cy="2540635"/>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lvl="0">
              <a:defRPr sz="2400"/>
            </a:lvl1pPr>
            <a:lvl2pPr lvl="1">
              <a:defRPr sz="2000"/>
            </a:lvl2pPr>
            <a:lvl3pPr lvl="2">
              <a:defRPr sz="1800"/>
            </a:lvl3pPr>
            <a:lvl4pPr lvl="3">
              <a:defRPr sz="1800"/>
            </a:lvl4pPr>
            <a:lvl5pPr lvl="4">
              <a:defRPr sz="18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idx="10"/>
          </p:nvPr>
        </p:nvSpPr>
        <p:spPr/>
        <p:txBody>
          <a:bodyPr/>
          <a:lstStyle/>
          <a:p>
            <a:fld id="{DA5C7CD7-4F31-436E-9980-274CDE24C778}" type="datetimeFigureOut">
              <a:rPr lang="zh-CN" altLang="en-US"/>
            </a:fld>
            <a:endParaRPr lang="zh-CN" altLang="en-US"/>
          </a:p>
        </p:txBody>
      </p:sp>
      <p:sp>
        <p:nvSpPr>
          <p:cNvPr id="5" name="页脚占位符 4"/>
          <p:cNvSpPr>
            <a:spLocks noGrp="1"/>
          </p:cNvSpPr>
          <p:nvPr>
            <p:ph type="ftr" idx="11"/>
          </p:nvPr>
        </p:nvSpPr>
        <p:spPr/>
        <p:txBody>
          <a:bodyPr/>
          <a:lstStyle/>
          <a:p>
            <a:endParaRPr lang="zh-CN" altLang="en-US"/>
          </a:p>
        </p:txBody>
      </p:sp>
      <p:sp>
        <p:nvSpPr>
          <p:cNvPr id="6" name="灯片编号占位符 5"/>
          <p:cNvSpPr>
            <a:spLocks noGrp="1"/>
          </p:cNvSpPr>
          <p:nvPr>
            <p:ph type="sldNum" idx="12"/>
          </p:nvPr>
        </p:nvSpPr>
        <p:spPr/>
        <p:txBody>
          <a:bodyPr/>
          <a:lstStyle/>
          <a:p>
            <a:fld id="{553EEB4F-670F-4589-A587-1E47D717E7D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8636819" y="2857500"/>
            <a:ext cx="3553276" cy="400050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p:custDataLst>
              <p:tags r:id="rId5"/>
            </p:custDataLst>
          </p:nvPr>
        </p:nvPicPr>
        <p:blipFill>
          <a:blip r:embed="rId6"/>
          <a:stretch>
            <a:fillRect/>
          </a:stretch>
        </p:blipFill>
        <p:spPr>
          <a:xfrm>
            <a:off x="9456527" y="3783089"/>
            <a:ext cx="2735473" cy="3074911"/>
          </a:xfrm>
          <a:prstGeom prst="rect">
            <a:avLst/>
          </a:prstGeom>
        </p:spPr>
      </p:pic>
      <p:pic>
        <p:nvPicPr>
          <p:cNvPr id="8" name="图片 7"/>
          <p:cNvPicPr>
            <a:picLocks noChangeAspect="1"/>
          </p:cNvPicPr>
          <p:nvPr>
            <p:custDataLst>
              <p:tags r:id="rId7"/>
            </p:custDataLst>
          </p:nvPr>
        </p:nvPicPr>
        <p:blipFill>
          <a:blip r:embed="rId6"/>
          <a:stretch>
            <a:fillRect/>
          </a:stretch>
        </p:blipFill>
        <p:spPr>
          <a:xfrm rot="10800000">
            <a:off x="0" y="0"/>
            <a:ext cx="2735473" cy="3074911"/>
          </a:xfrm>
          <a:prstGeom prst="rect">
            <a:avLst/>
          </a:prstGeom>
        </p:spPr>
      </p:pic>
      <p:sp>
        <p:nvSpPr>
          <p:cNvPr id="9" name="矩形 8"/>
          <p:cNvSpPr/>
          <p:nvPr>
            <p:custDataLst>
              <p:tags r:id="rId8"/>
            </p:custDataLst>
          </p:nvPr>
        </p:nvSpPr>
        <p:spPr>
          <a:xfrm>
            <a:off x="3552371" y="1823125"/>
            <a:ext cx="5087258" cy="2892890"/>
          </a:xfrm>
          <a:prstGeom prst="rect">
            <a:avLst/>
          </a:prstGeom>
          <a:noFill/>
          <a:ln w="38100">
            <a:solidFill>
              <a:schemeClr val="accent2">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p:cNvGrpSpPr/>
          <p:nvPr>
            <p:custDataLst>
              <p:tags r:id="rId9"/>
            </p:custDataLst>
          </p:nvPr>
        </p:nvGrpSpPr>
        <p:grpSpPr>
          <a:xfrm>
            <a:off x="3552371" y="1805851"/>
            <a:ext cx="1131462" cy="1131462"/>
            <a:chOff x="4492171" y="2097770"/>
            <a:chExt cx="950686" cy="950686"/>
          </a:xfrm>
        </p:grpSpPr>
        <p:cxnSp>
          <p:nvCxnSpPr>
            <p:cNvPr id="11" name="直接连接符 10"/>
            <p:cNvCxnSpPr/>
            <p:nvPr>
              <p:custDataLst>
                <p:tags r:id="rId10"/>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1"/>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custDataLst>
              <p:tags r:id="rId12"/>
            </p:custDataLst>
          </p:nvPr>
        </p:nvGrpSpPr>
        <p:grpSpPr>
          <a:xfrm flipH="1" flipV="1">
            <a:off x="7508167" y="3601827"/>
            <a:ext cx="1131462" cy="1131462"/>
            <a:chOff x="4492171" y="2097770"/>
            <a:chExt cx="950686" cy="950686"/>
          </a:xfrm>
        </p:grpSpPr>
        <p:cxnSp>
          <p:nvCxnSpPr>
            <p:cNvPr id="14" name="直接连接符 13"/>
            <p:cNvCxnSpPr/>
            <p:nvPr>
              <p:custDataLst>
                <p:tags r:id="rId13"/>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4"/>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custDataLst>
              <p:tags r:id="rId15"/>
            </p:custDataLst>
          </p:nvPr>
        </p:nvSpPr>
        <p:spPr>
          <a:xfrm>
            <a:off x="3587486" y="2506670"/>
            <a:ext cx="5030255" cy="1525800"/>
          </a:xfrm>
        </p:spPr>
        <p:txBody>
          <a:bodyPr vert="horz" lIns="101600" tIns="38100" rIns="25400" bIns="38100" rtlCol="0" anchor="ctr" anchorCtr="0">
            <a:noAutofit/>
          </a:bodyPr>
          <a:lstStyle>
            <a:lvl1pPr marL="0" marR="0" algn="ctr" defTabSz="914400" rtl="0" eaLnBrk="1" fontAlgn="auto" latinLnBrk="0" hangingPunct="1">
              <a:lnSpc>
                <a:spcPct val="130000"/>
              </a:lnSpc>
              <a:buNone/>
              <a:defRPr kumimoji="0" lang="zh-CN" altLang="en-US" sz="7200" b="1" i="0" u="none" strike="noStrike" kern="1200" cap="none" spc="0" normalizeH="0" baseline="0" noProof="1" dirty="0">
                <a:solidFill>
                  <a:schemeClr val="accent1"/>
                </a:solidFill>
                <a:uFillTx/>
                <a:latin typeface="微软雅黑" panose="020B0503020204020204" charset="-122"/>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6"/>
            </p:custDataLst>
          </p:nvPr>
        </p:nvPicPr>
        <p:blipFill>
          <a:blip r:embed="rId7"/>
          <a:stretch>
            <a:fillRect/>
          </a:stretch>
        </p:blipFill>
        <p:spPr>
          <a:xfrm>
            <a:off x="0" y="0"/>
            <a:ext cx="1585595" cy="1783715"/>
          </a:xfrm>
          <a:prstGeom prst="rect">
            <a:avLst/>
          </a:prstGeom>
        </p:spPr>
      </p:pic>
      <p:pic>
        <p:nvPicPr>
          <p:cNvPr id="9" name="图片 8"/>
          <p:cNvPicPr>
            <a:picLocks noChangeAspect="1"/>
          </p:cNvPicPr>
          <p:nvPr userDrawn="1">
            <p:custDataLst>
              <p:tags r:id="rId8"/>
            </p:custDataLst>
          </p:nvPr>
        </p:nvPicPr>
        <p:blipFill>
          <a:blip r:embed="rId9"/>
          <a:stretch>
            <a:fillRect/>
          </a:stretch>
        </p:blipFill>
        <p:spPr>
          <a:xfrm>
            <a:off x="10257790" y="4682490"/>
            <a:ext cx="1932305" cy="217551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0"/>
            <a:ext cx="1585595"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10257790" y="4682490"/>
            <a:ext cx="1932305" cy="2175510"/>
          </a:xfrm>
          <a:prstGeom prst="rect">
            <a:avLst/>
          </a:prstGeom>
        </p:spPr>
      </p:pic>
      <p:sp>
        <p:nvSpPr>
          <p:cNvPr id="8" name="矩形 7"/>
          <p:cNvSpPr/>
          <p:nvPr userDrawn="1">
            <p:custDataLst>
              <p:tags r:id="rId6"/>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微软雅黑" panose="020B0503020204020204" charset="-122"/>
              <a:ea typeface="微软雅黑" panose="020B0503020204020204" charset="-122"/>
              <a:sym typeface="+mn-ea"/>
            </a:endParaRPr>
          </a:p>
        </p:txBody>
      </p:sp>
      <p:pic>
        <p:nvPicPr>
          <p:cNvPr id="11" name="图片 10"/>
          <p:cNvPicPr>
            <a:picLocks noChangeAspect="1"/>
          </p:cNvPicPr>
          <p:nvPr userDrawn="1">
            <p:custDataLst>
              <p:tags r:id="rId3"/>
            </p:custDataLst>
          </p:nvPr>
        </p:nvPicPr>
        <p:blipFill>
          <a:blip r:embed="rId4"/>
          <a:stretch>
            <a:fillRect/>
          </a:stretch>
        </p:blipFill>
        <p:spPr>
          <a:xfrm rot="10800000">
            <a:off x="-635" y="0"/>
            <a:ext cx="1494790" cy="1680845"/>
          </a:xfrm>
          <a:prstGeom prst="rect">
            <a:avLst/>
          </a:prstGeom>
        </p:spPr>
      </p:pic>
      <p:pic>
        <p:nvPicPr>
          <p:cNvPr id="10" name="图片 9"/>
          <p:cNvPicPr>
            <a:picLocks noChangeAspect="1"/>
          </p:cNvPicPr>
          <p:nvPr userDrawn="1">
            <p:custDataLst>
              <p:tags r:id="rId5"/>
            </p:custDataLst>
          </p:nvPr>
        </p:nvPicPr>
        <p:blipFill>
          <a:blip r:embed="rId6"/>
          <a:stretch>
            <a:fillRect/>
          </a:stretch>
        </p:blipFill>
        <p:spPr>
          <a:xfrm>
            <a:off x="8636819" y="2857500"/>
            <a:ext cx="3553276" cy="400050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pic>
        <p:nvPicPr>
          <p:cNvPr id="12" name="图片 11"/>
          <p:cNvPicPr>
            <a:picLocks noChangeAspect="1"/>
          </p:cNvPicPr>
          <p:nvPr userDrawn="1">
            <p:custDataLst>
              <p:tags r:id="rId3"/>
            </p:custDataLst>
          </p:nvPr>
        </p:nvPicPr>
        <p:blipFill>
          <a:blip r:embed="rId4"/>
          <a:stretch>
            <a:fillRect/>
          </a:stretch>
        </p:blipFill>
        <p:spPr>
          <a:xfrm rot="10800000">
            <a:off x="-635" y="0"/>
            <a:ext cx="1494790" cy="1680845"/>
          </a:xfrm>
          <a:prstGeom prst="rect">
            <a:avLst/>
          </a:prstGeom>
        </p:spPr>
      </p:pic>
      <p:pic>
        <p:nvPicPr>
          <p:cNvPr id="11" name="图片 10"/>
          <p:cNvPicPr>
            <a:picLocks noChangeAspect="1"/>
          </p:cNvPicPr>
          <p:nvPr userDrawn="1">
            <p:custDataLst>
              <p:tags r:id="rId5"/>
            </p:custDataLst>
          </p:nvPr>
        </p:nvPicPr>
        <p:blipFill>
          <a:blip r:embed="rId6"/>
          <a:stretch>
            <a:fillRect/>
          </a:stretch>
        </p:blipFill>
        <p:spPr>
          <a:xfrm>
            <a:off x="8636819" y="2857500"/>
            <a:ext cx="3553276" cy="400050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33" name="图片 32"/>
          <p:cNvPicPr>
            <a:picLocks noChangeAspect="1"/>
          </p:cNvPicPr>
          <p:nvPr userDrawn="1">
            <p:custDataLst>
              <p:tags r:id="rId2"/>
            </p:custDataLst>
          </p:nvPr>
        </p:nvPicPr>
        <p:blipFill>
          <a:blip r:embed="rId3"/>
          <a:stretch>
            <a:fillRect/>
          </a:stretch>
        </p:blipFill>
        <p:spPr>
          <a:xfrm rot="10800000">
            <a:off x="-635" y="0"/>
            <a:ext cx="1494790" cy="1680845"/>
          </a:xfrm>
          <a:prstGeom prst="rect">
            <a:avLst/>
          </a:prstGeom>
        </p:spPr>
      </p:pic>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marL="0" indent="0">
              <a:buNone/>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pic>
        <p:nvPicPr>
          <p:cNvPr id="12" name="图片 11"/>
          <p:cNvPicPr>
            <a:picLocks noChangeAspect="1"/>
          </p:cNvPicPr>
          <p:nvPr userDrawn="1">
            <p:custDataLst>
              <p:tags r:id="rId11"/>
            </p:custDataLst>
          </p:nvPr>
        </p:nvPicPr>
        <p:blipFill>
          <a:blip r:embed="rId12"/>
          <a:stretch>
            <a:fillRect/>
          </a:stretch>
        </p:blipFill>
        <p:spPr>
          <a:xfrm>
            <a:off x="8636819" y="2857500"/>
            <a:ext cx="3553276" cy="40005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a:off x="0" y="0"/>
            <a:ext cx="1585595" cy="1783715"/>
          </a:xfrm>
          <a:prstGeom prst="rect">
            <a:avLst/>
          </a:prstGeom>
        </p:spPr>
      </p:pic>
      <p:pic>
        <p:nvPicPr>
          <p:cNvPr id="11" name="图片 10"/>
          <p:cNvPicPr>
            <a:picLocks noChangeAspect="1"/>
          </p:cNvPicPr>
          <p:nvPr userDrawn="1">
            <p:custDataLst>
              <p:tags r:id="rId4"/>
            </p:custDataLst>
          </p:nvPr>
        </p:nvPicPr>
        <p:blipFill>
          <a:blip r:embed="rId5"/>
          <a:stretch>
            <a:fillRect/>
          </a:stretch>
        </p:blipFill>
        <p:spPr>
          <a:xfrm>
            <a:off x="10257790" y="4682490"/>
            <a:ext cx="1932305" cy="2175510"/>
          </a:xfrm>
          <a:prstGeom prst="rect">
            <a:avLst/>
          </a:prstGeom>
        </p:spPr>
      </p:pic>
      <p:sp>
        <p:nvSpPr>
          <p:cNvPr id="10" name="矩形 9"/>
          <p:cNvSpPr/>
          <p:nvPr userDrawn="1">
            <p:custDataLst>
              <p:tags r:id="rId6"/>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lstStyle/>
          <a:p>
            <a:fld id="{BB160096-90AD-4810-90CE-5152488DD79B}" type="datetimeFigureOut">
              <a:rPr lang="zh-CN" altLang="en-US"/>
            </a:fld>
            <a:endParaRPr lang="zh-CN" altLang="en-US"/>
          </a:p>
        </p:txBody>
      </p:sp>
      <p:sp>
        <p:nvSpPr>
          <p:cNvPr id="3" name="页脚占位符 2"/>
          <p:cNvSpPr>
            <a:spLocks noGrp="1"/>
          </p:cNvSpPr>
          <p:nvPr>
            <p:ph type="ftr" idx="11"/>
          </p:nvPr>
        </p:nvSpPr>
        <p:spPr/>
        <p:txBody>
          <a:bodyPr/>
          <a:lstStyle/>
          <a:p>
            <a:endParaRPr lang="zh-CN" altLang="en-US"/>
          </a:p>
        </p:txBody>
      </p:sp>
      <p:sp>
        <p:nvSpPr>
          <p:cNvPr id="4" name="灯片编号占位符 3"/>
          <p:cNvSpPr>
            <a:spLocks noGrp="1"/>
          </p:cNvSpPr>
          <p:nvPr>
            <p:ph type="sldNum" idx="12"/>
          </p:nvPr>
        </p:nvSpPr>
        <p:spPr/>
        <p:txBody>
          <a:bodyPr/>
          <a:lstStyle/>
          <a:p>
            <a:fld id="{F529A816-E80C-4298-9A09-B4BA524D8C98}" type="slidenum">
              <a:rPr lang="zh-CN" altLang="en-US"/>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lvl="0" algn="ctr">
              <a:defRPr sz="6000" b="0"/>
            </a:lvl1pPr>
          </a:lstStyle>
          <a:p>
            <a:r>
              <a:rPr lang="zh-CN" altLang="en-US"/>
              <a:t>单击此处编辑标题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idx="10"/>
          </p:nvPr>
        </p:nvSpPr>
        <p:spPr/>
        <p:txBody>
          <a:bodyPr/>
          <a:lstStyle/>
          <a:p>
            <a:fld id="{164A7983-5754-42A5-9B77-B724B877D22B}" type="datetimeFigureOut">
              <a:rPr lang="zh-CN" altLang="en-US"/>
            </a:fld>
            <a:endParaRPr lang="zh-CN" altLang="en-US"/>
          </a:p>
        </p:txBody>
      </p:sp>
      <p:sp>
        <p:nvSpPr>
          <p:cNvPr id="6" name="页脚占位符 5"/>
          <p:cNvSpPr>
            <a:spLocks noGrp="1"/>
          </p:cNvSpPr>
          <p:nvPr>
            <p:ph type="ftr" idx="11"/>
          </p:nvPr>
        </p:nvSpPr>
        <p:spPr/>
        <p:txBody>
          <a:bodyPr/>
          <a:lstStyle/>
          <a:p>
            <a:endParaRPr lang="zh-CN" altLang="en-US"/>
          </a:p>
        </p:txBody>
      </p:sp>
      <p:sp>
        <p:nvSpPr>
          <p:cNvPr id="7" name="灯片编号占位符 6"/>
          <p:cNvSpPr>
            <a:spLocks noGrp="1"/>
          </p:cNvSpPr>
          <p:nvPr>
            <p:ph type="sldNum" idx="12"/>
          </p:nvPr>
        </p:nvSpPr>
        <p:spPr/>
        <p:txBody>
          <a:bodyPr/>
          <a:lstStyle/>
          <a:p>
            <a:fld id="{FD65F333-004C-42E9-80F9-41F1459248E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ltLang="en-US"/>
              <a:t>单击此处编辑母版文本样式</a:t>
            </a:r>
            <a:endParaRPr lang="zh-CN" altLang="en-US"/>
          </a:p>
        </p:txBody>
      </p:sp>
      <p:sp>
        <p:nvSpPr>
          <p:cNvPr id="4" name="内容占位符 3"/>
          <p:cNvSpPr>
            <a:spLocks noGrp="1"/>
          </p:cNvSpPr>
          <p:nvPr>
            <p:ph idx="2"/>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idx="3"/>
          </p:nvPr>
        </p:nvSpPr>
        <p:spPr>
          <a:xfrm>
            <a:off x="6172200" y="1744961"/>
            <a:ext cx="518318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ltLang="en-US"/>
              <a:t>单击此处编辑母版文本样式</a:t>
            </a:r>
            <a:endParaRPr lang="zh-CN" altLang="en-US"/>
          </a:p>
        </p:txBody>
      </p:sp>
      <p:sp>
        <p:nvSpPr>
          <p:cNvPr id="6" name="内容占位符 5"/>
          <p:cNvSpPr>
            <a:spLocks noGrp="1"/>
          </p:cNvSpPr>
          <p:nvPr>
            <p:ph idx="4"/>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idx="10"/>
          </p:nvPr>
        </p:nvSpPr>
        <p:spPr/>
        <p:txBody>
          <a:bodyPr/>
          <a:lstStyle/>
          <a:p>
            <a:fld id="{E64C2D80-F61E-4B62-9274-647798D7E5B9}" type="datetimeFigureOut">
              <a:rPr lang="zh-CN" altLang="en-US"/>
            </a:fld>
            <a:endParaRPr lang="zh-CN" altLang="en-US"/>
          </a:p>
        </p:txBody>
      </p:sp>
      <p:sp>
        <p:nvSpPr>
          <p:cNvPr id="8" name="页脚占位符 7"/>
          <p:cNvSpPr>
            <a:spLocks noGrp="1"/>
          </p:cNvSpPr>
          <p:nvPr>
            <p:ph type="ftr" idx="11"/>
          </p:nvPr>
        </p:nvSpPr>
        <p:spPr/>
        <p:txBody>
          <a:bodyPr/>
          <a:lstStyle/>
          <a:p>
            <a:endParaRPr lang="zh-CN" altLang="en-US"/>
          </a:p>
        </p:txBody>
      </p:sp>
      <p:sp>
        <p:nvSpPr>
          <p:cNvPr id="9" name="灯片编号占位符 8"/>
          <p:cNvSpPr>
            <a:spLocks noGrp="1"/>
          </p:cNvSpPr>
          <p:nvPr>
            <p:ph type="sldNum" idx="12"/>
          </p:nvPr>
        </p:nvSpPr>
        <p:spPr/>
        <p:txBody>
          <a:bodyPr/>
          <a:lstStyle/>
          <a:p>
            <a:fld id="{BEA61927-449B-49CB-B8DA-2930BC20D935}"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lvl="0" algn="ctr">
              <a:defRPr sz="8000" b="0">
                <a:solidFill>
                  <a:schemeClr val="tx1"/>
                </a:solidFill>
              </a:defRPr>
            </a:lvl1pPr>
          </a:lstStyle>
          <a:p>
            <a:r>
              <a:rPr lang="zh-CN" altLang="en-US"/>
              <a:t>编辑标题</a:t>
            </a:r>
            <a:endParaRPr lang="zh-CN" altLang="en-US"/>
          </a:p>
        </p:txBody>
      </p:sp>
      <p:sp>
        <p:nvSpPr>
          <p:cNvPr id="3" name="日期占位符 2"/>
          <p:cNvSpPr>
            <a:spLocks noGrp="1"/>
          </p:cNvSpPr>
          <p:nvPr>
            <p:ph type="dt" idx="10"/>
          </p:nvPr>
        </p:nvSpPr>
        <p:spPr/>
        <p:txBody>
          <a:bodyPr/>
          <a:lstStyle/>
          <a:p>
            <a:fld id="{2014D59E-1017-408F-AA2F-44E507AF5370}" type="datetimeFigureOut">
              <a:rPr lang="zh-CN" altLang="en-US"/>
            </a:fld>
            <a:endParaRPr lang="zh-CN" altLang="en-US"/>
          </a:p>
        </p:txBody>
      </p:sp>
      <p:sp>
        <p:nvSpPr>
          <p:cNvPr id="4" name="页脚占位符 3"/>
          <p:cNvSpPr>
            <a:spLocks noGrp="1"/>
          </p:cNvSpPr>
          <p:nvPr>
            <p:ph type="ftr" idx="11"/>
          </p:nvPr>
        </p:nvSpPr>
        <p:spPr/>
        <p:txBody>
          <a:bodyPr/>
          <a:lstStyle/>
          <a:p>
            <a:endParaRPr lang="zh-CN" altLang="en-US"/>
          </a:p>
        </p:txBody>
      </p:sp>
      <p:sp>
        <p:nvSpPr>
          <p:cNvPr id="5" name="灯片编号占位符 4"/>
          <p:cNvSpPr>
            <a:spLocks noGrp="1"/>
          </p:cNvSpPr>
          <p:nvPr>
            <p:ph type="sldNum" idx="12"/>
          </p:nvPr>
        </p:nvSpPr>
        <p:spPr/>
        <p:txBody>
          <a:bodyPr/>
          <a:lstStyle/>
          <a:p>
            <a:fld id="{E451D560-0CC9-4059-9631-10598BCA4A4C}" type="slidenum">
              <a:rPr lang="zh-CN" altLang="en-US"/>
            </a:fld>
            <a:endParaRPr lang="zh-CN" altLang="en-US"/>
          </a:p>
        </p:txBody>
      </p:sp>
      <p:sp>
        <p:nvSpPr>
          <p:cNvPr id="37" name="内容占位符 36"/>
          <p:cNvSpPr>
            <a:spLocks noGrp="1"/>
          </p:cNvSpPr>
          <p:nvPr>
            <p:ph idx="13" hasCustomPrompt="1"/>
          </p:nvPr>
        </p:nvSpPr>
        <p:spPr>
          <a:xfrm>
            <a:off x="3238500" y="3733201"/>
            <a:ext cx="5715000" cy="1185937"/>
          </a:xfrm>
        </p:spPr>
        <p:txBody>
          <a:bodyPr>
            <a:normAutofit/>
          </a:bodyPr>
          <a:lstStyle>
            <a:lvl1pPr marL="0" lvl="0" indent="0" algn="ctr">
              <a:buNone/>
              <a:defRPr sz="3200">
                <a:solidFill>
                  <a:schemeClr val="tx1"/>
                </a:solidFill>
              </a:defRPr>
            </a:lvl1pPr>
          </a:lstStyle>
          <a:p>
            <a:pPr lvl="0"/>
            <a:r>
              <a:rPr lang="zh-CN" altLang="en-US"/>
              <a:t>编辑文本</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lstStyle/>
          <a:p>
            <a:fld id="{673C72F3-2B83-4F0B-95C3-95E14A3D9A06}" type="datetimeFigureOut">
              <a:rPr lang="zh-CN" altLang="en-US"/>
            </a:fld>
            <a:endParaRPr lang="zh-CN" altLang="en-US"/>
          </a:p>
        </p:txBody>
      </p:sp>
      <p:sp>
        <p:nvSpPr>
          <p:cNvPr id="3" name="页脚占位符 2"/>
          <p:cNvSpPr>
            <a:spLocks noGrp="1"/>
          </p:cNvSpPr>
          <p:nvPr>
            <p:ph type="ftr" idx="11"/>
          </p:nvPr>
        </p:nvSpPr>
        <p:spPr/>
        <p:txBody>
          <a:bodyPr/>
          <a:lstStyle/>
          <a:p>
            <a:endParaRPr lang="zh-CN" altLang="en-US"/>
          </a:p>
        </p:txBody>
      </p:sp>
      <p:sp>
        <p:nvSpPr>
          <p:cNvPr id="4" name="灯片编号占位符 3"/>
          <p:cNvSpPr>
            <a:spLocks noGrp="1"/>
          </p:cNvSpPr>
          <p:nvPr>
            <p:ph type="sldNum" idx="12"/>
          </p:nvPr>
        </p:nvSpPr>
        <p:spPr/>
        <p:txBody>
          <a:bodyPr/>
          <a:lstStyle/>
          <a:p>
            <a:fld id="{82A60EB9-4814-459C-8939-D88ED9E777F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lvl="0">
              <a:defRPr sz="3600"/>
            </a:lvl1pPr>
          </a:lstStyle>
          <a:p>
            <a:r>
              <a:rPr lang="zh-CN" altLang="en-US"/>
              <a:t>单击此处编辑标题</a:t>
            </a:r>
            <a:endParaRPr lang="zh-CN" altLang="en-US"/>
          </a:p>
        </p:txBody>
      </p:sp>
      <p:sp>
        <p:nvSpPr>
          <p:cNvPr id="3" name="图片占位符 2"/>
          <p:cNvSpPr>
            <a:spLocks noGrp="1" noChangeAspect="1"/>
          </p:cNvSpPr>
          <p:nvPr>
            <p:ph type="pic" idx="1"/>
          </p:nvPr>
        </p:nvSpPr>
        <p:spPr>
          <a:xfrm>
            <a:off x="5642517" y="713673"/>
            <a:ext cx="5711882" cy="5403600"/>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lang="zh-CN" altLang="en-US"/>
          </a:p>
        </p:txBody>
      </p:sp>
      <p:sp>
        <p:nvSpPr>
          <p:cNvPr id="4" name="文本占位符 3"/>
          <p:cNvSpPr>
            <a:spLocks noGrp="1"/>
          </p:cNvSpPr>
          <p:nvPr>
            <p:ph type="body" idx="2"/>
          </p:nvPr>
        </p:nvSpPr>
        <p:spPr>
          <a:xfrm>
            <a:off x="838200" y="2313873"/>
            <a:ext cx="4681654" cy="3811588"/>
          </a:xfrm>
        </p:spPr>
        <p:txBody>
          <a:bodyPr>
            <a:normAutofit/>
          </a:bodyPr>
          <a:lstStyle>
            <a:lvl1pPr marL="0" lvl="0" indent="0">
              <a:buNone/>
              <a:defRPr sz="18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idx="10"/>
          </p:nvPr>
        </p:nvSpPr>
        <p:spPr/>
        <p:txBody>
          <a:bodyPr/>
          <a:lstStyle/>
          <a:p>
            <a:fld id="{74027DD8-7B49-4945-8BF3-0F6993F54B19}" type="datetimeFigureOut">
              <a:rPr lang="zh-CN" altLang="en-US"/>
            </a:fld>
            <a:endParaRPr lang="zh-CN" altLang="en-US"/>
          </a:p>
        </p:txBody>
      </p:sp>
      <p:sp>
        <p:nvSpPr>
          <p:cNvPr id="6" name="页脚占位符 5"/>
          <p:cNvSpPr>
            <a:spLocks noGrp="1"/>
          </p:cNvSpPr>
          <p:nvPr>
            <p:ph type="ftr" idx="11"/>
          </p:nvPr>
        </p:nvSpPr>
        <p:spPr/>
        <p:txBody>
          <a:bodyPr/>
          <a:lstStyle/>
          <a:p>
            <a:endParaRPr lang="zh-CN" altLang="en-US"/>
          </a:p>
        </p:txBody>
      </p:sp>
      <p:sp>
        <p:nvSpPr>
          <p:cNvPr id="7" name="灯片编号占位符 6"/>
          <p:cNvSpPr>
            <a:spLocks noGrp="1"/>
          </p:cNvSpPr>
          <p:nvPr>
            <p:ph type="sldNum" idx="12"/>
          </p:nvPr>
        </p:nvSpPr>
        <p:spPr/>
        <p:txBody>
          <a:bodyPr/>
          <a:lstStyle/>
          <a:p>
            <a:fld id="{1231FE01-371C-4ED4-9896-E1A4E94A1BE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竖排标题与文本">
    <p:spTree>
      <p:nvGrpSpPr>
        <p:cNvPr id="1" name=""/>
        <p:cNvGrpSpPr/>
        <p:nvPr/>
      </p:nvGrpSpPr>
      <p:grpSpPr>
        <a:xfrm>
          <a:off x="0" y="0"/>
          <a:ext cx="0" cy="0"/>
          <a:chOff x="0" y="0"/>
          <a:chExt cx="0" cy="0"/>
        </a:xfrm>
      </p:grpSpPr>
      <p:sp>
        <p:nvSpPr>
          <p:cNvPr id="2" name="竖排标题 1"/>
          <p:cNvSpPr>
            <a:spLocks noGrp="1"/>
          </p:cNvSpPr>
          <p:nvPr>
            <p:ph type="title" hasCustomPrompt="1"/>
          </p:nvPr>
        </p:nvSpPr>
        <p:spPr>
          <a:xfrm>
            <a:off x="10444898" y="365125"/>
            <a:ext cx="908901" cy="5811838"/>
          </a:xfrm>
        </p:spPr>
        <p:txBody>
          <a:bodyPr vert="eaVert">
            <a:normAutofit/>
          </a:bodyPr>
          <a:lstStyle>
            <a:lvl1pPr lvl="0">
              <a:defRPr sz="4400"/>
            </a:lvl1pPr>
          </a:lstStyle>
          <a:p>
            <a:r>
              <a:rPr lang="zh-CN" altLang="en-US"/>
              <a:t>单击此处编辑标题</a:t>
            </a:r>
            <a:endParaRPr lang="zh-CN" altLang="en-US"/>
          </a:p>
        </p:txBody>
      </p:sp>
      <p:sp>
        <p:nvSpPr>
          <p:cNvPr id="3" name="竖排文字占位符 2"/>
          <p:cNvSpPr>
            <a:spLocks noGrp="1"/>
          </p:cNvSpPr>
          <p:nvPr>
            <p:ph type="body" idx="1"/>
          </p:nvPr>
        </p:nvSpPr>
        <p:spPr>
          <a:xfrm>
            <a:off x="838199" y="365125"/>
            <a:ext cx="9446443"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idx="10"/>
          </p:nvPr>
        </p:nvSpPr>
        <p:spPr/>
        <p:txBody>
          <a:bodyPr/>
          <a:lstStyle/>
          <a:p>
            <a:fld id="{1D8EA27D-3174-40F9-8D0E-51B1AE0BCC98}" type="datetimeFigureOut">
              <a:rPr lang="zh-CN" altLang="en-US"/>
            </a:fld>
            <a:endParaRPr lang="zh-CN" altLang="en-US"/>
          </a:p>
        </p:txBody>
      </p:sp>
      <p:sp>
        <p:nvSpPr>
          <p:cNvPr id="5" name="页脚占位符 4"/>
          <p:cNvSpPr>
            <a:spLocks noGrp="1"/>
          </p:cNvSpPr>
          <p:nvPr>
            <p:ph type="ftr" idx="11"/>
          </p:nvPr>
        </p:nvSpPr>
        <p:spPr/>
        <p:txBody>
          <a:bodyPr/>
          <a:lstStyle/>
          <a:p>
            <a:endParaRPr lang="zh-CN" altLang="en-US"/>
          </a:p>
        </p:txBody>
      </p:sp>
      <p:sp>
        <p:nvSpPr>
          <p:cNvPr id="6" name="灯片编号占位符 5"/>
          <p:cNvSpPr>
            <a:spLocks noGrp="1"/>
          </p:cNvSpPr>
          <p:nvPr>
            <p:ph type="sldNum" idx="12"/>
          </p:nvPr>
        </p:nvSpPr>
        <p:spPr/>
        <p:txBody>
          <a:bodyPr/>
          <a:lstStyle/>
          <a:p>
            <a:fld id="{39E833BD-05D7-4EA7-8134-C476BAA7480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6" Type="http://schemas.openxmlformats.org/officeDocument/2006/relationships/theme" Target="../theme/theme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anchor="ctr">
            <a:normAutofit/>
          </a:bodyPr>
          <a:lstStyle/>
          <a:p>
            <a:r>
              <a:rPr lang="zh-CN" altLang="en-US"/>
              <a:t>单击此处编辑母版标题样式</a:t>
            </a:r>
            <a:endParaRPr lang="zh-CN" altLang="en-US"/>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3"/>
          <p:cNvSpPr>
            <a:spLocks noGrp="1"/>
          </p:cNvSpPr>
          <p:nvPr>
            <p:ph type="dt" idx="2"/>
          </p:nvPr>
        </p:nvSpPr>
        <p:spPr>
          <a:xfrm>
            <a:off x="838200" y="6356350"/>
            <a:ext cx="2743200" cy="365125"/>
          </a:xfrm>
          <a:prstGeom prst="rect">
            <a:avLst/>
          </a:prstGeom>
        </p:spPr>
        <p:txBody>
          <a:bodyPr vert="horz" lIns="91440" tIns="45720" rIns="91440" bIns="45720" anchor="ctr">
            <a:normAutofit/>
          </a:bodyPr>
          <a:lstStyle>
            <a:lvl1pPr lvl="0" algn="ctr">
              <a:defRPr sz="1200">
                <a:solidFill>
                  <a:schemeClr val="bg1">
                    <a:lumMod val="50000"/>
                  </a:schemeClr>
                </a:solidFill>
                <a:latin typeface="黑体" panose="02010609060101010101" charset="-122"/>
                <a:ea typeface="黑体" panose="02010609060101010101" charset="-122"/>
              </a:defRPr>
            </a:lvl1pPr>
          </a:lstStyle>
          <a:p>
            <a:fld id="{F0E76C4D-12B3-4E46-B74F-F3F5FC5A7E2C}" type="datetimeFigureOut">
              <a:rPr lang="zh-CN" altLang="en-US"/>
            </a:fld>
            <a:endParaRPr lang="zh-CN" altLang="en-US"/>
          </a:p>
        </p:txBody>
      </p:sp>
      <p:sp>
        <p:nvSpPr>
          <p:cNvPr id="10" name="页脚占位符 4"/>
          <p:cNvSpPr>
            <a:spLocks noGrp="1"/>
          </p:cNvSpPr>
          <p:nvPr>
            <p:ph type="ftr" idx="3"/>
          </p:nvPr>
        </p:nvSpPr>
        <p:spPr>
          <a:xfrm>
            <a:off x="4038600" y="6356350"/>
            <a:ext cx="4114800" cy="365125"/>
          </a:xfrm>
          <a:prstGeom prst="rect">
            <a:avLst/>
          </a:prstGeom>
        </p:spPr>
        <p:txBody>
          <a:bodyPr vert="horz" lIns="91440" tIns="45720" rIns="91440" bIns="45720" anchor="ctr">
            <a:normAutofit/>
          </a:bodyPr>
          <a:lstStyle>
            <a:lvl1pPr lvl="0" algn="ctr">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11" name="灯片编号占位符 5"/>
          <p:cNvSpPr>
            <a:spLocks noGrp="1"/>
          </p:cNvSpPr>
          <p:nvPr>
            <p:ph type="sldNum" idx="4"/>
          </p:nvPr>
        </p:nvSpPr>
        <p:spPr>
          <a:xfrm>
            <a:off x="8610600" y="6356350"/>
            <a:ext cx="2743200" cy="365125"/>
          </a:xfrm>
          <a:prstGeom prst="rect">
            <a:avLst/>
          </a:prstGeom>
        </p:spPr>
        <p:txBody>
          <a:bodyPr vert="horz" lIns="91440" tIns="45720" rIns="91440" bIns="45720" anchor="ctr">
            <a:normAutofit/>
          </a:bodyPr>
          <a:lstStyle>
            <a:lvl1pPr lvl="0" algn="ctr">
              <a:defRPr sz="1200">
                <a:solidFill>
                  <a:schemeClr val="bg1">
                    <a:lumMod val="50000"/>
                  </a:schemeClr>
                </a:solidFill>
                <a:latin typeface="黑体" panose="02010609060101010101" charset="-122"/>
                <a:ea typeface="黑体" panose="02010609060101010101" charset="-122"/>
              </a:defRPr>
            </a:lvl1pPr>
          </a:lstStyle>
          <a:p>
            <a:fld id="{97DFABA8-91D0-43B0-B1FA-17A64F1922BB}" type="slidenum">
              <a:rPr lang="zh-CN" altLang="en-US"/>
            </a:fld>
            <a:endParaRPr lang="zh-CN" altLang="en-US"/>
          </a:p>
        </p:txBody>
      </p:sp>
      <p:sp>
        <p:nvSpPr>
          <p:cNvPr id="2" name="KSO_TEMPLATE" hidden="1"/>
          <p:cNvSpPr/>
          <p:nvPr userDrawn="1">
            <p:custDataLst>
              <p:tags r:id="rId13"/>
            </p:custDataLst>
          </p:nvPr>
        </p:nvSpPr>
        <p:spPr>
          <a:xfrm>
            <a:off x="0" y="0"/>
            <a:ext cx="0" cy="0"/>
          </a:xfrm>
          <a:prstGeom prst="rect">
            <a:avLst/>
          </a:prstGeom>
          <a:solidFill>
            <a:schemeClr val="accent1"/>
          </a:solidFill>
          <a:ln w="12700" cap="flat" cmpd="sng">
            <a:solidFill>
              <a:schemeClr val="accent1">
                <a:shade val="50000"/>
              </a:schemeClr>
            </a:solidFill>
            <a:prstDash val="solid"/>
            <a:miter/>
          </a:ln>
        </p:spPr>
        <p:txBody>
          <a:bodyPr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lvl="0" algn="l" defTabSz="914400">
        <a:lnSpc>
          <a:spcPct val="90000"/>
        </a:lnSpc>
        <a:spcBef>
          <a:spcPct val="0"/>
        </a:spcBef>
        <a:buNone/>
        <a:defRPr sz="4400" kern="1200">
          <a:solidFill>
            <a:schemeClr val="tx1"/>
          </a:solidFill>
          <a:latin typeface="Arial" panose="020B0604020202020204"/>
          <a:ea typeface="微软雅黑" panose="020B0503020204020204" charset="-122"/>
        </a:defRPr>
      </a:lvl1pPr>
    </p:titleStyle>
    <p:bodyStyle>
      <a:lvl1pPr marL="228600" lvl="0" indent="-228600" algn="l" defTabSz="914400">
        <a:lnSpc>
          <a:spcPct val="90000"/>
        </a:lnSpc>
        <a:spcBef>
          <a:spcPts val="1000"/>
        </a:spcBef>
        <a:buFont typeface="Arial" panose="020B0604020202020204" pitchFamily="34" charset="0"/>
        <a:buChar char="•"/>
        <a:defRPr sz="2400" kern="1200">
          <a:solidFill>
            <a:schemeClr val="tx1"/>
          </a:solidFill>
          <a:latin typeface="Arial" panose="020B0604020202020204"/>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000" kern="1200">
          <a:solidFill>
            <a:schemeClr val="tx1"/>
          </a:solidFill>
          <a:latin typeface="Arial" panose="020B0604020202020204"/>
          <a:ea typeface="微软雅黑" panose="020B0503020204020204" charset="-122"/>
        </a:defRPr>
      </a:lvl2pPr>
      <a:lvl3pPr marL="1143000" lvl="2"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panose="020B0503020204020204" charset="-122"/>
        </a:defRPr>
      </a:lvl3pPr>
      <a:lvl4pPr marL="1600200" lvl="3"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panose="020B0503020204020204" charset="-122"/>
        </a:defRPr>
      </a:lvl4pPr>
      <a:lvl5pPr marL="2057400" lvl="4"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panose="020B0503020204020204" charset="-122"/>
        </a:defRPr>
      </a:lvl9pPr>
    </p:bodyStyle>
    <p:otherStyle>
      <a:lvl1pPr marL="0" lvl="0" algn="l" defTabSz="914400">
        <a:defRPr sz="1800" kern="1200">
          <a:solidFill>
            <a:schemeClr val="tx1"/>
          </a:solidFill>
          <a:latin typeface="Arial" panose="020B0604020202020204"/>
          <a:ea typeface="微软雅黑" panose="020B0503020204020204" charset="-122"/>
        </a:defRPr>
      </a:lvl1pPr>
      <a:lvl2pPr marL="457200" lvl="1" algn="l" defTabSz="914400">
        <a:defRPr sz="1800" kern="1200">
          <a:solidFill>
            <a:schemeClr val="tx1"/>
          </a:solidFill>
          <a:latin typeface="Arial" panose="020B0604020202020204"/>
          <a:ea typeface="微软雅黑" panose="020B0503020204020204" charset="-122"/>
        </a:defRPr>
      </a:lvl2pPr>
      <a:lvl3pPr marL="914400" lvl="2" algn="l" defTabSz="914400">
        <a:defRPr sz="1800" kern="1200">
          <a:solidFill>
            <a:schemeClr val="tx1"/>
          </a:solidFill>
          <a:latin typeface="Arial" panose="020B0604020202020204"/>
          <a:ea typeface="微软雅黑" panose="020B0503020204020204" charset="-122"/>
        </a:defRPr>
      </a:lvl3pPr>
      <a:lvl4pPr marL="1371600" lvl="3" algn="l" defTabSz="914400">
        <a:defRPr sz="1800" kern="1200">
          <a:solidFill>
            <a:schemeClr val="tx1"/>
          </a:solidFill>
          <a:latin typeface="Arial" panose="020B0604020202020204"/>
          <a:ea typeface="微软雅黑" panose="020B0503020204020204" charset="-122"/>
        </a:defRPr>
      </a:lvl4pPr>
      <a:lvl5pPr marL="1828800" lvl="4" algn="l" defTabSz="914400">
        <a:defRPr sz="1800" kern="1200">
          <a:solidFill>
            <a:schemeClr val="tx1"/>
          </a:solidFill>
          <a:latin typeface="Arial" panose="020B0604020202020204"/>
          <a:ea typeface="微软雅黑" panose="020B0503020204020204" charset="-122"/>
        </a:defRPr>
      </a:lvl5pPr>
      <a:lvl6pPr marL="2286000" lvl="5" algn="l" defTabSz="914400">
        <a:defRPr sz="1800" kern="1200">
          <a:solidFill>
            <a:schemeClr val="tx1"/>
          </a:solidFill>
          <a:latin typeface="Arial" panose="020B0604020202020204"/>
          <a:ea typeface="微软雅黑" panose="020B0503020204020204" charset="-122"/>
        </a:defRPr>
      </a:lvl6pPr>
      <a:lvl7pPr marL="2743200" lvl="6" algn="l" defTabSz="914400">
        <a:defRPr sz="1800" kern="1200">
          <a:solidFill>
            <a:schemeClr val="tx1"/>
          </a:solidFill>
          <a:latin typeface="Arial" panose="020B0604020202020204"/>
          <a:ea typeface="微软雅黑" panose="020B0503020204020204" charset="-122"/>
        </a:defRPr>
      </a:lvl7pPr>
      <a:lvl8pPr marL="3200400" lvl="7" algn="l" defTabSz="914400">
        <a:defRPr sz="1800" kern="1200">
          <a:solidFill>
            <a:schemeClr val="tx1"/>
          </a:solidFill>
          <a:latin typeface="Arial" panose="020B0604020202020204"/>
          <a:ea typeface="微软雅黑" panose="020B0503020204020204" charset="-122"/>
        </a:defRPr>
      </a:lvl8pPr>
      <a:lvl9pPr marL="3657600" lvl="8" algn="l" defTabSz="914400">
        <a:defRPr sz="1800" kern="1200">
          <a:solidFill>
            <a:schemeClr val="tx1"/>
          </a:solidFill>
          <a:latin typeface="Arial" panose="020B0604020202020204"/>
          <a:ea typeface="微软雅黑" panose="020B0503020204020204" charset="-122"/>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10.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image" Target="../media/image20.png"/><Relationship Id="rId6" Type="http://schemas.openxmlformats.org/officeDocument/2006/relationships/oleObject" Target="../embeddings/Workbook2.xls"/><Relationship Id="rId5" Type="http://schemas.openxmlformats.org/officeDocument/2006/relationships/image" Target="../media/image19.png"/><Relationship Id="rId4" Type="http://schemas.openxmlformats.org/officeDocument/2006/relationships/image" Target="../media/image3.png"/><Relationship Id="rId3" Type="http://schemas.openxmlformats.org/officeDocument/2006/relationships/tags" Target="../tags/tag239.xml"/><Relationship Id="rId2" Type="http://schemas.openxmlformats.org/officeDocument/2006/relationships/image" Target="../media/image2.png"/><Relationship Id="rId19" Type="http://schemas.openxmlformats.org/officeDocument/2006/relationships/notesSlide" Target="../notesSlides/notesSlide10.xml"/><Relationship Id="rId18" Type="http://schemas.openxmlformats.org/officeDocument/2006/relationships/vmlDrawing" Target="../drawings/vmlDrawing2.vml"/><Relationship Id="rId17" Type="http://schemas.openxmlformats.org/officeDocument/2006/relationships/slideLayout" Target="../slideLayouts/slideLayout17.xml"/><Relationship Id="rId16" Type="http://schemas.openxmlformats.org/officeDocument/2006/relationships/tags" Target="../tags/tag248.xml"/><Relationship Id="rId15" Type="http://schemas.openxmlformats.org/officeDocument/2006/relationships/tags" Target="../tags/tag247.xml"/><Relationship Id="rId14" Type="http://schemas.openxmlformats.org/officeDocument/2006/relationships/tags" Target="../tags/tag246.xml"/><Relationship Id="rId13" Type="http://schemas.openxmlformats.org/officeDocument/2006/relationships/tags" Target="../tags/tag245.xml"/><Relationship Id="rId12" Type="http://schemas.openxmlformats.org/officeDocument/2006/relationships/tags" Target="../tags/tag244.xml"/><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tags" Target="../tags/tag238.xml"/></Relationships>
</file>

<file path=ppt/slides/_rels/slide11.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image" Target="../media/image21.png"/><Relationship Id="rId6" Type="http://schemas.openxmlformats.org/officeDocument/2006/relationships/oleObject" Target="../embeddings/Workbook3.xls"/><Relationship Id="rId5" Type="http://schemas.openxmlformats.org/officeDocument/2006/relationships/tags" Target="../tags/tag251.xml"/><Relationship Id="rId4" Type="http://schemas.openxmlformats.org/officeDocument/2006/relationships/image" Target="../media/image3.png"/><Relationship Id="rId3" Type="http://schemas.openxmlformats.org/officeDocument/2006/relationships/tags" Target="../tags/tag250.xml"/><Relationship Id="rId2" Type="http://schemas.openxmlformats.org/officeDocument/2006/relationships/image" Target="../media/image2.png"/><Relationship Id="rId17" Type="http://schemas.openxmlformats.org/officeDocument/2006/relationships/notesSlide" Target="../notesSlides/notesSlide11.xml"/><Relationship Id="rId16" Type="http://schemas.openxmlformats.org/officeDocument/2006/relationships/vmlDrawing" Target="../drawings/vmlDrawing3.vml"/><Relationship Id="rId15" Type="http://schemas.openxmlformats.org/officeDocument/2006/relationships/slideLayout" Target="../slideLayouts/slideLayout17.xml"/><Relationship Id="rId14" Type="http://schemas.openxmlformats.org/officeDocument/2006/relationships/tags" Target="../tags/tag257.xml"/><Relationship Id="rId13" Type="http://schemas.openxmlformats.org/officeDocument/2006/relationships/image" Target="../media/image22.png"/><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tags" Target="../tags/tag249.xml"/></Relationships>
</file>

<file path=ppt/slides/_rels/slide12.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tags" Target="../tags/tag260.xml"/><Relationship Id="rId4" Type="http://schemas.openxmlformats.org/officeDocument/2006/relationships/image" Target="../media/image3.png"/><Relationship Id="rId3" Type="http://schemas.openxmlformats.org/officeDocument/2006/relationships/tags" Target="../tags/tag259.xml"/><Relationship Id="rId2" Type="http://schemas.openxmlformats.org/officeDocument/2006/relationships/image" Target="../media/image2.png"/><Relationship Id="rId14" Type="http://schemas.openxmlformats.org/officeDocument/2006/relationships/notesSlide" Target="../notesSlides/notesSlide12.xml"/><Relationship Id="rId13" Type="http://schemas.openxmlformats.org/officeDocument/2006/relationships/slideLayout" Target="../slideLayouts/slideLayout17.xml"/><Relationship Id="rId12" Type="http://schemas.openxmlformats.org/officeDocument/2006/relationships/tags" Target="../tags/tag265.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tags" Target="../tags/tag258.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7.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image" Target="../media/image3.png"/><Relationship Id="rId3" Type="http://schemas.openxmlformats.org/officeDocument/2006/relationships/tags" Target="../tags/tag267.xml"/><Relationship Id="rId2" Type="http://schemas.openxmlformats.org/officeDocument/2006/relationships/image" Target="../media/image2.png"/><Relationship Id="rId1" Type="http://schemas.openxmlformats.org/officeDocument/2006/relationships/tags" Target="../tags/tag266.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3.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15.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tags" Target="../tags/tag276.xml"/><Relationship Id="rId5" Type="http://schemas.openxmlformats.org/officeDocument/2006/relationships/image" Target="../media/image25.png"/><Relationship Id="rId4" Type="http://schemas.openxmlformats.org/officeDocument/2006/relationships/image" Target="../media/image3.png"/><Relationship Id="rId3" Type="http://schemas.openxmlformats.org/officeDocument/2006/relationships/tags" Target="../tags/tag275.xml"/><Relationship Id="rId2" Type="http://schemas.openxmlformats.org/officeDocument/2006/relationships/image" Target="../media/image2.png"/><Relationship Id="rId18" Type="http://schemas.openxmlformats.org/officeDocument/2006/relationships/notesSlide" Target="../notesSlides/notesSlide15.xml"/><Relationship Id="rId17" Type="http://schemas.openxmlformats.org/officeDocument/2006/relationships/slideLayout" Target="../slideLayouts/slideLayout17.xml"/><Relationship Id="rId16" Type="http://schemas.openxmlformats.org/officeDocument/2006/relationships/tags" Target="../tags/tag281.xml"/><Relationship Id="rId15" Type="http://schemas.openxmlformats.org/officeDocument/2006/relationships/tags" Target="../tags/tag280.xml"/><Relationship Id="rId14" Type="http://schemas.openxmlformats.org/officeDocument/2006/relationships/tags" Target="../tags/tag279.xml"/><Relationship Id="rId13" Type="http://schemas.openxmlformats.org/officeDocument/2006/relationships/tags" Target="../tags/tag278.xml"/><Relationship Id="rId12" Type="http://schemas.openxmlformats.org/officeDocument/2006/relationships/tags" Target="../tags/tag277.xml"/><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tags" Target="../tags/tag27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7.xml"/><Relationship Id="rId6" Type="http://schemas.openxmlformats.org/officeDocument/2006/relationships/tags" Target="../tags/tag284.xml"/><Relationship Id="rId5" Type="http://schemas.openxmlformats.org/officeDocument/2006/relationships/image" Target="../media/image31.png"/><Relationship Id="rId4" Type="http://schemas.openxmlformats.org/officeDocument/2006/relationships/image" Target="../media/image3.png"/><Relationship Id="rId3" Type="http://schemas.openxmlformats.org/officeDocument/2006/relationships/tags" Target="../tags/tag283.xml"/><Relationship Id="rId2" Type="http://schemas.openxmlformats.org/officeDocument/2006/relationships/image" Target="../media/image2.png"/><Relationship Id="rId1" Type="http://schemas.openxmlformats.org/officeDocument/2006/relationships/tags" Target="../tags/tag28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7.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image" Target="../media/image3.png"/><Relationship Id="rId3" Type="http://schemas.openxmlformats.org/officeDocument/2006/relationships/tags" Target="../tags/tag286.xml"/><Relationship Id="rId2" Type="http://schemas.openxmlformats.org/officeDocument/2006/relationships/image" Target="../media/image2.png"/><Relationship Id="rId1" Type="http://schemas.openxmlformats.org/officeDocument/2006/relationships/tags" Target="../tags/tag285.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7.xml"/><Relationship Id="rId5" Type="http://schemas.openxmlformats.org/officeDocument/2006/relationships/tags" Target="../tags/tag291.xml"/><Relationship Id="rId4" Type="http://schemas.openxmlformats.org/officeDocument/2006/relationships/image" Target="../media/image3.png"/><Relationship Id="rId3" Type="http://schemas.openxmlformats.org/officeDocument/2006/relationships/tags" Target="../tags/tag290.xml"/><Relationship Id="rId2" Type="http://schemas.openxmlformats.org/officeDocument/2006/relationships/image" Target="../media/image2.png"/><Relationship Id="rId1" Type="http://schemas.openxmlformats.org/officeDocument/2006/relationships/tags" Target="../tags/tag289.xml"/></Relationships>
</file>

<file path=ppt/slides/_rels/slide19.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image" Target="../media/image3.png"/><Relationship Id="rId5" Type="http://schemas.openxmlformats.org/officeDocument/2006/relationships/tags" Target="../tags/tag293.xml"/><Relationship Id="rId4" Type="http://schemas.openxmlformats.org/officeDocument/2006/relationships/image" Target="../media/image2.png"/><Relationship Id="rId3" Type="http://schemas.openxmlformats.org/officeDocument/2006/relationships/tags" Target="../tags/tag292.xml"/><Relationship Id="rId2" Type="http://schemas.openxmlformats.org/officeDocument/2006/relationships/chart" Target="../charts/chart6.xml"/><Relationship Id="rId12" Type="http://schemas.openxmlformats.org/officeDocument/2006/relationships/notesSlide" Target="../notesSlides/notesSlide19.xml"/><Relationship Id="rId11" Type="http://schemas.openxmlformats.org/officeDocument/2006/relationships/slideLayout" Target="../slideLayouts/slideLayout17.xml"/><Relationship Id="rId10" Type="http://schemas.openxmlformats.org/officeDocument/2006/relationships/tags" Target="../tags/tag297.xml"/><Relationship Id="rId1" Type="http://schemas.openxmlformats.org/officeDocument/2006/relationships/chart" Target="../charts/chart5.xml"/></Relationships>
</file>

<file path=ppt/slides/_rels/slide2.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image" Target="../media/image7.png"/><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9" Type="http://schemas.openxmlformats.org/officeDocument/2006/relationships/notesSlide" Target="../notesSlides/notesSlide2.xml"/><Relationship Id="rId28" Type="http://schemas.openxmlformats.org/officeDocument/2006/relationships/slideLayout" Target="../slideLayouts/slideLayout16.xml"/><Relationship Id="rId27" Type="http://schemas.openxmlformats.org/officeDocument/2006/relationships/tags" Target="../tags/tag179.xml"/><Relationship Id="rId26" Type="http://schemas.openxmlformats.org/officeDocument/2006/relationships/tags" Target="../tags/tag178.xml"/><Relationship Id="rId25" Type="http://schemas.openxmlformats.org/officeDocument/2006/relationships/tags" Target="../tags/tag177.xml"/><Relationship Id="rId24" Type="http://schemas.openxmlformats.org/officeDocument/2006/relationships/tags" Target="../tags/tag176.xml"/><Relationship Id="rId23" Type="http://schemas.openxmlformats.org/officeDocument/2006/relationships/tags" Target="../tags/tag175.xml"/><Relationship Id="rId22" Type="http://schemas.openxmlformats.org/officeDocument/2006/relationships/tags" Target="../tags/tag174.xml"/><Relationship Id="rId21" Type="http://schemas.openxmlformats.org/officeDocument/2006/relationships/tags" Target="../tags/tag173.xml"/><Relationship Id="rId20" Type="http://schemas.openxmlformats.org/officeDocument/2006/relationships/tags" Target="../tags/tag172.xml"/><Relationship Id="rId2" Type="http://schemas.openxmlformats.org/officeDocument/2006/relationships/tags" Target="../tags/tag156.xml"/><Relationship Id="rId19" Type="http://schemas.openxmlformats.org/officeDocument/2006/relationships/tags" Target="../tags/tag171.xml"/><Relationship Id="rId18" Type="http://schemas.openxmlformats.org/officeDocument/2006/relationships/tags" Target="../tags/tag170.xml"/><Relationship Id="rId17" Type="http://schemas.openxmlformats.org/officeDocument/2006/relationships/tags" Target="../tags/tag169.xml"/><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image" Target="../media/image11.png"/><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5.xml"/></Relationships>
</file>

<file path=ppt/slides/_rels/slide20.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tags" Target="../tags/tag300.xml"/><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 Id="rId3" Type="http://schemas.openxmlformats.org/officeDocument/2006/relationships/tags" Target="../tags/tag299.xml"/><Relationship Id="rId2" Type="http://schemas.openxmlformats.org/officeDocument/2006/relationships/image" Target="../media/image2.png"/><Relationship Id="rId14" Type="http://schemas.openxmlformats.org/officeDocument/2006/relationships/notesSlide" Target="../notesSlides/notesSlide20.xml"/><Relationship Id="rId13" Type="http://schemas.openxmlformats.org/officeDocument/2006/relationships/slideLayout" Target="../slideLayouts/slideLayout17.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8.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3.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7.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image" Target="../media/image3.png"/><Relationship Id="rId3" Type="http://schemas.openxmlformats.org/officeDocument/2006/relationships/tags" Target="../tags/tag309.xml"/><Relationship Id="rId2" Type="http://schemas.openxmlformats.org/officeDocument/2006/relationships/image" Target="../media/image2.png"/><Relationship Id="rId1" Type="http://schemas.openxmlformats.org/officeDocument/2006/relationships/tags" Target="../tags/tag308.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17.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image" Target="../media/image3.png"/><Relationship Id="rId3" Type="http://schemas.openxmlformats.org/officeDocument/2006/relationships/tags" Target="../tags/tag313.xml"/><Relationship Id="rId2" Type="http://schemas.openxmlformats.org/officeDocument/2006/relationships/image" Target="../media/image2.png"/><Relationship Id="rId1" Type="http://schemas.openxmlformats.org/officeDocument/2006/relationships/tags" Target="../tags/tag31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7.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image" Target="../media/image3.png"/><Relationship Id="rId3" Type="http://schemas.openxmlformats.org/officeDocument/2006/relationships/tags" Target="../tags/tag317.xml"/><Relationship Id="rId2" Type="http://schemas.openxmlformats.org/officeDocument/2006/relationships/image" Target="../media/image2.png"/><Relationship Id="rId1" Type="http://schemas.openxmlformats.org/officeDocument/2006/relationships/tags" Target="../tags/tag316.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17.xml"/><Relationship Id="rId5" Type="http://schemas.openxmlformats.org/officeDocument/2006/relationships/tags" Target="../tags/tag322.xml"/><Relationship Id="rId4" Type="http://schemas.openxmlformats.org/officeDocument/2006/relationships/image" Target="../media/image3.png"/><Relationship Id="rId3" Type="http://schemas.openxmlformats.org/officeDocument/2006/relationships/tags" Target="../tags/tag321.xml"/><Relationship Id="rId2" Type="http://schemas.openxmlformats.org/officeDocument/2006/relationships/image" Target="../media/image2.png"/><Relationship Id="rId1" Type="http://schemas.openxmlformats.org/officeDocument/2006/relationships/tags" Target="../tags/tag320.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7.xml"/><Relationship Id="rId5" Type="http://schemas.openxmlformats.org/officeDocument/2006/relationships/tags" Target="../tags/tag325.xml"/><Relationship Id="rId4" Type="http://schemas.openxmlformats.org/officeDocument/2006/relationships/image" Target="../media/image3.png"/><Relationship Id="rId3" Type="http://schemas.openxmlformats.org/officeDocument/2006/relationships/tags" Target="../tags/tag324.xml"/><Relationship Id="rId2" Type="http://schemas.openxmlformats.org/officeDocument/2006/relationships/image" Target="../media/image2.png"/><Relationship Id="rId1" Type="http://schemas.openxmlformats.org/officeDocument/2006/relationships/tags" Target="../tags/tag323.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17.xml"/><Relationship Id="rId5" Type="http://schemas.openxmlformats.org/officeDocument/2006/relationships/tags" Target="../tags/tag328.xml"/><Relationship Id="rId4" Type="http://schemas.openxmlformats.org/officeDocument/2006/relationships/image" Target="../media/image3.png"/><Relationship Id="rId3" Type="http://schemas.openxmlformats.org/officeDocument/2006/relationships/tags" Target="../tags/tag327.xml"/><Relationship Id="rId2" Type="http://schemas.openxmlformats.org/officeDocument/2006/relationships/image" Target="../media/image2.png"/><Relationship Id="rId1" Type="http://schemas.openxmlformats.org/officeDocument/2006/relationships/tags" Target="../tags/tag326.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7.xml"/><Relationship Id="rId5" Type="http://schemas.openxmlformats.org/officeDocument/2006/relationships/tags" Target="../tags/tag331.xml"/><Relationship Id="rId4" Type="http://schemas.openxmlformats.org/officeDocument/2006/relationships/image" Target="../media/image3.png"/><Relationship Id="rId3" Type="http://schemas.openxmlformats.org/officeDocument/2006/relationships/tags" Target="../tags/tag330.xml"/><Relationship Id="rId2" Type="http://schemas.openxmlformats.org/officeDocument/2006/relationships/image" Target="../media/image2.png"/><Relationship Id="rId1" Type="http://schemas.openxmlformats.org/officeDocument/2006/relationships/tags" Target="../tags/tag329.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7.xml"/><Relationship Id="rId5" Type="http://schemas.openxmlformats.org/officeDocument/2006/relationships/tags" Target="../tags/tag334.xml"/><Relationship Id="rId4" Type="http://schemas.openxmlformats.org/officeDocument/2006/relationships/image" Target="../media/image3.png"/><Relationship Id="rId3" Type="http://schemas.openxmlformats.org/officeDocument/2006/relationships/tags" Target="../tags/tag333.xml"/><Relationship Id="rId2" Type="http://schemas.openxmlformats.org/officeDocument/2006/relationships/image" Target="../media/image2.png"/><Relationship Id="rId1" Type="http://schemas.openxmlformats.org/officeDocument/2006/relationships/tags" Target="../tags/tag33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17.xml"/><Relationship Id="rId5" Type="http://schemas.openxmlformats.org/officeDocument/2006/relationships/tags" Target="../tags/tag337.xml"/><Relationship Id="rId4" Type="http://schemas.openxmlformats.org/officeDocument/2006/relationships/image" Target="../media/image3.png"/><Relationship Id="rId3" Type="http://schemas.openxmlformats.org/officeDocument/2006/relationships/tags" Target="../tags/tag336.xml"/><Relationship Id="rId2" Type="http://schemas.openxmlformats.org/officeDocument/2006/relationships/image" Target="../media/image2.png"/><Relationship Id="rId1" Type="http://schemas.openxmlformats.org/officeDocument/2006/relationships/tags" Target="../tags/tag335.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17.xml"/><Relationship Id="rId5" Type="http://schemas.openxmlformats.org/officeDocument/2006/relationships/tags" Target="../tags/tag340.xml"/><Relationship Id="rId4" Type="http://schemas.openxmlformats.org/officeDocument/2006/relationships/image" Target="../media/image3.png"/><Relationship Id="rId3" Type="http://schemas.openxmlformats.org/officeDocument/2006/relationships/tags" Target="../tags/tag339.xml"/><Relationship Id="rId2" Type="http://schemas.openxmlformats.org/officeDocument/2006/relationships/image" Target="../media/image2.png"/><Relationship Id="rId1" Type="http://schemas.openxmlformats.org/officeDocument/2006/relationships/tags" Target="../tags/tag338.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17.xml"/><Relationship Id="rId5" Type="http://schemas.openxmlformats.org/officeDocument/2006/relationships/tags" Target="../tags/tag343.xml"/><Relationship Id="rId4" Type="http://schemas.openxmlformats.org/officeDocument/2006/relationships/image" Target="../media/image3.png"/><Relationship Id="rId3" Type="http://schemas.openxmlformats.org/officeDocument/2006/relationships/tags" Target="../tags/tag342.xml"/><Relationship Id="rId2" Type="http://schemas.openxmlformats.org/officeDocument/2006/relationships/image" Target="../media/image2.png"/><Relationship Id="rId1" Type="http://schemas.openxmlformats.org/officeDocument/2006/relationships/tags" Target="../tags/tag341.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17.xml"/><Relationship Id="rId5" Type="http://schemas.openxmlformats.org/officeDocument/2006/relationships/tags" Target="../tags/tag346.xml"/><Relationship Id="rId4" Type="http://schemas.openxmlformats.org/officeDocument/2006/relationships/image" Target="../media/image3.png"/><Relationship Id="rId3" Type="http://schemas.openxmlformats.org/officeDocument/2006/relationships/tags" Target="../tags/tag345.xml"/><Relationship Id="rId2" Type="http://schemas.openxmlformats.org/officeDocument/2006/relationships/image" Target="../media/image2.png"/><Relationship Id="rId1" Type="http://schemas.openxmlformats.org/officeDocument/2006/relationships/tags" Target="../tags/tag344.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17.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image" Target="../media/image3.png"/><Relationship Id="rId3" Type="http://schemas.openxmlformats.org/officeDocument/2006/relationships/tags" Target="../tags/tag348.xml"/><Relationship Id="rId2" Type="http://schemas.openxmlformats.org/officeDocument/2006/relationships/image" Target="../media/image2.png"/><Relationship Id="rId1" Type="http://schemas.openxmlformats.org/officeDocument/2006/relationships/tags" Target="../tags/tag347.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17.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image" Target="../media/image3.png"/><Relationship Id="rId3" Type="http://schemas.openxmlformats.org/officeDocument/2006/relationships/tags" Target="../tags/tag352.xml"/><Relationship Id="rId2" Type="http://schemas.openxmlformats.org/officeDocument/2006/relationships/image" Target="../media/image2.png"/><Relationship Id="rId1" Type="http://schemas.openxmlformats.org/officeDocument/2006/relationships/tags" Target="../tags/tag351.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17.xml"/><Relationship Id="rId5" Type="http://schemas.openxmlformats.org/officeDocument/2006/relationships/tags" Target="../tags/tag357.xml"/><Relationship Id="rId4" Type="http://schemas.openxmlformats.org/officeDocument/2006/relationships/image" Target="../media/image3.png"/><Relationship Id="rId3" Type="http://schemas.openxmlformats.org/officeDocument/2006/relationships/tags" Target="../tags/tag356.xml"/><Relationship Id="rId2" Type="http://schemas.openxmlformats.org/officeDocument/2006/relationships/image" Target="../media/image2.png"/><Relationship Id="rId1" Type="http://schemas.openxmlformats.org/officeDocument/2006/relationships/tags" Target="../tags/tag355.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7" Type="http://schemas.openxmlformats.org/officeDocument/2006/relationships/slideLayout" Target="../slideLayouts/slideLayout17.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image" Target="../media/image3.png"/><Relationship Id="rId3" Type="http://schemas.openxmlformats.org/officeDocument/2006/relationships/tags" Target="../tags/tag359.xml"/><Relationship Id="rId2" Type="http://schemas.openxmlformats.org/officeDocument/2006/relationships/image" Target="../media/image2.png"/><Relationship Id="rId1" Type="http://schemas.openxmlformats.org/officeDocument/2006/relationships/tags" Target="../tags/tag358.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17.xml"/><Relationship Id="rId7" Type="http://schemas.openxmlformats.org/officeDocument/2006/relationships/tags" Target="../tags/tag365.xml"/><Relationship Id="rId6" Type="http://schemas.openxmlformats.org/officeDocument/2006/relationships/image" Target="../media/image36.png"/><Relationship Id="rId5" Type="http://schemas.openxmlformats.org/officeDocument/2006/relationships/tags" Target="../tags/tag364.xml"/><Relationship Id="rId4" Type="http://schemas.openxmlformats.org/officeDocument/2006/relationships/image" Target="../media/image3.png"/><Relationship Id="rId3" Type="http://schemas.openxmlformats.org/officeDocument/2006/relationships/tags" Target="../tags/tag363.xml"/><Relationship Id="rId2" Type="http://schemas.openxmlformats.org/officeDocument/2006/relationships/image" Target="../media/image2.png"/><Relationship Id="rId1" Type="http://schemas.openxmlformats.org/officeDocument/2006/relationships/tags" Target="../tags/tag362.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17.xml"/><Relationship Id="rId5" Type="http://schemas.openxmlformats.org/officeDocument/2006/relationships/tags" Target="../tags/tag368.xml"/><Relationship Id="rId4" Type="http://schemas.openxmlformats.org/officeDocument/2006/relationships/image" Target="../media/image3.png"/><Relationship Id="rId3" Type="http://schemas.openxmlformats.org/officeDocument/2006/relationships/tags" Target="../tags/tag367.xml"/><Relationship Id="rId2" Type="http://schemas.openxmlformats.org/officeDocument/2006/relationships/image" Target="../media/image2.png"/><Relationship Id="rId1" Type="http://schemas.openxmlformats.org/officeDocument/2006/relationships/tags" Target="../tags/tag366.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7.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image" Target="../media/image3.png"/><Relationship Id="rId3" Type="http://schemas.openxmlformats.org/officeDocument/2006/relationships/tags" Target="../tags/tag185.xml"/><Relationship Id="rId2" Type="http://schemas.openxmlformats.org/officeDocument/2006/relationships/image" Target="../media/image2.png"/><Relationship Id="rId1" Type="http://schemas.openxmlformats.org/officeDocument/2006/relationships/tags" Target="../tags/tag184.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7" Type="http://schemas.openxmlformats.org/officeDocument/2006/relationships/slideLayout" Target="../slideLayouts/slideLayout17.xml"/><Relationship Id="rId6" Type="http://schemas.openxmlformats.org/officeDocument/2006/relationships/tags" Target="../tags/tag372.xml"/><Relationship Id="rId5" Type="http://schemas.openxmlformats.org/officeDocument/2006/relationships/tags" Target="../tags/tag371.xml"/><Relationship Id="rId4" Type="http://schemas.openxmlformats.org/officeDocument/2006/relationships/image" Target="../media/image3.png"/><Relationship Id="rId3" Type="http://schemas.openxmlformats.org/officeDocument/2006/relationships/tags" Target="../tags/tag370.xml"/><Relationship Id="rId2" Type="http://schemas.openxmlformats.org/officeDocument/2006/relationships/image" Target="../media/image2.png"/><Relationship Id="rId1" Type="http://schemas.openxmlformats.org/officeDocument/2006/relationships/tags" Target="../tags/tag369.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1.xml"/><Relationship Id="rId7" Type="http://schemas.openxmlformats.org/officeDocument/2006/relationships/slideLayout" Target="../slideLayouts/slideLayout1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image" Target="../media/image3.png"/><Relationship Id="rId3" Type="http://schemas.openxmlformats.org/officeDocument/2006/relationships/tags" Target="../tags/tag374.xml"/><Relationship Id="rId2" Type="http://schemas.openxmlformats.org/officeDocument/2006/relationships/image" Target="../media/image2.png"/><Relationship Id="rId1" Type="http://schemas.openxmlformats.org/officeDocument/2006/relationships/tags" Target="../tags/tag373.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17.xml"/><Relationship Id="rId5" Type="http://schemas.openxmlformats.org/officeDocument/2006/relationships/tags" Target="../tags/tag379.xml"/><Relationship Id="rId4" Type="http://schemas.openxmlformats.org/officeDocument/2006/relationships/image" Target="../media/image3.png"/><Relationship Id="rId3" Type="http://schemas.openxmlformats.org/officeDocument/2006/relationships/tags" Target="../tags/tag378.xml"/><Relationship Id="rId2" Type="http://schemas.openxmlformats.org/officeDocument/2006/relationships/image" Target="../media/image2.png"/><Relationship Id="rId1" Type="http://schemas.openxmlformats.org/officeDocument/2006/relationships/tags" Target="../tags/tag377.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7.xml"/><Relationship Id="rId5" Type="http://schemas.openxmlformats.org/officeDocument/2006/relationships/tags" Target="../tags/tag382.xml"/><Relationship Id="rId4" Type="http://schemas.openxmlformats.org/officeDocument/2006/relationships/image" Target="../media/image3.png"/><Relationship Id="rId3" Type="http://schemas.openxmlformats.org/officeDocument/2006/relationships/tags" Target="../tags/tag381.xml"/><Relationship Id="rId2" Type="http://schemas.openxmlformats.org/officeDocument/2006/relationships/image" Target="../media/image2.png"/><Relationship Id="rId1" Type="http://schemas.openxmlformats.org/officeDocument/2006/relationships/tags" Target="../tags/tag380.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13.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s>
</file>

<file path=ppt/slides/_rels/slide45.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image" Target="../media/image3.png"/><Relationship Id="rId3" Type="http://schemas.openxmlformats.org/officeDocument/2006/relationships/tags" Target="../tags/tag388.xml"/><Relationship Id="rId2" Type="http://schemas.openxmlformats.org/officeDocument/2006/relationships/image" Target="../media/image2.png"/><Relationship Id="rId13" Type="http://schemas.openxmlformats.org/officeDocument/2006/relationships/notesSlide" Target="../notesSlides/notesSlide45.xml"/><Relationship Id="rId12" Type="http://schemas.openxmlformats.org/officeDocument/2006/relationships/slideLayout" Target="../slideLayouts/slideLayout17.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tags" Target="../tags/tag387.xml"/></Relationships>
</file>

<file path=ppt/slides/_rels/slide46.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image" Target="../media/image38.png"/><Relationship Id="rId6" Type="http://schemas.openxmlformats.org/officeDocument/2006/relationships/tags" Target="../tags/tag398.xml"/><Relationship Id="rId5" Type="http://schemas.openxmlformats.org/officeDocument/2006/relationships/image" Target="../media/image37.png"/><Relationship Id="rId4" Type="http://schemas.openxmlformats.org/officeDocument/2006/relationships/image" Target="../media/image3.png"/><Relationship Id="rId3" Type="http://schemas.openxmlformats.org/officeDocument/2006/relationships/tags" Target="../tags/tag397.xml"/><Relationship Id="rId2" Type="http://schemas.openxmlformats.org/officeDocument/2006/relationships/image" Target="../media/image2.png"/><Relationship Id="rId12" Type="http://schemas.openxmlformats.org/officeDocument/2006/relationships/notesSlide" Target="../notesSlides/notesSlide46.xml"/><Relationship Id="rId11" Type="http://schemas.openxmlformats.org/officeDocument/2006/relationships/slideLayout" Target="../slideLayouts/slideLayout17.xml"/><Relationship Id="rId10" Type="http://schemas.openxmlformats.org/officeDocument/2006/relationships/tags" Target="../tags/tag401.xml"/><Relationship Id="rId1" Type="http://schemas.openxmlformats.org/officeDocument/2006/relationships/tags" Target="../tags/tag396.xml"/></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47.xml"/><Relationship Id="rId7" Type="http://schemas.openxmlformats.org/officeDocument/2006/relationships/slideLayout" Target="../slideLayouts/slideLayout17.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image" Target="../media/image3.png"/><Relationship Id="rId3" Type="http://schemas.openxmlformats.org/officeDocument/2006/relationships/tags" Target="../tags/tag403.xml"/><Relationship Id="rId2" Type="http://schemas.openxmlformats.org/officeDocument/2006/relationships/image" Target="../media/image2.png"/><Relationship Id="rId1" Type="http://schemas.openxmlformats.org/officeDocument/2006/relationships/tags" Target="../tags/tag402.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slideLayout" Target="../slideLayouts/slideLayout17.xml"/><Relationship Id="rId6" Type="http://schemas.openxmlformats.org/officeDocument/2006/relationships/tags" Target="../tags/tag408.xml"/><Relationship Id="rId5" Type="http://schemas.openxmlformats.org/officeDocument/2006/relationships/image" Target="../media/image3.png"/><Relationship Id="rId4" Type="http://schemas.openxmlformats.org/officeDocument/2006/relationships/tags" Target="../tags/tag407.xml"/><Relationship Id="rId3" Type="http://schemas.openxmlformats.org/officeDocument/2006/relationships/image" Target="../media/image2.png"/><Relationship Id="rId2" Type="http://schemas.openxmlformats.org/officeDocument/2006/relationships/tags" Target="../tags/tag406.xml"/><Relationship Id="rId1" Type="http://schemas.openxmlformats.org/officeDocument/2006/relationships/chart" Target="../charts/chart7.xml"/></Relationships>
</file>

<file path=ppt/slides/_rels/slide49.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image" Target="../media/image3.png"/><Relationship Id="rId3" Type="http://schemas.openxmlformats.org/officeDocument/2006/relationships/tags" Target="../tags/tag410.xml"/><Relationship Id="rId2" Type="http://schemas.openxmlformats.org/officeDocument/2006/relationships/image" Target="../media/image2.png"/><Relationship Id="rId13" Type="http://schemas.openxmlformats.org/officeDocument/2006/relationships/notesSlide" Target="../notesSlides/notesSlide49.xml"/><Relationship Id="rId12" Type="http://schemas.openxmlformats.org/officeDocument/2006/relationships/slideLayout" Target="../slideLayouts/slideLayout17.xml"/><Relationship Id="rId11" Type="http://schemas.openxmlformats.org/officeDocument/2006/relationships/tags" Target="../tags/tag417.xml"/><Relationship Id="rId10" Type="http://schemas.openxmlformats.org/officeDocument/2006/relationships/tags" Target="../tags/tag416.xml"/><Relationship Id="rId1" Type="http://schemas.openxmlformats.org/officeDocument/2006/relationships/tags" Target="../tags/tag409.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7.xml"/><Relationship Id="rId5" Type="http://schemas.openxmlformats.org/officeDocument/2006/relationships/tags" Target="../tags/tag190.xml"/><Relationship Id="rId4" Type="http://schemas.openxmlformats.org/officeDocument/2006/relationships/image" Target="../media/image3.png"/><Relationship Id="rId3" Type="http://schemas.openxmlformats.org/officeDocument/2006/relationships/tags" Target="../tags/tag189.xml"/><Relationship Id="rId2" Type="http://schemas.openxmlformats.org/officeDocument/2006/relationships/image" Target="../media/image2.png"/><Relationship Id="rId1" Type="http://schemas.openxmlformats.org/officeDocument/2006/relationships/tags" Target="../tags/tag188.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50.xml"/><Relationship Id="rId7" Type="http://schemas.openxmlformats.org/officeDocument/2006/relationships/slideLayout" Target="../slideLayouts/slideLayout17.xml"/><Relationship Id="rId6" Type="http://schemas.openxmlformats.org/officeDocument/2006/relationships/tags" Target="../tags/tag420.xml"/><Relationship Id="rId5" Type="http://schemas.openxmlformats.org/officeDocument/2006/relationships/image" Target="../media/image39.png"/><Relationship Id="rId4" Type="http://schemas.openxmlformats.org/officeDocument/2006/relationships/image" Target="../media/image3.png"/><Relationship Id="rId3" Type="http://schemas.openxmlformats.org/officeDocument/2006/relationships/tags" Target="../tags/tag419.xml"/><Relationship Id="rId2" Type="http://schemas.openxmlformats.org/officeDocument/2006/relationships/image" Target="../media/image2.png"/><Relationship Id="rId1" Type="http://schemas.openxmlformats.org/officeDocument/2006/relationships/tags" Target="../tags/tag418.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51.xml"/><Relationship Id="rId7" Type="http://schemas.openxmlformats.org/officeDocument/2006/relationships/slideLayout" Target="../slideLayouts/slideLayout17.xml"/><Relationship Id="rId6" Type="http://schemas.openxmlformats.org/officeDocument/2006/relationships/tags" Target="../tags/tag423.xml"/><Relationship Id="rId5" Type="http://schemas.openxmlformats.org/officeDocument/2006/relationships/image" Target="../media/image40.png"/><Relationship Id="rId4" Type="http://schemas.openxmlformats.org/officeDocument/2006/relationships/image" Target="../media/image3.png"/><Relationship Id="rId3" Type="http://schemas.openxmlformats.org/officeDocument/2006/relationships/tags" Target="../tags/tag422.xml"/><Relationship Id="rId2" Type="http://schemas.openxmlformats.org/officeDocument/2006/relationships/image" Target="../media/image2.png"/><Relationship Id="rId1" Type="http://schemas.openxmlformats.org/officeDocument/2006/relationships/tags" Target="../tags/tag421.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7" Type="http://schemas.openxmlformats.org/officeDocument/2006/relationships/slideLayout" Target="../slideLayouts/slideLayout17.xml"/><Relationship Id="rId6" Type="http://schemas.openxmlformats.org/officeDocument/2006/relationships/tags" Target="../tags/tag426.xml"/><Relationship Id="rId5" Type="http://schemas.openxmlformats.org/officeDocument/2006/relationships/image" Target="../media/image41.jpeg"/><Relationship Id="rId4" Type="http://schemas.openxmlformats.org/officeDocument/2006/relationships/image" Target="../media/image3.png"/><Relationship Id="rId3" Type="http://schemas.openxmlformats.org/officeDocument/2006/relationships/tags" Target="../tags/tag425.xml"/><Relationship Id="rId2" Type="http://schemas.openxmlformats.org/officeDocument/2006/relationships/image" Target="../media/image2.png"/><Relationship Id="rId1" Type="http://schemas.openxmlformats.org/officeDocument/2006/relationships/tags" Target="../tags/tag424.xml"/></Relationships>
</file>

<file path=ppt/slides/_rels/slide53.xml.rels><?xml version="1.0" encoding="UTF-8" standalone="yes"?>
<Relationships xmlns="http://schemas.openxmlformats.org/package/2006/relationships"><Relationship Id="rId9" Type="http://schemas.openxmlformats.org/officeDocument/2006/relationships/tags" Target="../tags/tag433.xml"/><Relationship Id="rId8" Type="http://schemas.openxmlformats.org/officeDocument/2006/relationships/tags" Target="../tags/tag432.xml"/><Relationship Id="rId7" Type="http://schemas.openxmlformats.org/officeDocument/2006/relationships/tags" Target="../tags/tag431.xml"/><Relationship Id="rId6" Type="http://schemas.openxmlformats.org/officeDocument/2006/relationships/tags" Target="../tags/tag430.xml"/><Relationship Id="rId5" Type="http://schemas.openxmlformats.org/officeDocument/2006/relationships/tags" Target="../tags/tag429.xml"/><Relationship Id="rId4" Type="http://schemas.openxmlformats.org/officeDocument/2006/relationships/image" Target="../media/image3.png"/><Relationship Id="rId3" Type="http://schemas.openxmlformats.org/officeDocument/2006/relationships/tags" Target="../tags/tag428.xml"/><Relationship Id="rId2" Type="http://schemas.openxmlformats.org/officeDocument/2006/relationships/image" Target="../media/image2.png"/><Relationship Id="rId13" Type="http://schemas.openxmlformats.org/officeDocument/2006/relationships/notesSlide" Target="../notesSlides/notesSlide53.xml"/><Relationship Id="rId12" Type="http://schemas.openxmlformats.org/officeDocument/2006/relationships/slideLayout" Target="../slideLayouts/slideLayout17.xml"/><Relationship Id="rId11" Type="http://schemas.openxmlformats.org/officeDocument/2006/relationships/tags" Target="../tags/tag435.xml"/><Relationship Id="rId10" Type="http://schemas.openxmlformats.org/officeDocument/2006/relationships/tags" Target="../tags/tag434.xml"/><Relationship Id="rId1" Type="http://schemas.openxmlformats.org/officeDocument/2006/relationships/tags" Target="../tags/tag427.xml"/></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4.xml"/><Relationship Id="rId7" Type="http://schemas.openxmlformats.org/officeDocument/2006/relationships/slideLayout" Target="../slideLayouts/slideLayout17.xml"/><Relationship Id="rId6" Type="http://schemas.openxmlformats.org/officeDocument/2006/relationships/tags" Target="../tags/tag438.xml"/><Relationship Id="rId5" Type="http://schemas.openxmlformats.org/officeDocument/2006/relationships/image" Target="../media/image42.png"/><Relationship Id="rId4" Type="http://schemas.openxmlformats.org/officeDocument/2006/relationships/image" Target="../media/image3.png"/><Relationship Id="rId3" Type="http://schemas.openxmlformats.org/officeDocument/2006/relationships/tags" Target="../tags/tag437.xml"/><Relationship Id="rId2" Type="http://schemas.openxmlformats.org/officeDocument/2006/relationships/image" Target="../media/image2.png"/><Relationship Id="rId1" Type="http://schemas.openxmlformats.org/officeDocument/2006/relationships/tags" Target="../tags/tag436.xml"/></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55.xml"/><Relationship Id="rId7" Type="http://schemas.openxmlformats.org/officeDocument/2006/relationships/slideLayout" Target="../slideLayouts/slideLayout17.xml"/><Relationship Id="rId6" Type="http://schemas.openxmlformats.org/officeDocument/2006/relationships/tags" Target="../tags/tag441.xml"/><Relationship Id="rId5" Type="http://schemas.openxmlformats.org/officeDocument/2006/relationships/image" Target="../media/image43.png"/><Relationship Id="rId4" Type="http://schemas.openxmlformats.org/officeDocument/2006/relationships/image" Target="../media/image3.png"/><Relationship Id="rId3" Type="http://schemas.openxmlformats.org/officeDocument/2006/relationships/tags" Target="../tags/tag440.xml"/><Relationship Id="rId2" Type="http://schemas.openxmlformats.org/officeDocument/2006/relationships/image" Target="../media/image2.png"/><Relationship Id="rId1" Type="http://schemas.openxmlformats.org/officeDocument/2006/relationships/tags" Target="../tags/tag439.xml"/></Relationships>
</file>

<file path=ppt/slides/_rels/slide56.xml.rels><?xml version="1.0" encoding="UTF-8" standalone="yes"?>
<Relationships xmlns="http://schemas.openxmlformats.org/package/2006/relationships"><Relationship Id="rId9" Type="http://schemas.openxmlformats.org/officeDocument/2006/relationships/notesSlide" Target="../notesSlides/notesSlide56.xml"/><Relationship Id="rId8" Type="http://schemas.openxmlformats.org/officeDocument/2006/relationships/slideLayout" Target="../slideLayouts/slideLayout17.xml"/><Relationship Id="rId7" Type="http://schemas.openxmlformats.org/officeDocument/2006/relationships/tags" Target="../tags/tag445.xml"/><Relationship Id="rId6" Type="http://schemas.openxmlformats.org/officeDocument/2006/relationships/tags" Target="../tags/tag444.xml"/><Relationship Id="rId5" Type="http://schemas.openxmlformats.org/officeDocument/2006/relationships/image" Target="../media/image3.png"/><Relationship Id="rId4" Type="http://schemas.openxmlformats.org/officeDocument/2006/relationships/tags" Target="../tags/tag443.xml"/><Relationship Id="rId3" Type="http://schemas.openxmlformats.org/officeDocument/2006/relationships/image" Target="../media/image2.png"/><Relationship Id="rId2" Type="http://schemas.openxmlformats.org/officeDocument/2006/relationships/tags" Target="../tags/tag442.xml"/><Relationship Id="rId1" Type="http://schemas.openxmlformats.org/officeDocument/2006/relationships/chart" Target="../charts/chart8.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7.xml"/><Relationship Id="rId5" Type="http://schemas.openxmlformats.org/officeDocument/2006/relationships/slideLayout" Target="../slideLayouts/slideLayout13.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58.xml"/><Relationship Id="rId7" Type="http://schemas.openxmlformats.org/officeDocument/2006/relationships/slideLayout" Target="../slideLayouts/slideLayout17.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image" Target="../media/image3.png"/><Relationship Id="rId3" Type="http://schemas.openxmlformats.org/officeDocument/2006/relationships/tags" Target="../tags/tag451.xml"/><Relationship Id="rId2" Type="http://schemas.openxmlformats.org/officeDocument/2006/relationships/image" Target="../media/image2.png"/><Relationship Id="rId1" Type="http://schemas.openxmlformats.org/officeDocument/2006/relationships/tags" Target="../tags/tag450.xml"/></Relationships>
</file>

<file path=ppt/slides/_rels/slide59.xml.rels><?xml version="1.0" encoding="UTF-8" standalone="yes"?>
<Relationships xmlns="http://schemas.openxmlformats.org/package/2006/relationships"><Relationship Id="rId9" Type="http://schemas.openxmlformats.org/officeDocument/2006/relationships/notesSlide" Target="../notesSlides/notesSlide59.xml"/><Relationship Id="rId8" Type="http://schemas.openxmlformats.org/officeDocument/2006/relationships/slideLayout" Target="../slideLayouts/slideLayout17.xml"/><Relationship Id="rId7" Type="http://schemas.openxmlformats.org/officeDocument/2006/relationships/tags" Target="../tags/tag457.xml"/><Relationship Id="rId6" Type="http://schemas.openxmlformats.org/officeDocument/2006/relationships/image" Target="../media/image44.jpeg"/><Relationship Id="rId5" Type="http://schemas.openxmlformats.org/officeDocument/2006/relationships/tags" Target="../tags/tag456.xml"/><Relationship Id="rId4" Type="http://schemas.openxmlformats.org/officeDocument/2006/relationships/image" Target="../media/image3.png"/><Relationship Id="rId3" Type="http://schemas.openxmlformats.org/officeDocument/2006/relationships/tags" Target="../tags/tag455.xml"/><Relationship Id="rId2" Type="http://schemas.openxmlformats.org/officeDocument/2006/relationships/image" Target="../media/image2.png"/><Relationship Id="rId1" Type="http://schemas.openxmlformats.org/officeDocument/2006/relationships/tags" Target="../tags/tag454.xml"/></Relationships>
</file>

<file path=ppt/slides/_rels/slide6.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image" Target="../media/image3.png"/><Relationship Id="rId7" Type="http://schemas.openxmlformats.org/officeDocument/2006/relationships/tags" Target="../tags/tag192.xml"/><Relationship Id="rId6" Type="http://schemas.openxmlformats.org/officeDocument/2006/relationships/image" Target="../media/image2.png"/><Relationship Id="rId5" Type="http://schemas.openxmlformats.org/officeDocument/2006/relationships/tags" Target="../tags/tag191.xml"/><Relationship Id="rId4" Type="http://schemas.openxmlformats.org/officeDocument/2006/relationships/chart" Target="../charts/chart4.xml"/><Relationship Id="rId36" Type="http://schemas.openxmlformats.org/officeDocument/2006/relationships/notesSlide" Target="../notesSlides/notesSlide6.xml"/><Relationship Id="rId35" Type="http://schemas.openxmlformats.org/officeDocument/2006/relationships/slideLayout" Target="../slideLayouts/slideLayout17.xml"/><Relationship Id="rId34" Type="http://schemas.openxmlformats.org/officeDocument/2006/relationships/tags" Target="../tags/tag215.xml"/><Relationship Id="rId33" Type="http://schemas.openxmlformats.org/officeDocument/2006/relationships/tags" Target="../tags/tag214.xml"/><Relationship Id="rId32" Type="http://schemas.openxmlformats.org/officeDocument/2006/relationships/tags" Target="../tags/tag213.xml"/><Relationship Id="rId31" Type="http://schemas.openxmlformats.org/officeDocument/2006/relationships/tags" Target="../tags/tag212.xml"/><Relationship Id="rId30" Type="http://schemas.openxmlformats.org/officeDocument/2006/relationships/tags" Target="../tags/tag211.xml"/><Relationship Id="rId3" Type="http://schemas.openxmlformats.org/officeDocument/2006/relationships/chart" Target="../charts/chart3.xml"/><Relationship Id="rId29" Type="http://schemas.openxmlformats.org/officeDocument/2006/relationships/tags" Target="../tags/tag210.xml"/><Relationship Id="rId28" Type="http://schemas.openxmlformats.org/officeDocument/2006/relationships/tags" Target="../tags/tag209.xml"/><Relationship Id="rId27" Type="http://schemas.openxmlformats.org/officeDocument/2006/relationships/tags" Target="../tags/tag208.xml"/><Relationship Id="rId26" Type="http://schemas.openxmlformats.org/officeDocument/2006/relationships/image" Target="../media/image14.png"/><Relationship Id="rId25" Type="http://schemas.openxmlformats.org/officeDocument/2006/relationships/tags" Target="../tags/tag207.xml"/><Relationship Id="rId24" Type="http://schemas.openxmlformats.org/officeDocument/2006/relationships/tags" Target="../tags/tag206.xml"/><Relationship Id="rId23" Type="http://schemas.openxmlformats.org/officeDocument/2006/relationships/tags" Target="../tags/tag205.xml"/><Relationship Id="rId22" Type="http://schemas.openxmlformats.org/officeDocument/2006/relationships/tags" Target="../tags/tag204.xml"/><Relationship Id="rId21" Type="http://schemas.openxmlformats.org/officeDocument/2006/relationships/tags" Target="../tags/tag203.xml"/><Relationship Id="rId20" Type="http://schemas.openxmlformats.org/officeDocument/2006/relationships/image" Target="../media/image13.png"/><Relationship Id="rId2" Type="http://schemas.openxmlformats.org/officeDocument/2006/relationships/chart" Target="../charts/chart2.xml"/><Relationship Id="rId19" Type="http://schemas.openxmlformats.org/officeDocument/2006/relationships/tags" Target="../tags/tag202.xml"/><Relationship Id="rId18" Type="http://schemas.openxmlformats.org/officeDocument/2006/relationships/tags" Target="../tags/tag201.xml"/><Relationship Id="rId17" Type="http://schemas.openxmlformats.org/officeDocument/2006/relationships/tags" Target="../tags/tag200.xml"/><Relationship Id="rId16" Type="http://schemas.openxmlformats.org/officeDocument/2006/relationships/tags" Target="../tags/tag199.xml"/><Relationship Id="rId15" Type="http://schemas.openxmlformats.org/officeDocument/2006/relationships/image" Target="../media/image12.png"/><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chart" Target="../charts/chart1.xml"/></Relationships>
</file>

<file path=ppt/slides/_rels/slide60.xml.rels><?xml version="1.0" encoding="UTF-8" standalone="yes"?>
<Relationships xmlns="http://schemas.openxmlformats.org/package/2006/relationships"><Relationship Id="rId9" Type="http://schemas.openxmlformats.org/officeDocument/2006/relationships/notesSlide" Target="../notesSlides/notesSlide60.xml"/><Relationship Id="rId8" Type="http://schemas.openxmlformats.org/officeDocument/2006/relationships/slideLayout" Target="../slideLayouts/slideLayout17.xml"/><Relationship Id="rId7" Type="http://schemas.openxmlformats.org/officeDocument/2006/relationships/tags" Target="../tags/tag461.xml"/><Relationship Id="rId6" Type="http://schemas.openxmlformats.org/officeDocument/2006/relationships/image" Target="../media/image45.png"/><Relationship Id="rId5" Type="http://schemas.openxmlformats.org/officeDocument/2006/relationships/tags" Target="../tags/tag460.xml"/><Relationship Id="rId4" Type="http://schemas.openxmlformats.org/officeDocument/2006/relationships/image" Target="../media/image3.png"/><Relationship Id="rId3" Type="http://schemas.openxmlformats.org/officeDocument/2006/relationships/tags" Target="../tags/tag459.xml"/><Relationship Id="rId2" Type="http://schemas.openxmlformats.org/officeDocument/2006/relationships/image" Target="../media/image2.png"/><Relationship Id="rId1" Type="http://schemas.openxmlformats.org/officeDocument/2006/relationships/tags" Target="../tags/tag458.xml"/></Relationships>
</file>

<file path=ppt/slides/_rels/slide61.xml.rels><?xml version="1.0" encoding="UTF-8" standalone="yes"?>
<Relationships xmlns="http://schemas.openxmlformats.org/package/2006/relationships"><Relationship Id="rId9" Type="http://schemas.openxmlformats.org/officeDocument/2006/relationships/notesSlide" Target="../notesSlides/notesSlide61.xml"/><Relationship Id="rId8" Type="http://schemas.openxmlformats.org/officeDocument/2006/relationships/slideLayout" Target="../slideLayouts/slideLayout17.xml"/><Relationship Id="rId7" Type="http://schemas.openxmlformats.org/officeDocument/2006/relationships/tags" Target="../tags/tag465.xml"/><Relationship Id="rId6" Type="http://schemas.openxmlformats.org/officeDocument/2006/relationships/image" Target="../media/image46.jpeg"/><Relationship Id="rId5" Type="http://schemas.openxmlformats.org/officeDocument/2006/relationships/tags" Target="../tags/tag464.xml"/><Relationship Id="rId4" Type="http://schemas.openxmlformats.org/officeDocument/2006/relationships/image" Target="../media/image3.png"/><Relationship Id="rId3" Type="http://schemas.openxmlformats.org/officeDocument/2006/relationships/tags" Target="../tags/tag463.xml"/><Relationship Id="rId2" Type="http://schemas.openxmlformats.org/officeDocument/2006/relationships/image" Target="../media/image2.png"/><Relationship Id="rId1" Type="http://schemas.openxmlformats.org/officeDocument/2006/relationships/tags" Target="../tags/tag462.xml"/></Relationships>
</file>

<file path=ppt/slides/_rels/slide62.xml.rels><?xml version="1.0" encoding="UTF-8" standalone="yes"?>
<Relationships xmlns="http://schemas.openxmlformats.org/package/2006/relationships"><Relationship Id="rId9" Type="http://schemas.openxmlformats.org/officeDocument/2006/relationships/notesSlide" Target="../notesSlides/notesSlide62.xml"/><Relationship Id="rId8" Type="http://schemas.openxmlformats.org/officeDocument/2006/relationships/slideLayout" Target="../slideLayouts/slideLayout17.xml"/><Relationship Id="rId7" Type="http://schemas.openxmlformats.org/officeDocument/2006/relationships/tags" Target="../tags/tag469.xml"/><Relationship Id="rId6" Type="http://schemas.openxmlformats.org/officeDocument/2006/relationships/image" Target="../media/image47.jpeg"/><Relationship Id="rId5" Type="http://schemas.openxmlformats.org/officeDocument/2006/relationships/tags" Target="../tags/tag468.xml"/><Relationship Id="rId4" Type="http://schemas.openxmlformats.org/officeDocument/2006/relationships/image" Target="../media/image3.png"/><Relationship Id="rId3" Type="http://schemas.openxmlformats.org/officeDocument/2006/relationships/tags" Target="../tags/tag467.xml"/><Relationship Id="rId2" Type="http://schemas.openxmlformats.org/officeDocument/2006/relationships/image" Target="../media/image2.png"/><Relationship Id="rId1" Type="http://schemas.openxmlformats.org/officeDocument/2006/relationships/tags" Target="../tags/tag466.xml"/></Relationships>
</file>

<file path=ppt/slides/_rels/slide63.xml.rels><?xml version="1.0" encoding="UTF-8" standalone="yes"?>
<Relationships xmlns="http://schemas.openxmlformats.org/package/2006/relationships"><Relationship Id="rId9" Type="http://schemas.openxmlformats.org/officeDocument/2006/relationships/notesSlide" Target="../notesSlides/notesSlide63.xml"/><Relationship Id="rId8" Type="http://schemas.openxmlformats.org/officeDocument/2006/relationships/slideLayout" Target="../slideLayouts/slideLayout17.xml"/><Relationship Id="rId7" Type="http://schemas.openxmlformats.org/officeDocument/2006/relationships/tags" Target="../tags/tag473.xml"/><Relationship Id="rId6" Type="http://schemas.openxmlformats.org/officeDocument/2006/relationships/image" Target="../media/image48.jpeg"/><Relationship Id="rId5" Type="http://schemas.openxmlformats.org/officeDocument/2006/relationships/tags" Target="../tags/tag472.xml"/><Relationship Id="rId4" Type="http://schemas.openxmlformats.org/officeDocument/2006/relationships/image" Target="../media/image3.png"/><Relationship Id="rId3" Type="http://schemas.openxmlformats.org/officeDocument/2006/relationships/tags" Target="../tags/tag471.xml"/><Relationship Id="rId2" Type="http://schemas.openxmlformats.org/officeDocument/2006/relationships/image" Target="../media/image2.png"/><Relationship Id="rId1" Type="http://schemas.openxmlformats.org/officeDocument/2006/relationships/tags" Target="../tags/tag470.xml"/></Relationships>
</file>

<file path=ppt/slides/_rels/slide64.xml.rels><?xml version="1.0" encoding="UTF-8" standalone="yes"?>
<Relationships xmlns="http://schemas.openxmlformats.org/package/2006/relationships"><Relationship Id="rId8" Type="http://schemas.openxmlformats.org/officeDocument/2006/relationships/notesSlide" Target="../notesSlides/notesSlide64.xml"/><Relationship Id="rId7" Type="http://schemas.openxmlformats.org/officeDocument/2006/relationships/slideLayout" Target="../slideLayouts/slideLayout17.xml"/><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image" Target="../media/image3.png"/><Relationship Id="rId3" Type="http://schemas.openxmlformats.org/officeDocument/2006/relationships/tags" Target="../tags/tag475.xml"/><Relationship Id="rId2" Type="http://schemas.openxmlformats.org/officeDocument/2006/relationships/image" Target="../media/image2.png"/><Relationship Id="rId1" Type="http://schemas.openxmlformats.org/officeDocument/2006/relationships/tags" Target="../tags/tag474.xml"/></Relationships>
</file>

<file path=ppt/slides/_rels/slide65.xml.rels><?xml version="1.0" encoding="UTF-8" standalone="yes"?>
<Relationships xmlns="http://schemas.openxmlformats.org/package/2006/relationships"><Relationship Id="rId7" Type="http://schemas.openxmlformats.org/officeDocument/2006/relationships/notesSlide" Target="../notesSlides/notesSlide65.xml"/><Relationship Id="rId6" Type="http://schemas.openxmlformats.org/officeDocument/2006/relationships/slideLayout" Target="../slideLayouts/slideLayout17.xml"/><Relationship Id="rId5" Type="http://schemas.openxmlformats.org/officeDocument/2006/relationships/tags" Target="../tags/tag480.xml"/><Relationship Id="rId4" Type="http://schemas.openxmlformats.org/officeDocument/2006/relationships/image" Target="../media/image3.png"/><Relationship Id="rId3" Type="http://schemas.openxmlformats.org/officeDocument/2006/relationships/tags" Target="../tags/tag479.xml"/><Relationship Id="rId2" Type="http://schemas.openxmlformats.org/officeDocument/2006/relationships/image" Target="../media/image2.png"/><Relationship Id="rId1" Type="http://schemas.openxmlformats.org/officeDocument/2006/relationships/tags" Target="../tags/tag478.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7.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image" Target="../media/image3.png"/><Relationship Id="rId3" Type="http://schemas.openxmlformats.org/officeDocument/2006/relationships/tags" Target="../tags/tag217.xml"/><Relationship Id="rId2" Type="http://schemas.openxmlformats.org/officeDocument/2006/relationships/image" Target="../media/image2.png"/><Relationship Id="rId1" Type="http://schemas.openxmlformats.org/officeDocument/2006/relationships/tags" Target="../tags/tag216.xml"/></Relationships>
</file>

<file path=ppt/slides/_rels/slide8.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tags" Target="../tags/tag222.xml"/><Relationship Id="rId4" Type="http://schemas.openxmlformats.org/officeDocument/2006/relationships/image" Target="../media/image3.png"/><Relationship Id="rId3" Type="http://schemas.openxmlformats.org/officeDocument/2006/relationships/tags" Target="../tags/tag221.xml"/><Relationship Id="rId21" Type="http://schemas.openxmlformats.org/officeDocument/2006/relationships/notesSlide" Target="../notesSlides/notesSlide8.xml"/><Relationship Id="rId20" Type="http://schemas.openxmlformats.org/officeDocument/2006/relationships/vmlDrawing" Target="../drawings/vmlDrawing1.vml"/><Relationship Id="rId2" Type="http://schemas.openxmlformats.org/officeDocument/2006/relationships/image" Target="../media/image2.png"/><Relationship Id="rId19" Type="http://schemas.openxmlformats.org/officeDocument/2006/relationships/slideLayout" Target="../slideLayouts/slideLayout17.xml"/><Relationship Id="rId18" Type="http://schemas.openxmlformats.org/officeDocument/2006/relationships/tags" Target="../tags/tag231.xml"/><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image" Target="../media/image17.png"/><Relationship Id="rId10" Type="http://schemas.openxmlformats.org/officeDocument/2006/relationships/oleObject" Target="../embeddings/Workbook1.xls"/><Relationship Id="rId1" Type="http://schemas.openxmlformats.org/officeDocument/2006/relationships/tags" Target="../tags/tag220.xml"/></Relationships>
</file>

<file path=ppt/slides/_rels/slide9.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image" Target="../media/image18.png"/><Relationship Id="rId4" Type="http://schemas.openxmlformats.org/officeDocument/2006/relationships/image" Target="../media/image3.png"/><Relationship Id="rId3" Type="http://schemas.openxmlformats.org/officeDocument/2006/relationships/tags" Target="../tags/tag233.xml"/><Relationship Id="rId2" Type="http://schemas.openxmlformats.org/officeDocument/2006/relationships/image" Target="../media/image2.png"/><Relationship Id="rId11" Type="http://schemas.openxmlformats.org/officeDocument/2006/relationships/notesSlide" Target="../notesSlides/notesSlide9.xml"/><Relationship Id="rId10" Type="http://schemas.openxmlformats.org/officeDocument/2006/relationships/slideLayout" Target="../slideLayouts/slideLayout17.xml"/><Relationship Id="rId1" Type="http://schemas.openxmlformats.org/officeDocument/2006/relationships/tags" Target="../tags/tag2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custDataLst>
              <p:tags r:id="rId1"/>
            </p:custDataLst>
          </p:nvPr>
        </p:nvSpPr>
        <p:spPr>
          <a:xfrm>
            <a:off x="3497192" y="3160408"/>
            <a:ext cx="5030855" cy="876586"/>
          </a:xfrm>
          <a:prstGeom prst="rect">
            <a:avLst/>
          </a:prstGeom>
          <a:noFill/>
        </p:spPr>
        <p:txBody>
          <a:bodyPr vert="horz" lIns="90000" tIns="46800" rIns="90000" bIns="0" rtlCol="0" anchor="b" anchorCtr="0">
            <a:noAutofit/>
          </a:bodyPr>
          <a:lstStyle>
            <a:lvl1pPr algn="ctr" defTabSz="914400" rtl="0" eaLnBrk="1" fontAlgn="auto" latinLnBrk="0" hangingPunct="1">
              <a:lnSpc>
                <a:spcPct val="130000"/>
              </a:lnSpc>
              <a:spcBef>
                <a:spcPct val="0"/>
              </a:spcBef>
              <a:buNone/>
              <a:defRPr sz="4800" b="1" u="none" strike="noStrike" kern="1200" cap="none" spc="0" normalizeH="0" baseline="0">
                <a:solidFill>
                  <a:schemeClr val="accent1"/>
                </a:solidFill>
                <a:uFillTx/>
                <a:latin typeface="+mj-ea"/>
                <a:ea typeface="+mj-ea"/>
                <a:cs typeface="+mj-cs"/>
              </a:defRPr>
            </a:lvl1pPr>
          </a:lstStyle>
          <a:p>
            <a:pPr marL="0" indent="0" algn="ctr">
              <a:lnSpc>
                <a:spcPct val="130000"/>
              </a:lnSpc>
              <a:spcBef>
                <a:spcPts val="0"/>
              </a:spcBef>
              <a:spcAft>
                <a:spcPts val="0"/>
              </a:spcAft>
              <a:buSzPct val="100000"/>
              <a:buNone/>
            </a:pPr>
            <a:r>
              <a:rPr lang="zh-CN" altLang="en-US" sz="3500" spc="0">
                <a:solidFill>
                  <a:schemeClr val="accent1"/>
                </a:solidFill>
                <a:latin typeface="Arial" panose="020B0604020202020204" pitchFamily="34" charset="0"/>
                <a:ea typeface="汉仪旗黑-85S" panose="00020600040101010101" pitchFamily="18" charset="-122"/>
              </a:rPr>
              <a:t>慢性肾脏病伴高血压的中西医药物治疗</a:t>
            </a:r>
            <a:endParaRPr lang="zh-CN" altLang="en-US" sz="3500" spc="0">
              <a:solidFill>
                <a:schemeClr val="accent1"/>
              </a:solidFill>
              <a:latin typeface="Arial" panose="020B0604020202020204" pitchFamily="34" charset="0"/>
              <a:ea typeface="汉仪旗黑-85S" panose="00020600040101010101" pitchFamily="18" charset="-122"/>
            </a:endParaRPr>
          </a:p>
        </p:txBody>
      </p:sp>
      <p:sp>
        <p:nvSpPr>
          <p:cNvPr id="16" name="文本占位符 15"/>
          <p:cNvSpPr>
            <a:spLocks noGrp="1"/>
          </p:cNvSpPr>
          <p:nvPr>
            <p:custDataLst>
              <p:tags r:id="rId2"/>
            </p:custDataLst>
          </p:nvPr>
        </p:nvSpPr>
        <p:spPr>
          <a:xfrm>
            <a:off x="3157855" y="4891405"/>
            <a:ext cx="5876290" cy="930275"/>
          </a:xfrm>
          <a:prstGeom prst="rect">
            <a:avLst/>
          </a:prstGeom>
        </p:spPr>
        <p:txBody>
          <a:bodyPr vert="horz" lIns="101600" tIns="0" rIns="82550" bIns="0" rtlCol="0" anchor="ctr">
            <a:no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1400" u="none" strike="noStrike" kern="1200" cap="none" spc="0" normalizeH="0" baseline="0">
                <a:solidFill>
                  <a:schemeClr val="accent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30000"/>
              </a:lnSpc>
              <a:spcBef>
                <a:spcPts val="0"/>
              </a:spcBef>
              <a:spcAft>
                <a:spcPts val="1000"/>
              </a:spcAft>
              <a:buSzPct val="100000"/>
              <a:buNone/>
            </a:pPr>
            <a:r>
              <a:rPr lang="zh-CN" altLang="en-US" sz="2400" spc="0">
                <a:solidFill>
                  <a:schemeClr val="accent1"/>
                </a:solidFill>
                <a:latin typeface="Arial" panose="020B0604020202020204" pitchFamily="34" charset="0"/>
              </a:rPr>
              <a:t>上海市第七人民医院| 肾病科| 胡静</a:t>
            </a:r>
            <a:endParaRPr lang="zh-CN" altLang="en-US" sz="2400" spc="0">
              <a:solidFill>
                <a:schemeClr val="accent1"/>
              </a:solidFill>
              <a:latin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739005" y="435958"/>
            <a:ext cx="9603997" cy="460375"/>
          </a:xfrm>
          <a:prstGeom prst="rect">
            <a:avLst/>
          </a:prstGeom>
          <a:noFill/>
        </p:spPr>
        <p:txBody>
          <a:bodyPr wrap="square">
            <a:spAutoFit/>
          </a:bodyPr>
          <a:lstStyle/>
          <a:p>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24</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小时血压变异性预测</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患者左室肥厚风险</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11" name="图片 5"/>
          <p:cNvPicPr>
            <a:picLocks noChangeAspect="1"/>
          </p:cNvPicPr>
          <p:nvPr/>
        </p:nvPicPr>
        <p:blipFill>
          <a:blip r:embed="rId5"/>
          <a:srcRect l="10732" t="-6543" b="6543"/>
          <a:stretch>
            <a:fillRect/>
          </a:stretch>
        </p:blipFill>
        <p:spPr>
          <a:xfrm>
            <a:off x="6533437" y="1980701"/>
            <a:ext cx="3189288" cy="3300412"/>
          </a:xfrm>
          <a:prstGeom prst="rect">
            <a:avLst/>
          </a:prstGeom>
          <a:noFill/>
          <a:ln>
            <a:noFill/>
          </a:ln>
        </p:spPr>
      </p:pic>
      <p:graphicFrame>
        <p:nvGraphicFramePr>
          <p:cNvPr id="12" name="内容占位符 10"/>
          <p:cNvGraphicFramePr/>
          <p:nvPr/>
        </p:nvGraphicFramePr>
        <p:xfrm>
          <a:off x="1813800" y="1930888"/>
          <a:ext cx="3602037" cy="3581400"/>
        </p:xfrm>
        <a:graphic>
          <a:graphicData uri="http://schemas.openxmlformats.org/presentationml/2006/ole">
            <mc:AlternateContent xmlns:mc="http://schemas.openxmlformats.org/markup-compatibility/2006">
              <mc:Choice xmlns:v="urn:schemas-microsoft-com:vml" Requires="v">
                <p:oleObj spid="_x0000_s2" name="" r:id="rId6" imgW="2701925" imgH="2683510" progId="Excel.Chart.8">
                  <p:embed/>
                </p:oleObj>
              </mc:Choice>
              <mc:Fallback>
                <p:oleObj name="" r:id="rId6" imgW="2701925" imgH="2683510" progId="Excel.Chart.8">
                  <p:embed/>
                  <p:pic>
                    <p:nvPicPr>
                      <p:cNvPr id="0" name="内容占位符 10"/>
                      <p:cNvPicPr>
                        <a:picLocks noChangeAspect="1"/>
                      </p:cNvPicPr>
                      <p:nvPr/>
                    </p:nvPicPr>
                    <p:blipFill>
                      <a:blip r:embed="rId7"/>
                      <a:stretch>
                        <a:fillRect/>
                      </a:stretch>
                    </p:blipFill>
                    <p:spPr>
                      <a:xfrm>
                        <a:off x="1813800" y="1930888"/>
                        <a:ext cx="3602037" cy="3581400"/>
                      </a:xfrm>
                      <a:prstGeom prst="rect">
                        <a:avLst/>
                      </a:prstGeom>
                      <a:noFill/>
                    </p:spPr>
                  </p:pic>
                </p:oleObj>
              </mc:Fallback>
            </mc:AlternateContent>
          </a:graphicData>
        </a:graphic>
      </p:graphicFrame>
      <p:sp>
        <p:nvSpPr>
          <p:cNvPr id="13" name="矩形 7"/>
          <p:cNvSpPr>
            <a:spLocks noChangeArrowheads="1"/>
          </p:cNvSpPr>
          <p:nvPr>
            <p:custDataLst>
              <p:tags r:id="rId8"/>
            </p:custDataLst>
          </p:nvPr>
        </p:nvSpPr>
        <p:spPr>
          <a:xfrm>
            <a:off x="3388599" y="3010388"/>
            <a:ext cx="969645" cy="337185"/>
          </a:xfrm>
          <a:prstGeom prst="rect">
            <a:avLst/>
          </a:prstGeom>
          <a:noFill/>
          <a:ln>
            <a:noFill/>
          </a:ln>
        </p:spPr>
        <p:txBody>
          <a:bodyPr wrap="none">
            <a:spAutoFit/>
          </a:bodyPr>
          <a:lstStyle/>
          <a:p>
            <a:r>
              <a:rPr lang="en-US" altLang="zh-CN" sz="1600" i="1">
                <a:solidFill>
                  <a:schemeClr val="dk1"/>
                </a:solidFill>
                <a:latin typeface="微软雅黑" panose="020B0503020204020204" charset="-122"/>
                <a:ea typeface="微软雅黑" panose="020B0503020204020204" charset="-122"/>
              </a:rPr>
              <a:t>P=</a:t>
            </a:r>
            <a:r>
              <a:rPr lang="zh-CN" altLang="en-US" sz="1600" i="1">
                <a:solidFill>
                  <a:schemeClr val="dk1"/>
                </a:solidFill>
                <a:latin typeface="微软雅黑" panose="020B0503020204020204" charset="-122"/>
                <a:ea typeface="微软雅黑" panose="020B0503020204020204" charset="-122"/>
              </a:rPr>
              <a:t>0.0</a:t>
            </a:r>
            <a:r>
              <a:rPr lang="en-US" altLang="zh-CN" sz="1600" i="1">
                <a:solidFill>
                  <a:schemeClr val="dk1"/>
                </a:solidFill>
                <a:latin typeface="微软雅黑" panose="020B0503020204020204" charset="-122"/>
                <a:ea typeface="微软雅黑" panose="020B0503020204020204" charset="-122"/>
              </a:rPr>
              <a:t>01</a:t>
            </a:r>
            <a:endParaRPr lang="en-US" altLang="zh-CN" sz="1600" i="1">
              <a:solidFill>
                <a:schemeClr val="dk1"/>
              </a:solidFill>
              <a:latin typeface="微软雅黑" panose="020B0503020204020204" charset="-122"/>
              <a:ea typeface="微软雅黑" panose="020B0503020204020204" charset="-122"/>
            </a:endParaRPr>
          </a:p>
        </p:txBody>
      </p:sp>
      <p:sp>
        <p:nvSpPr>
          <p:cNvPr id="14" name="矩形 8"/>
          <p:cNvSpPr>
            <a:spLocks noChangeArrowheads="1"/>
          </p:cNvSpPr>
          <p:nvPr>
            <p:custDataLst>
              <p:tags r:id="rId9"/>
            </p:custDataLst>
          </p:nvPr>
        </p:nvSpPr>
        <p:spPr>
          <a:xfrm rot="16200000">
            <a:off x="427118" y="3238194"/>
            <a:ext cx="2472055" cy="306705"/>
          </a:xfrm>
          <a:prstGeom prst="rect">
            <a:avLst/>
          </a:prstGeom>
          <a:noFill/>
          <a:ln>
            <a:noFill/>
          </a:ln>
        </p:spPr>
        <p:txBody>
          <a:bodyPr wrap="none">
            <a:spAutoFit/>
          </a:bodyPr>
          <a:lstStyle/>
          <a:p>
            <a:r>
              <a:rPr lang="en-US" altLang="zh-CN" sz="1400">
                <a:solidFill>
                  <a:schemeClr val="dk1"/>
                </a:solidFill>
                <a:latin typeface="微软雅黑" panose="020B0503020204020204" charset="-122"/>
                <a:ea typeface="微软雅黑" panose="020B0503020204020204" charset="-122"/>
                <a:cs typeface="微软雅黑" panose="020B0503020204020204" charset="-122"/>
              </a:rPr>
              <a:t>24</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小时收缩压变异性</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(mmHg)</a:t>
            </a:r>
            <a:endParaRPr lang="en-US" altLang="zh-CN" sz="1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5" name="矩形 9"/>
          <p:cNvSpPr>
            <a:spLocks noChangeArrowheads="1"/>
          </p:cNvSpPr>
          <p:nvPr>
            <p:custDataLst>
              <p:tags r:id="rId10"/>
            </p:custDataLst>
          </p:nvPr>
        </p:nvSpPr>
        <p:spPr>
          <a:xfrm>
            <a:off x="7424913" y="5292430"/>
            <a:ext cx="1343660" cy="245110"/>
          </a:xfrm>
          <a:prstGeom prst="rect">
            <a:avLst/>
          </a:prstGeom>
          <a:noFill/>
          <a:ln>
            <a:noFill/>
          </a:ln>
        </p:spPr>
        <p:txBody>
          <a:bodyPr wrap="none">
            <a:spAutoFit/>
          </a:bodyPr>
          <a:lstStyle/>
          <a:p>
            <a:r>
              <a:rPr lang="en-US" altLang="zh-CN" sz="1000">
                <a:solidFill>
                  <a:schemeClr val="dk1"/>
                </a:solidFill>
                <a:latin typeface="微软雅黑" panose="020B0503020204020204" charset="-122"/>
                <a:ea typeface="微软雅黑" panose="020B0503020204020204" charset="-122"/>
                <a:cs typeface="微软雅黑" panose="020B0503020204020204" charset="-122"/>
              </a:rPr>
              <a:t>24</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小时收缩压变异性</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 name="矩形 10"/>
          <p:cNvSpPr>
            <a:spLocks noChangeArrowheads="1"/>
          </p:cNvSpPr>
          <p:nvPr>
            <p:custDataLst>
              <p:tags r:id="rId11"/>
            </p:custDataLst>
          </p:nvPr>
        </p:nvSpPr>
        <p:spPr>
          <a:xfrm rot="16200000">
            <a:off x="5656343" y="3179457"/>
            <a:ext cx="1402080" cy="337185"/>
          </a:xfrm>
          <a:prstGeom prst="rect">
            <a:avLst/>
          </a:prstGeom>
          <a:noFill/>
          <a:ln>
            <a:noFill/>
          </a:ln>
        </p:spPr>
        <p:txBody>
          <a:bodyPr wrap="none">
            <a:spAutoFit/>
          </a:bodyPr>
          <a:lstStyle/>
          <a:p>
            <a:r>
              <a:rPr lang="zh-CN" altLang="en-US" sz="1600">
                <a:solidFill>
                  <a:schemeClr val="dk1"/>
                </a:solidFill>
                <a:latin typeface="微软雅黑" panose="020B0503020204020204" charset="-122"/>
                <a:ea typeface="微软雅黑" panose="020B0503020204020204" charset="-122"/>
              </a:rPr>
              <a:t>左室肥厚风险</a:t>
            </a:r>
            <a:endParaRPr lang="zh-CN" altLang="en-US" sz="1600">
              <a:solidFill>
                <a:schemeClr val="dk1"/>
              </a:solidFill>
              <a:latin typeface="微软雅黑" panose="020B0503020204020204" charset="-122"/>
              <a:ea typeface="微软雅黑" panose="020B0503020204020204" charset="-122"/>
            </a:endParaRPr>
          </a:p>
        </p:txBody>
      </p:sp>
      <p:sp>
        <p:nvSpPr>
          <p:cNvPr id="18" name="矩形 11"/>
          <p:cNvSpPr>
            <a:spLocks noChangeArrowheads="1"/>
          </p:cNvSpPr>
          <p:nvPr>
            <p:custDataLst>
              <p:tags r:id="rId12"/>
            </p:custDataLst>
          </p:nvPr>
        </p:nvSpPr>
        <p:spPr>
          <a:xfrm>
            <a:off x="1659812" y="1518138"/>
            <a:ext cx="4071620" cy="583565"/>
          </a:xfrm>
          <a:prstGeom prst="rect">
            <a:avLst/>
          </a:prstGeom>
          <a:noFill/>
          <a:ln>
            <a:noFill/>
          </a:ln>
        </p:spPr>
        <p:txBody>
          <a:bodyPr wrap="none">
            <a:spAutoFit/>
          </a:bodyPr>
          <a:lstStyle/>
          <a:p>
            <a:r>
              <a:rPr lang="zh-CN" altLang="en-US" sz="1600">
                <a:solidFill>
                  <a:schemeClr val="dk1"/>
                </a:solidFill>
                <a:latin typeface="微软雅黑" panose="020B0503020204020204" charset="-122"/>
                <a:ea typeface="微软雅黑" panose="020B0503020204020204" charset="-122"/>
                <a:cs typeface="微软雅黑" panose="020B0503020204020204" charset="-122"/>
              </a:rPr>
              <a:t>在高血压和</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患者中，</a:t>
            </a:r>
            <a:endParaRPr lang="en-US" altLang="zh-CN" sz="16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dk1"/>
                </a:solidFill>
                <a:latin typeface="微软雅黑" panose="020B0503020204020204" charset="-122"/>
                <a:ea typeface="微软雅黑" panose="020B0503020204020204" charset="-122"/>
                <a:cs typeface="微软雅黑" panose="020B0503020204020204" charset="-122"/>
              </a:rPr>
              <a:t>同时合并左室肥厚者</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24</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小时血压变异性增加</a:t>
            </a:r>
            <a:endParaRPr lang="zh-CN" altLang="en-US" sz="16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9" name="矩形 12"/>
          <p:cNvSpPr>
            <a:spLocks noChangeArrowheads="1"/>
          </p:cNvSpPr>
          <p:nvPr>
            <p:custDataLst>
              <p:tags r:id="rId13"/>
            </p:custDataLst>
          </p:nvPr>
        </p:nvSpPr>
        <p:spPr>
          <a:xfrm>
            <a:off x="6477712" y="1476961"/>
            <a:ext cx="3868420" cy="583565"/>
          </a:xfrm>
          <a:prstGeom prst="rect">
            <a:avLst/>
          </a:prstGeom>
          <a:noFill/>
          <a:ln>
            <a:noFill/>
          </a:ln>
        </p:spPr>
        <p:txBody>
          <a:bodyPr wrap="none">
            <a:spAutoFit/>
          </a:bodyPr>
          <a:lstStyle/>
          <a:p>
            <a:r>
              <a:rPr lang="zh-CN" altLang="en-US" sz="1600">
                <a:solidFill>
                  <a:schemeClr val="dk1"/>
                </a:solidFill>
                <a:latin typeface="微软雅黑" panose="020B0503020204020204" charset="-122"/>
                <a:ea typeface="微软雅黑" panose="020B0503020204020204" charset="-122"/>
                <a:cs typeface="微软雅黑" panose="020B0503020204020204" charset="-122"/>
              </a:rPr>
              <a:t>在高血压和</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患者中，</a:t>
            </a:r>
            <a:endParaRPr lang="en-US" altLang="zh-CN" sz="1600">
              <a:solidFill>
                <a:schemeClr val="dk1"/>
              </a:solidFill>
              <a:latin typeface="微软雅黑" panose="020B0503020204020204" charset="-122"/>
              <a:ea typeface="微软雅黑" panose="020B0503020204020204" charset="-122"/>
              <a:cs typeface="微软雅黑" panose="020B0503020204020204" charset="-122"/>
            </a:endParaRPr>
          </a:p>
          <a:p>
            <a:r>
              <a:rPr lang="en-US" altLang="zh-CN" sz="1600">
                <a:solidFill>
                  <a:schemeClr val="dk1"/>
                </a:solidFill>
                <a:latin typeface="微软雅黑" panose="020B0503020204020204" charset="-122"/>
                <a:ea typeface="微软雅黑" panose="020B0503020204020204" charset="-122"/>
                <a:cs typeface="微软雅黑" panose="020B0503020204020204" charset="-122"/>
              </a:rPr>
              <a:t>24</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小时血压变异性增加合并左室肥厚风险</a:t>
            </a:r>
            <a:endParaRPr lang="zh-CN" altLang="en-US" sz="16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 name="矩形 4"/>
          <p:cNvSpPr>
            <a:spLocks noChangeArrowheads="1"/>
          </p:cNvSpPr>
          <p:nvPr>
            <p:custDataLst>
              <p:tags r:id="rId14"/>
            </p:custDataLst>
          </p:nvPr>
        </p:nvSpPr>
        <p:spPr>
          <a:xfrm>
            <a:off x="2286772" y="5675648"/>
            <a:ext cx="6480175" cy="460375"/>
          </a:xfrm>
          <a:prstGeom prst="rect">
            <a:avLst/>
          </a:prstGeom>
          <a:noFill/>
          <a:ln>
            <a:noFill/>
          </a:ln>
        </p:spPr>
        <p:txBody>
          <a:bodyPr>
            <a:spAutoFit/>
          </a:bodyPr>
          <a:lstStyle/>
          <a:p>
            <a:r>
              <a:rPr lang="zh-CN" altLang="en-US" sz="1200">
                <a:solidFill>
                  <a:schemeClr val="dk1"/>
                </a:solidFill>
                <a:latin typeface="微软雅黑" panose="020B0503020204020204" charset="-122"/>
                <a:ea typeface="微软雅黑" panose="020B0503020204020204" charset="-122"/>
                <a:cs typeface="微软雅黑" panose="020B0503020204020204" charset="-122"/>
              </a:rPr>
              <a:t>APrODiTe研究：全国性、前瞻、、多中心、横断面研究，纳入1173例高血压合并CKD患者，评估血压变异性对靶器官损害</a:t>
            </a:r>
            <a:r>
              <a:rPr lang="en-US" altLang="zh-CN" sz="1200">
                <a:solidFill>
                  <a:schemeClr val="dk1"/>
                </a:solidFill>
                <a:latin typeface="微软雅黑" panose="020B0503020204020204" charset="-122"/>
                <a:ea typeface="微软雅黑" panose="020B0503020204020204" charset="-122"/>
                <a:cs typeface="微软雅黑" panose="020B0503020204020204" charset="-122"/>
              </a:rPr>
              <a:t>(</a:t>
            </a:r>
            <a:r>
              <a:rPr lang="zh-CN" altLang="en-US" sz="1200">
                <a:solidFill>
                  <a:schemeClr val="dk1"/>
                </a:solidFill>
                <a:latin typeface="微软雅黑" panose="020B0503020204020204" charset="-122"/>
                <a:ea typeface="微软雅黑" panose="020B0503020204020204" charset="-122"/>
                <a:cs typeface="微软雅黑" panose="020B0503020204020204" charset="-122"/>
              </a:rPr>
              <a:t>左室肥厚和肾脏损伤</a:t>
            </a:r>
            <a:r>
              <a:rPr lang="en-US" altLang="zh-CN" sz="1200">
                <a:solidFill>
                  <a:schemeClr val="dk1"/>
                </a:solidFill>
                <a:latin typeface="微软雅黑" panose="020B0503020204020204" charset="-122"/>
                <a:ea typeface="微软雅黑" panose="020B0503020204020204" charset="-122"/>
                <a:cs typeface="微软雅黑" panose="020B0503020204020204" charset="-122"/>
              </a:rPr>
              <a:t>)</a:t>
            </a:r>
            <a:r>
              <a:rPr lang="zh-CN" altLang="en-US" sz="1200">
                <a:solidFill>
                  <a:schemeClr val="dk1"/>
                </a:solidFill>
                <a:latin typeface="微软雅黑" panose="020B0503020204020204" charset="-122"/>
                <a:ea typeface="微软雅黑" panose="020B0503020204020204" charset="-122"/>
                <a:cs typeface="微软雅黑" panose="020B0503020204020204" charset="-122"/>
              </a:rPr>
              <a:t>的影响。</a:t>
            </a:r>
            <a:endParaRPr lang="zh-CN" altLang="en-US" sz="12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 name="矩形 3"/>
          <p:cNvSpPr>
            <a:spLocks noChangeArrowheads="1"/>
          </p:cNvSpPr>
          <p:nvPr>
            <p:custDataLst>
              <p:tags r:id="rId15"/>
            </p:custDataLst>
          </p:nvPr>
        </p:nvSpPr>
        <p:spPr>
          <a:xfrm>
            <a:off x="106553" y="6532145"/>
            <a:ext cx="2916555" cy="245110"/>
          </a:xfrm>
          <a:prstGeom prst="rect">
            <a:avLst/>
          </a:prstGeom>
          <a:noFill/>
          <a:ln>
            <a:noFill/>
          </a:ln>
        </p:spPr>
        <p:txBody>
          <a:bodyPr wrap="none">
            <a:spAutoFit/>
          </a:bodyPr>
          <a:lstStyle/>
          <a:p>
            <a:r>
              <a:rPr lang="zh-CN" altLang="en-US" sz="1000">
                <a:solidFill>
                  <a:schemeClr val="dk1"/>
                </a:solidFill>
                <a:latin typeface="微软雅黑" panose="020B0503020204020204" charset="-122"/>
                <a:ea typeface="微软雅黑" panose="020B0503020204020204" charset="-122"/>
              </a:rPr>
              <a:t>Ryu </a:t>
            </a:r>
            <a:r>
              <a:rPr lang="en-US" altLang="zh-CN" sz="1000">
                <a:solidFill>
                  <a:schemeClr val="dk1"/>
                </a:solidFill>
                <a:latin typeface="微软雅黑" panose="020B0503020204020204" charset="-122"/>
                <a:ea typeface="微软雅黑" panose="020B0503020204020204" charset="-122"/>
              </a:rPr>
              <a:t>J,et al.</a:t>
            </a:r>
            <a:r>
              <a:rPr lang="sv-SE" altLang="zh-CN" sz="1000">
                <a:solidFill>
                  <a:schemeClr val="dk1"/>
                </a:solidFill>
                <a:latin typeface="微软雅黑" panose="020B0503020204020204" charset="-122"/>
                <a:ea typeface="微软雅黑" panose="020B0503020204020204" charset="-122"/>
              </a:rPr>
              <a:t> J Korean Med Sci 2014; 29: 957-964</a:t>
            </a:r>
            <a:endParaRPr lang="sv-SE" altLang="zh-CN" sz="1000">
              <a:solidFill>
                <a:schemeClr val="dk1"/>
              </a:solidFill>
              <a:latin typeface="微软雅黑" panose="020B0503020204020204" charset="-122"/>
              <a:ea typeface="微软雅黑" panose="020B0503020204020204" charset="-122"/>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139892" y="494681"/>
            <a:ext cx="9603997" cy="460375"/>
          </a:xfrm>
          <a:prstGeom prst="rect">
            <a:avLst/>
          </a:prstGeom>
          <a:noFill/>
        </p:spPr>
        <p:txBody>
          <a:bodyPr wrap="square">
            <a:spAutoFit/>
          </a:bodyPr>
          <a:lstStyle/>
          <a:p>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24h</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血压变异性预测</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患者冠心病及缺血性心脏病风险</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矩形 6"/>
          <p:cNvSpPr>
            <a:spLocks noChangeArrowheads="1"/>
          </p:cNvSpPr>
          <p:nvPr>
            <p:custDataLst>
              <p:tags r:id="rId5"/>
            </p:custDataLst>
          </p:nvPr>
        </p:nvSpPr>
        <p:spPr>
          <a:xfrm>
            <a:off x="287338" y="6469063"/>
            <a:ext cx="2506345" cy="213995"/>
          </a:xfrm>
          <a:prstGeom prst="rect">
            <a:avLst/>
          </a:prstGeom>
          <a:noFill/>
          <a:ln>
            <a:noFill/>
          </a:ln>
        </p:spPr>
        <p:txBody>
          <a:bodyPr wrap="none">
            <a:spAutoFit/>
          </a:bodyPr>
          <a:lstStyle/>
          <a:p>
            <a:r>
              <a:rPr lang="fr-FR" altLang="zh-CN" sz="800">
                <a:solidFill>
                  <a:schemeClr val="dk1"/>
                </a:solidFill>
                <a:latin typeface="微软雅黑" panose="020B0503020204020204" charset="-122"/>
                <a:ea typeface="微软雅黑" panose="020B0503020204020204" charset="-122"/>
              </a:rPr>
              <a:t>Tamura K,et al. Clin Exp Hypertens .2007;29:31-42</a:t>
            </a:r>
            <a:endParaRPr lang="fr-FR" altLang="zh-CN" sz="800">
              <a:solidFill>
                <a:schemeClr val="dk1"/>
              </a:solidFill>
              <a:latin typeface="微软雅黑" panose="020B0503020204020204" charset="-122"/>
              <a:ea typeface="微软雅黑" panose="020B0503020204020204" charset="-122"/>
            </a:endParaRPr>
          </a:p>
        </p:txBody>
      </p:sp>
      <p:graphicFrame>
        <p:nvGraphicFramePr>
          <p:cNvPr id="11" name="内容占位符 10"/>
          <p:cNvGraphicFramePr/>
          <p:nvPr/>
        </p:nvGraphicFramePr>
        <p:xfrm>
          <a:off x="1774533" y="1823018"/>
          <a:ext cx="3697288" cy="3344863"/>
        </p:xfrm>
        <a:graphic>
          <a:graphicData uri="http://schemas.openxmlformats.org/presentationml/2006/ole">
            <mc:AlternateContent xmlns:mc="http://schemas.openxmlformats.org/markup-compatibility/2006">
              <mc:Choice xmlns:v="urn:schemas-microsoft-com:vml" Requires="v">
                <p:oleObj spid="_x0000_s2" name="" r:id="rId6" imgW="2774950" imgH="2510155" progId="Excel.Chart.8">
                  <p:embed/>
                </p:oleObj>
              </mc:Choice>
              <mc:Fallback>
                <p:oleObj name="" r:id="rId6" imgW="2774950" imgH="2510155" progId="Excel.Chart.8">
                  <p:embed/>
                  <p:pic>
                    <p:nvPicPr>
                      <p:cNvPr id="0" name="内容占位符 10"/>
                      <p:cNvPicPr>
                        <a:picLocks noChangeAspect="1"/>
                      </p:cNvPicPr>
                      <p:nvPr/>
                    </p:nvPicPr>
                    <p:blipFill>
                      <a:blip r:embed="rId7"/>
                      <a:stretch>
                        <a:fillRect/>
                      </a:stretch>
                    </p:blipFill>
                    <p:spPr>
                      <a:xfrm>
                        <a:off x="1774533" y="1823018"/>
                        <a:ext cx="3697288" cy="3344863"/>
                      </a:xfrm>
                      <a:prstGeom prst="rect">
                        <a:avLst/>
                      </a:prstGeom>
                      <a:noFill/>
                    </p:spPr>
                  </p:pic>
                </p:oleObj>
              </mc:Fallback>
            </mc:AlternateContent>
          </a:graphicData>
        </a:graphic>
      </p:graphicFrame>
      <p:sp>
        <p:nvSpPr>
          <p:cNvPr id="12" name="矩形 5"/>
          <p:cNvSpPr>
            <a:spLocks noChangeArrowheads="1"/>
          </p:cNvSpPr>
          <p:nvPr>
            <p:custDataLst>
              <p:tags r:id="rId8"/>
            </p:custDataLst>
          </p:nvPr>
        </p:nvSpPr>
        <p:spPr>
          <a:xfrm rot="16200000">
            <a:off x="854578" y="3063649"/>
            <a:ext cx="1522095" cy="306705"/>
          </a:xfrm>
          <a:prstGeom prst="rect">
            <a:avLst/>
          </a:prstGeom>
          <a:noFill/>
          <a:ln>
            <a:noFill/>
          </a:ln>
        </p:spPr>
        <p:txBody>
          <a:bodyPr wrap="none">
            <a:spAutoFit/>
          </a:bodyPr>
          <a:lstStyle/>
          <a:p>
            <a:r>
              <a:rPr lang="zh-CN" altLang="en-US" sz="1400">
                <a:solidFill>
                  <a:schemeClr val="dk1"/>
                </a:solidFill>
                <a:latin typeface="微软雅黑" panose="020B0503020204020204" charset="-122"/>
                <a:ea typeface="微软雅黑" panose="020B0503020204020204" charset="-122"/>
                <a:cs typeface="微软雅黑" panose="020B0503020204020204" charset="-122"/>
              </a:rPr>
              <a:t>冠心病发病率</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a:t>
            </a:r>
            <a:endParaRPr lang="en-US" altLang="zh-CN" sz="1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3" name="矩形 6"/>
          <p:cNvSpPr>
            <a:spLocks noChangeArrowheads="1"/>
          </p:cNvSpPr>
          <p:nvPr>
            <p:custDataLst>
              <p:tags r:id="rId9"/>
            </p:custDataLst>
          </p:nvPr>
        </p:nvSpPr>
        <p:spPr>
          <a:xfrm>
            <a:off x="2866733" y="2637406"/>
            <a:ext cx="857885" cy="275590"/>
          </a:xfrm>
          <a:prstGeom prst="rect">
            <a:avLst/>
          </a:prstGeom>
          <a:noFill/>
          <a:ln>
            <a:noFill/>
          </a:ln>
        </p:spPr>
        <p:txBody>
          <a:bodyPr wrap="none">
            <a:spAutoFit/>
          </a:bodyPr>
          <a:lstStyle/>
          <a:p>
            <a:r>
              <a:rPr lang="en-US" altLang="zh-CN" sz="1200" i="1">
                <a:solidFill>
                  <a:schemeClr val="dk1"/>
                </a:solidFill>
                <a:latin typeface="微软雅黑" panose="020B0503020204020204" charset="-122"/>
                <a:ea typeface="微软雅黑" panose="020B0503020204020204" charset="-122"/>
              </a:rPr>
              <a:t>P&lt;0.0005</a:t>
            </a:r>
            <a:endParaRPr lang="en-US" altLang="zh-CN" sz="1200" i="1">
              <a:solidFill>
                <a:schemeClr val="dk1"/>
              </a:solidFill>
              <a:latin typeface="微软雅黑" panose="020B0503020204020204" charset="-122"/>
              <a:ea typeface="微软雅黑" panose="020B0503020204020204" charset="-122"/>
            </a:endParaRPr>
          </a:p>
        </p:txBody>
      </p:sp>
      <p:sp>
        <p:nvSpPr>
          <p:cNvPr id="14" name="矩形 10"/>
          <p:cNvSpPr>
            <a:spLocks noChangeArrowheads="1"/>
          </p:cNvSpPr>
          <p:nvPr>
            <p:custDataLst>
              <p:tags r:id="rId10"/>
            </p:custDataLst>
          </p:nvPr>
        </p:nvSpPr>
        <p:spPr>
          <a:xfrm>
            <a:off x="1779296" y="5139306"/>
            <a:ext cx="8250237" cy="521970"/>
          </a:xfrm>
          <a:prstGeom prst="rect">
            <a:avLst/>
          </a:prstGeom>
          <a:noFill/>
          <a:ln>
            <a:noFill/>
          </a:ln>
        </p:spPr>
        <p:txBody>
          <a:bodyPr>
            <a:spAutoFit/>
          </a:bodyPr>
          <a:lstStyle/>
          <a:p>
            <a:r>
              <a:rPr lang="zh-CN" altLang="en-US" sz="1400">
                <a:solidFill>
                  <a:schemeClr val="dk1"/>
                </a:solidFill>
                <a:latin typeface="微软雅黑" panose="020B0503020204020204" charset="-122"/>
                <a:ea typeface="微软雅黑" panose="020B0503020204020204" charset="-122"/>
                <a:cs typeface="微软雅黑" panose="020B0503020204020204" charset="-122"/>
              </a:rPr>
              <a:t>研究纳入</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36</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例</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2</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型糖尿病合并明显肾病</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血肌酐</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&gt;3.0mg/dL)</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患者</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记录</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24</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小时动态血压情况，评估血压变异性与糖尿病肾病患者心血管并发症的相关性</a:t>
            </a:r>
            <a:endParaRPr lang="zh-CN" altLang="en-US" sz="1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5" name="矩形 15"/>
          <p:cNvSpPr>
            <a:spLocks noChangeArrowheads="1"/>
          </p:cNvSpPr>
          <p:nvPr>
            <p:custDataLst>
              <p:tags r:id="rId11"/>
            </p:custDataLst>
          </p:nvPr>
        </p:nvSpPr>
        <p:spPr>
          <a:xfrm>
            <a:off x="5895683" y="1367406"/>
            <a:ext cx="4133850" cy="829945"/>
          </a:xfrm>
          <a:prstGeom prst="rect">
            <a:avLst/>
          </a:prstGeom>
          <a:noFill/>
          <a:ln>
            <a:noFill/>
          </a:ln>
        </p:spPr>
        <p:txBody>
          <a:bodyPr>
            <a:spAutoFit/>
          </a:bodyPr>
          <a:lstStyle/>
          <a:p>
            <a:r>
              <a:rPr lang="zh-CN" altLang="en-US" sz="1600">
                <a:solidFill>
                  <a:schemeClr val="dk1"/>
                </a:solidFill>
                <a:latin typeface="微软雅黑" panose="020B0503020204020204" charset="-122"/>
                <a:ea typeface="微软雅黑" panose="020B0503020204020204" charset="-122"/>
                <a:cs typeface="微软雅黑" panose="020B0503020204020204" charset="-122"/>
              </a:rPr>
              <a:t>多因素逻辑回归分析：夜间血压变异性是冠心病的重要风险因素，</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OR=</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3.13 (</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95% CI:</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1.02</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9.61)，</a:t>
            </a:r>
            <a:r>
              <a:rPr lang="en-US" altLang="zh-CN" sz="1600" i="1">
                <a:solidFill>
                  <a:schemeClr val="dk1"/>
                </a:solidFill>
                <a:latin typeface="微软雅黑" panose="020B0503020204020204" charset="-122"/>
                <a:ea typeface="微软雅黑" panose="020B0503020204020204" charset="-122"/>
                <a:cs typeface="微软雅黑" panose="020B0503020204020204" charset="-122"/>
              </a:rPr>
              <a:t>P=0.0466</a:t>
            </a:r>
            <a:endParaRPr lang="en-US" altLang="zh-CN" sz="1600" i="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 name="矩形 17"/>
          <p:cNvSpPr>
            <a:spLocks noChangeArrowheads="1"/>
          </p:cNvSpPr>
          <p:nvPr>
            <p:custDataLst>
              <p:tags r:id="rId12"/>
            </p:custDataLst>
          </p:nvPr>
        </p:nvSpPr>
        <p:spPr>
          <a:xfrm>
            <a:off x="1366546" y="1418206"/>
            <a:ext cx="5133975" cy="337185"/>
          </a:xfrm>
          <a:prstGeom prst="rect">
            <a:avLst/>
          </a:prstGeom>
          <a:noFill/>
          <a:ln>
            <a:noFill/>
          </a:ln>
        </p:spPr>
        <p:txBody>
          <a:bodyPr>
            <a:spAutoFit/>
          </a:bodyPr>
          <a:lstStyle/>
          <a:p>
            <a:r>
              <a:rPr lang="en-US" altLang="zh-CN" sz="1600">
                <a:solidFill>
                  <a:schemeClr val="dk1"/>
                </a:solidFill>
                <a:latin typeface="微软雅黑" panose="020B0503020204020204" charset="-122"/>
                <a:ea typeface="微软雅黑" panose="020B0503020204020204" charset="-122"/>
                <a:cs typeface="微软雅黑" panose="020B0503020204020204" charset="-122"/>
              </a:rPr>
              <a:t>24</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小时血压变异性高者，合并冠心病比例高</a:t>
            </a:r>
            <a:endParaRPr lang="zh-CN" altLang="en-US" sz="160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19" name="图片 2"/>
          <p:cNvPicPr>
            <a:picLocks noChangeAspect="1"/>
          </p:cNvPicPr>
          <p:nvPr/>
        </p:nvPicPr>
        <p:blipFill>
          <a:blip r:embed="rId13"/>
          <a:srcRect/>
          <a:stretch>
            <a:fillRect/>
          </a:stretch>
        </p:blipFill>
        <p:spPr>
          <a:xfrm>
            <a:off x="5775033" y="2250056"/>
            <a:ext cx="4960937" cy="2185988"/>
          </a:xfrm>
          <a:prstGeom prst="rect">
            <a:avLst/>
          </a:prstGeom>
          <a:noFill/>
          <a:ln>
            <a:noFill/>
          </a:ln>
        </p:spPr>
      </p:pic>
    </p:spTree>
    <p:custDataLst>
      <p:tags r:id="rId14"/>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433507" y="557355"/>
            <a:ext cx="9603997" cy="460375"/>
          </a:xfrm>
          <a:prstGeom prst="rect">
            <a:avLst/>
          </a:prstGeom>
          <a:noFill/>
        </p:spPr>
        <p:txBody>
          <a:bodyPr wrap="square">
            <a:spAutoFit/>
          </a:bodyPr>
          <a:lstStyle/>
          <a:p>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24</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小时血压变异性可预测</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患者缺血性心脏风险</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矩形 6"/>
          <p:cNvSpPr>
            <a:spLocks noChangeArrowheads="1"/>
          </p:cNvSpPr>
          <p:nvPr>
            <p:custDataLst>
              <p:tags r:id="rId5"/>
            </p:custDataLst>
          </p:nvPr>
        </p:nvSpPr>
        <p:spPr>
          <a:xfrm>
            <a:off x="287338" y="6469063"/>
            <a:ext cx="3123565" cy="213995"/>
          </a:xfrm>
          <a:prstGeom prst="rect">
            <a:avLst/>
          </a:prstGeom>
          <a:noFill/>
          <a:ln>
            <a:noFill/>
          </a:ln>
        </p:spPr>
        <p:txBody>
          <a:bodyPr wrap="none">
            <a:spAutoFit/>
          </a:bodyPr>
          <a:lstStyle/>
          <a:p>
            <a:r>
              <a:rPr lang="en-US" altLang="zh-CN" sz="800">
                <a:solidFill>
                  <a:schemeClr val="dk1"/>
                </a:solidFill>
                <a:latin typeface="微软雅黑" panose="020B0503020204020204" charset="-122"/>
                <a:ea typeface="微软雅黑" panose="020B0503020204020204" charset="-122"/>
              </a:rPr>
              <a:t>Sakai M,et al.Clin Exp Hypertens. 2005 Feb-Apr;27(2-3):139-47.</a:t>
            </a:r>
            <a:endParaRPr lang="en-US" altLang="zh-CN" sz="800">
              <a:solidFill>
                <a:schemeClr val="dk1"/>
              </a:solidFill>
              <a:latin typeface="微软雅黑" panose="020B0503020204020204" charset="-122"/>
              <a:ea typeface="微软雅黑" panose="020B0503020204020204" charset="-122"/>
            </a:endParaRPr>
          </a:p>
        </p:txBody>
      </p:sp>
      <p:pic>
        <p:nvPicPr>
          <p:cNvPr id="11" name="图片 5"/>
          <p:cNvPicPr>
            <a:picLocks noChangeAspect="1"/>
          </p:cNvPicPr>
          <p:nvPr/>
        </p:nvPicPr>
        <p:blipFill>
          <a:blip r:embed="rId6"/>
          <a:srcRect/>
          <a:stretch>
            <a:fillRect/>
          </a:stretch>
        </p:blipFill>
        <p:spPr>
          <a:xfrm>
            <a:off x="5347307" y="1944536"/>
            <a:ext cx="5218112" cy="2462212"/>
          </a:xfrm>
          <a:prstGeom prst="rect">
            <a:avLst/>
          </a:prstGeom>
          <a:noFill/>
          <a:ln>
            <a:noFill/>
          </a:ln>
        </p:spPr>
      </p:pic>
      <p:pic>
        <p:nvPicPr>
          <p:cNvPr id="12" name="图片 7"/>
          <p:cNvPicPr>
            <a:picLocks noChangeAspect="1"/>
          </p:cNvPicPr>
          <p:nvPr/>
        </p:nvPicPr>
        <p:blipFill>
          <a:blip r:embed="rId7"/>
          <a:srcRect/>
          <a:stretch>
            <a:fillRect/>
          </a:stretch>
        </p:blipFill>
        <p:spPr>
          <a:xfrm>
            <a:off x="1389251" y="1639535"/>
            <a:ext cx="2846388" cy="3536950"/>
          </a:xfrm>
          <a:prstGeom prst="rect">
            <a:avLst/>
          </a:prstGeom>
          <a:noFill/>
          <a:ln>
            <a:noFill/>
          </a:ln>
        </p:spPr>
      </p:pic>
      <p:sp>
        <p:nvSpPr>
          <p:cNvPr id="13" name="矩形 2"/>
          <p:cNvSpPr>
            <a:spLocks noChangeArrowheads="1"/>
          </p:cNvSpPr>
          <p:nvPr>
            <p:custDataLst>
              <p:tags r:id="rId8"/>
            </p:custDataLst>
          </p:nvPr>
        </p:nvSpPr>
        <p:spPr>
          <a:xfrm>
            <a:off x="5578424" y="4870301"/>
            <a:ext cx="4572000" cy="460375"/>
          </a:xfrm>
          <a:prstGeom prst="rect">
            <a:avLst/>
          </a:prstGeom>
          <a:noFill/>
          <a:ln>
            <a:noFill/>
          </a:ln>
        </p:spPr>
        <p:txBody>
          <a:bodyPr>
            <a:spAutoFit/>
          </a:bodyPr>
          <a:lstStyle/>
          <a:p>
            <a:r>
              <a:rPr lang="zh-CN" altLang="en-US" sz="1200">
                <a:solidFill>
                  <a:schemeClr val="dk1"/>
                </a:solidFill>
                <a:latin typeface="微软雅黑" panose="020B0503020204020204" charset="-122"/>
                <a:ea typeface="微软雅黑" panose="020B0503020204020204" charset="-122"/>
                <a:cs typeface="微软雅黑" panose="020B0503020204020204" charset="-122"/>
              </a:rPr>
              <a:t>纳入36例慢性肾衰竭患者(血肌酐&gt;3.0mg/dl)，评估血液变异性与缺血性心脏病的关系</a:t>
            </a:r>
            <a:endParaRPr lang="zh-CN" altLang="en-US" sz="12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4" name="矩形 3"/>
          <p:cNvSpPr>
            <a:spLocks noChangeArrowheads="1"/>
          </p:cNvSpPr>
          <p:nvPr>
            <p:custDataLst>
              <p:tags r:id="rId9"/>
            </p:custDataLst>
          </p:nvPr>
        </p:nvSpPr>
        <p:spPr>
          <a:xfrm>
            <a:off x="1598801" y="5209823"/>
            <a:ext cx="1530350" cy="275590"/>
          </a:xfrm>
          <a:prstGeom prst="rect">
            <a:avLst/>
          </a:prstGeom>
          <a:noFill/>
          <a:ln>
            <a:noFill/>
          </a:ln>
        </p:spPr>
        <p:txBody>
          <a:bodyPr wrap="none">
            <a:spAutoFit/>
          </a:bodyPr>
          <a:lstStyle/>
          <a:p>
            <a:r>
              <a:rPr lang="en-US" altLang="zh-CN" sz="1200">
                <a:solidFill>
                  <a:schemeClr val="dk1"/>
                </a:solidFill>
                <a:latin typeface="微软雅黑" panose="020B0503020204020204" charset="-122"/>
                <a:ea typeface="微软雅黑" panose="020B0503020204020204" charset="-122"/>
                <a:cs typeface="微软雅黑" panose="020B0503020204020204" charset="-122"/>
              </a:rPr>
              <a:t>IHD</a:t>
            </a:r>
            <a:r>
              <a:rPr lang="zh-CN" altLang="en-US" sz="1200">
                <a:solidFill>
                  <a:schemeClr val="dk1"/>
                </a:solidFill>
                <a:latin typeface="微软雅黑" panose="020B0503020204020204" charset="-122"/>
                <a:ea typeface="微软雅黑" panose="020B0503020204020204" charset="-122"/>
                <a:cs typeface="微软雅黑" panose="020B0503020204020204" charset="-122"/>
              </a:rPr>
              <a:t>：缺血性心脏病</a:t>
            </a:r>
            <a:endParaRPr lang="zh-CN" altLang="en-US" sz="12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5" name="矩形 8"/>
          <p:cNvSpPr>
            <a:spLocks noChangeArrowheads="1"/>
          </p:cNvSpPr>
          <p:nvPr>
            <p:custDataLst>
              <p:tags r:id="rId10"/>
            </p:custDataLst>
          </p:nvPr>
        </p:nvSpPr>
        <p:spPr>
          <a:xfrm>
            <a:off x="1079688" y="1153759"/>
            <a:ext cx="4092575" cy="645160"/>
          </a:xfrm>
          <a:prstGeom prst="rect">
            <a:avLst/>
          </a:prstGeom>
          <a:noFill/>
          <a:ln>
            <a:noFill/>
          </a:ln>
        </p:spPr>
        <p:txBody>
          <a:bodyPr>
            <a:spAutoFit/>
          </a:bodyPr>
          <a:lstStyle/>
          <a:p>
            <a:r>
              <a:rPr lang="en-US" altLang="zh-CN">
                <a:solidFill>
                  <a:schemeClr val="dk1"/>
                </a:solidFill>
                <a:latin typeface="微软雅黑" panose="020B0503020204020204" charset="-122"/>
                <a:ea typeface="微软雅黑" panose="020B0503020204020204" charset="-122"/>
                <a:cs typeface="微软雅黑" panose="020B0503020204020204" charset="-122"/>
              </a:rPr>
              <a:t>CKD</a:t>
            </a:r>
            <a:r>
              <a:rPr lang="zh-CN" altLang="en-US">
                <a:solidFill>
                  <a:schemeClr val="dk1"/>
                </a:solidFill>
                <a:latin typeface="微软雅黑" panose="020B0503020204020204" charset="-122"/>
                <a:ea typeface="微软雅黑" panose="020B0503020204020204" charset="-122"/>
                <a:cs typeface="微软雅黑" panose="020B0503020204020204" charset="-122"/>
              </a:rPr>
              <a:t>患者合并缺血性心脏病者的血压变异性高于不合并</a:t>
            </a:r>
            <a:r>
              <a:rPr lang="en-US" altLang="zh-CN">
                <a:solidFill>
                  <a:schemeClr val="dk1"/>
                </a:solidFill>
                <a:latin typeface="微软雅黑" panose="020B0503020204020204" charset="-122"/>
                <a:ea typeface="微软雅黑" panose="020B0503020204020204" charset="-122"/>
                <a:cs typeface="微软雅黑" panose="020B0503020204020204" charset="-122"/>
              </a:rPr>
              <a:t>IHD</a:t>
            </a:r>
            <a:r>
              <a:rPr lang="zh-CN" altLang="en-US">
                <a:solidFill>
                  <a:schemeClr val="dk1"/>
                </a:solidFill>
                <a:latin typeface="微软雅黑" panose="020B0503020204020204" charset="-122"/>
                <a:ea typeface="微软雅黑" panose="020B0503020204020204" charset="-122"/>
                <a:cs typeface="微软雅黑" panose="020B0503020204020204" charset="-122"/>
              </a:rPr>
              <a:t>者</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 name="矩形 9"/>
          <p:cNvSpPr>
            <a:spLocks noChangeArrowheads="1"/>
          </p:cNvSpPr>
          <p:nvPr>
            <p:custDataLst>
              <p:tags r:id="rId11"/>
            </p:custDataLst>
          </p:nvPr>
        </p:nvSpPr>
        <p:spPr>
          <a:xfrm>
            <a:off x="5406858" y="1158722"/>
            <a:ext cx="4579937" cy="645160"/>
          </a:xfrm>
          <a:prstGeom prst="rect">
            <a:avLst/>
          </a:prstGeom>
          <a:noFill/>
          <a:ln>
            <a:noFill/>
          </a:ln>
        </p:spPr>
        <p:txBody>
          <a:bodyPr>
            <a:spAutoFit/>
          </a:bodyPr>
          <a:lstStyle/>
          <a:p>
            <a:r>
              <a:rPr lang="zh-CN" altLang="en-US">
                <a:solidFill>
                  <a:schemeClr val="dk1"/>
                </a:solidFill>
                <a:latin typeface="微软雅黑" panose="020B0503020204020204" charset="-122"/>
                <a:ea typeface="微软雅黑" panose="020B0503020204020204" charset="-122"/>
                <a:cs typeface="微软雅黑" panose="020B0503020204020204" charset="-122"/>
              </a:rPr>
              <a:t>夜间血压变异性可预测</a:t>
            </a:r>
            <a:r>
              <a:rPr lang="en-US" altLang="zh-CN">
                <a:solidFill>
                  <a:schemeClr val="dk1"/>
                </a:solidFill>
                <a:latin typeface="微软雅黑" panose="020B0503020204020204" charset="-122"/>
                <a:ea typeface="微软雅黑" panose="020B0503020204020204" charset="-122"/>
                <a:cs typeface="微软雅黑" panose="020B0503020204020204" charset="-122"/>
              </a:rPr>
              <a:t>CKD</a:t>
            </a:r>
            <a:r>
              <a:rPr lang="zh-CN" altLang="en-US">
                <a:solidFill>
                  <a:schemeClr val="dk1"/>
                </a:solidFill>
                <a:latin typeface="微软雅黑" panose="020B0503020204020204" charset="-122"/>
                <a:ea typeface="微软雅黑" panose="020B0503020204020204" charset="-122"/>
                <a:cs typeface="微软雅黑" panose="020B0503020204020204" charset="-122"/>
              </a:rPr>
              <a:t>患者缺血性心脏病发生风险</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5226341" y="595483"/>
            <a:ext cx="3086449" cy="460375"/>
          </a:xfrm>
          <a:prstGeom prst="rect">
            <a:avLst/>
          </a:prstGeom>
          <a:noFill/>
        </p:spPr>
        <p:txBody>
          <a:bodyPr wrap="square">
            <a:spAutoFit/>
          </a:bodyPr>
          <a:lstStyle/>
          <a:p>
            <a:r>
              <a:rPr lang="zh-CN" altLang="en-US" sz="2400" b="1">
                <a:solidFill>
                  <a:srgbClr val="000000"/>
                </a:solidFill>
                <a:latin typeface="微软雅黑" panose="020B0503020204020204" charset="-122"/>
                <a:ea typeface="微软雅黑" panose="020B0503020204020204" charset="-122"/>
              </a:rPr>
              <a:t>小结</a:t>
            </a:r>
            <a:endParaRPr lang="zh-CN" altLang="en-US" sz="2400" b="1">
              <a:solidFill>
                <a:srgbClr val="000000"/>
              </a:solidFill>
              <a:latin typeface="微软雅黑" panose="020B0503020204020204" charset="-122"/>
              <a:ea typeface="微软雅黑" panose="020B0503020204020204" charset="-122"/>
            </a:endParaRPr>
          </a:p>
        </p:txBody>
      </p:sp>
      <p:sp>
        <p:nvSpPr>
          <p:cNvPr id="2" name="文本框 1"/>
          <p:cNvSpPr txBox="1"/>
          <p:nvPr>
            <p:custDataLst>
              <p:tags r:id="rId5"/>
            </p:custDataLst>
          </p:nvPr>
        </p:nvSpPr>
        <p:spPr>
          <a:xfrm>
            <a:off x="1635853" y="1868735"/>
            <a:ext cx="8716162" cy="1938020"/>
          </a:xfrm>
          <a:prstGeom prst="rect">
            <a:avLst/>
          </a:prstGeom>
          <a:noFill/>
        </p:spPr>
        <p:txBody>
          <a:bodyPr wrap="square">
            <a:spAutoFit/>
          </a:bodyPr>
          <a:lstStyle/>
          <a:p>
            <a:pPr marL="285750" indent="-285750">
              <a:lnSpc>
                <a:spcPct val="150000"/>
              </a:lnSpc>
              <a:buFont typeface="Wingdings" panose="05000000000000000000" pitchFamily="2" charset="2"/>
              <a:buChar char="n"/>
            </a:pP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高血压与</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CKD</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并存比例高</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pitchFamily="2" charset="2"/>
              <a:buChar char="n"/>
            </a:pP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高血压增加</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CKD</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心血管和肾脏损害</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如蛋白尿</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风险</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pitchFamily="2" charset="2"/>
              <a:buChar char="n"/>
            </a:pP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24</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小时血压变异性增加可预测</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CKD</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患者蛋白尿和肾病风险</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pitchFamily="2" charset="2"/>
              <a:buChar char="n"/>
            </a:pP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24</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小时血压变异性增加可预测</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CKD</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患者左室肥厚和冠心病风险</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p:cNvSpPr txBox="1"/>
          <p:nvPr>
            <p:custDataLst>
              <p:tags r:id="rId1"/>
            </p:custDataLst>
          </p:nvPr>
        </p:nvSpPr>
        <p:spPr>
          <a:xfrm>
            <a:off x="5321257" y="2247900"/>
            <a:ext cx="1453070" cy="1229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rPr>
              <a:t>02</a:t>
            </a:r>
            <a:endPar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7" name="标题 9"/>
          <p:cNvSpPr>
            <a:spLocks noGrp="1"/>
          </p:cNvSpPr>
          <p:nvPr>
            <p:custDataLst>
              <p:tags r:id="rId2"/>
            </p:custDataLst>
          </p:nvPr>
        </p:nvSpPr>
        <p:spPr>
          <a:xfrm>
            <a:off x="3583815" y="3819780"/>
            <a:ext cx="5108319" cy="738039"/>
          </a:xfrm>
          <a:prstGeom prst="rect">
            <a:avLst/>
          </a:prstGeom>
        </p:spPr>
        <p:txBody>
          <a:bodyPr vert="horz" lIns="101600" tIns="38100" rIns="63500" bIns="38100" rtlCol="0" anchor="ctr" anchorCtr="0">
            <a:normAutofit/>
          </a:bodyPr>
          <a:lstStyle>
            <a:lvl1pPr algn="ctr" defTabSz="914400" rtl="0" eaLnBrk="1" fontAlgn="auto" latinLnBrk="0" hangingPunct="1">
              <a:lnSpc>
                <a:spcPct val="130000"/>
              </a:lnSpc>
              <a:spcBef>
                <a:spcPct val="0"/>
              </a:spcBef>
              <a:buNone/>
              <a:defRPr sz="3600" b="1" u="none" strike="noStrike" kern="1200" cap="none" spc="0" normalizeH="0" baseline="0">
                <a:solidFill>
                  <a:schemeClr val="accent1"/>
                </a:solidFill>
                <a:uFillTx/>
                <a:latin typeface="微软雅黑" panose="020B0503020204020204" charset="-122"/>
                <a:ea typeface="汉仪旗黑-85S" panose="00020600040101010101" pitchFamily="18" charset="-122"/>
                <a:cs typeface="+mj-cs"/>
              </a:defRPr>
            </a:lvl1pPr>
          </a:lstStyle>
          <a:p>
            <a:pPr marL="0" indent="0" algn="ctr">
              <a:lnSpc>
                <a:spcPct val="130000"/>
              </a:lnSpc>
              <a:spcBef>
                <a:spcPts val="0"/>
              </a:spcBef>
              <a:spcAft>
                <a:spcPts val="0"/>
              </a:spcAft>
              <a:buSzPct val="100000"/>
              <a:buNone/>
            </a:pPr>
            <a:r>
              <a:rPr lang="en-US" altLang="zh-CN" sz="3200" strike="noStrike" spc="0" baseline="0">
                <a:solidFill>
                  <a:schemeClr val="accent1"/>
                </a:solidFill>
                <a:latin typeface="Arial" panose="020B0604020202020204" pitchFamily="34" charset="0"/>
              </a:rPr>
              <a:t>PART. 02</a:t>
            </a:r>
            <a:endParaRPr lang="en-US" altLang="zh-CN" sz="3200" strike="noStrike" spc="0" baseline="0">
              <a:solidFill>
                <a:schemeClr val="accent1"/>
              </a:solidFill>
              <a:latin typeface="Arial" panose="020B0604020202020204" pitchFamily="34" charset="0"/>
            </a:endParaRPr>
          </a:p>
        </p:txBody>
      </p:sp>
      <p:sp>
        <p:nvSpPr>
          <p:cNvPr id="12" name="文本占位符 11"/>
          <p:cNvSpPr>
            <a:spLocks noGrp="1"/>
          </p:cNvSpPr>
          <p:nvPr>
            <p:custDataLst>
              <p:tags r:id="rId3"/>
            </p:custDataLst>
          </p:nvPr>
        </p:nvSpPr>
        <p:spPr>
          <a:xfrm>
            <a:off x="2829560" y="4558030"/>
            <a:ext cx="7277735" cy="640080"/>
          </a:xfrm>
          <a:prstGeom prst="rect">
            <a:avLst/>
          </a:prstGeom>
        </p:spPr>
        <p:txBody>
          <a:bodyPr vert="horz" lIns="101600" tIns="38100" rIns="76200" bIns="38100" rtlCol="0">
            <a:no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0" normalizeH="0" baseline="0" noProof="1">
                <a:solidFill>
                  <a:schemeClr val="accent1"/>
                </a:solidFill>
                <a:uFillTx/>
                <a:latin typeface="微软雅黑" panose="020B0503020204020204" charset="-122"/>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ctr">
              <a:lnSpc>
                <a:spcPct val="130000"/>
              </a:lnSpc>
              <a:spcBef>
                <a:spcPts val="0"/>
              </a:spcBef>
              <a:spcAft>
                <a:spcPts val="1000"/>
              </a:spcAft>
              <a:buSzPct val="100000"/>
              <a:buNone/>
            </a:pPr>
            <a:r>
              <a:rPr lang="en-US" altLang="zh-CN" sz="2400" b="1" spc="0">
                <a:solidFill>
                  <a:schemeClr val="accent1"/>
                </a:solidFill>
                <a:latin typeface="Arial" panose="020B0604020202020204" pitchFamily="34" charset="0"/>
              </a:rPr>
              <a:t>CKD伴高血压患者的降压治疗需求及指南推荐</a:t>
            </a:r>
            <a:endParaRPr lang="en-US" altLang="zh-CN" sz="2400" b="1" spc="0">
              <a:solidFill>
                <a:schemeClr val="accent1"/>
              </a:solidFill>
              <a:latin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2" name="图片 1"/>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9127222"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国内外指南均强调高血压合并</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患者的治疗目标</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6" name="Picture 2"/>
          <p:cNvPicPr>
            <a:picLocks noChangeAspect="1" noChangeArrowheads="1"/>
          </p:cNvPicPr>
          <p:nvPr/>
        </p:nvPicPr>
        <p:blipFill>
          <a:blip r:embed="rId5"/>
          <a:srcRect/>
          <a:stretch>
            <a:fillRect/>
          </a:stretch>
        </p:blipFill>
        <p:spPr>
          <a:xfrm>
            <a:off x="1580768" y="1385436"/>
            <a:ext cx="1377425" cy="24738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spect="1" noChangeArrowheads="1" noTextEdit="1"/>
          </p:cNvSpPr>
          <p:nvPr>
            <p:custDataLst>
              <p:tags r:id="rId6"/>
            </p:custDataLst>
          </p:nvPr>
        </p:nvSpPr>
        <p:spPr>
          <a:xfrm>
            <a:off x="4819497" y="1238008"/>
            <a:ext cx="1732631" cy="295825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a:lstStyle/>
          <a:p>
            <a:endParaRPr lang="zh-CN" altLang="en-US" sz="1350">
              <a:solidFill>
                <a:schemeClr val="dk1"/>
              </a:solidFill>
              <a:latin typeface="微软雅黑" panose="020B0503020204020204" charset="-122"/>
              <a:ea typeface="微软雅黑" panose="020B0503020204020204" charset="-122"/>
            </a:endParaRPr>
          </a:p>
        </p:txBody>
      </p:sp>
      <p:pic>
        <p:nvPicPr>
          <p:cNvPr id="8" name="Picture 5"/>
          <p:cNvPicPr>
            <a:picLocks noChangeAspect="1" noChangeArrowheads="1"/>
          </p:cNvPicPr>
          <p:nvPr/>
        </p:nvPicPr>
        <p:blipFill>
          <a:blip r:embed="rId7"/>
          <a:srcRect/>
          <a:stretch>
            <a:fillRect/>
          </a:stretch>
        </p:blipFill>
        <p:spPr>
          <a:xfrm>
            <a:off x="2455672" y="2317366"/>
            <a:ext cx="1543511" cy="26351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8"/>
          <a:stretch>
            <a:fillRect/>
          </a:stretch>
        </p:blipFill>
        <p:spPr>
          <a:xfrm>
            <a:off x="3801261" y="1362195"/>
            <a:ext cx="1491742" cy="26519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图片 9"/>
          <p:cNvPicPr>
            <a:picLocks noChangeAspect="1"/>
          </p:cNvPicPr>
          <p:nvPr/>
        </p:nvPicPr>
        <p:blipFill rotWithShape="1">
          <a:blip r:embed="rId9" cstate="print"/>
          <a:srcRect t="51460" r="50686"/>
          <a:stretch>
            <a:fillRect/>
          </a:stretch>
        </p:blipFill>
        <p:spPr>
          <a:xfrm>
            <a:off x="4919219" y="3911196"/>
            <a:ext cx="3595106" cy="23911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椭圆 7"/>
          <p:cNvSpPr/>
          <p:nvPr/>
        </p:nvSpPr>
        <p:spPr>
          <a:xfrm rot="5400000">
            <a:off x="7192292" y="617745"/>
            <a:ext cx="2212756" cy="3883781"/>
          </a:xfrm>
          <a:custGeom>
            <a:avLst/>
            <a:gdLst/>
            <a:ahLst/>
            <a:cxnLst/>
            <a:rect l="l" t="t" r="r" b="b"/>
            <a:pathLst>
              <a:path w="2212756" h="3883781">
                <a:moveTo>
                  <a:pt x="1586904" y="0"/>
                </a:moveTo>
                <a:cubicBezTo>
                  <a:pt x="1963904" y="376043"/>
                  <a:pt x="2212756" y="1028508"/>
                  <a:pt x="2212756" y="1770206"/>
                </a:cubicBezTo>
                <a:cubicBezTo>
                  <a:pt x="2212756" y="2937502"/>
                  <a:pt x="1596374" y="3883781"/>
                  <a:pt x="836028" y="3883781"/>
                </a:cubicBezTo>
                <a:cubicBezTo>
                  <a:pt x="521187" y="3883781"/>
                  <a:pt x="231029" y="3721533"/>
                  <a:pt x="0" y="3446718"/>
                </a:cubicBezTo>
                <a:cubicBezTo>
                  <a:pt x="215566" y="3664294"/>
                  <a:pt x="473652" y="3790088"/>
                  <a:pt x="750876" y="3790088"/>
                </a:cubicBezTo>
                <a:cubicBezTo>
                  <a:pt x="1511222" y="3790088"/>
                  <a:pt x="2127603" y="2843808"/>
                  <a:pt x="2127603" y="1676512"/>
                </a:cubicBezTo>
                <a:cubicBezTo>
                  <a:pt x="2127603" y="992567"/>
                  <a:pt x="1915996" y="384496"/>
                  <a:pt x="1586904" y="0"/>
                </a:cubicBezTo>
                <a:close/>
              </a:path>
            </a:pathLst>
          </a:cu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68580" tIns="34290" rIns="68580" bIns="34290" numCol="1" spcCol="0" anchor="ctr" anchorCtr="0"/>
          <a:lstStyle/>
          <a:p>
            <a:pPr algn="ctr" defTabSz="685800"/>
            <a:endParaRPr lang="en-US" altLang="en-US" sz="1350" kern="0">
              <a:solidFill>
                <a:srgbClr val="FFFFFF"/>
              </a:solidFill>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10"/>
          <a:stretch>
            <a:fillRect/>
          </a:stretch>
        </p:blipFill>
        <p:spPr>
          <a:xfrm>
            <a:off x="6489700" y="1269365"/>
            <a:ext cx="571500" cy="782320"/>
          </a:xfrm>
          <a:prstGeom prst="rect">
            <a:avLst/>
          </a:prstGeom>
        </p:spPr>
      </p:pic>
      <p:sp>
        <p:nvSpPr>
          <p:cNvPr id="14" name="TextBox 25"/>
          <p:cNvSpPr txBox="1"/>
          <p:nvPr/>
        </p:nvSpPr>
        <p:spPr>
          <a:xfrm>
            <a:off x="6480810" y="1385570"/>
            <a:ext cx="569595" cy="414020"/>
          </a:xfrm>
          <a:prstGeom prst="rect">
            <a:avLst/>
          </a:prstGeom>
          <a:noFill/>
        </p:spPr>
        <p:txBody>
          <a:bodyPr wrap="square">
            <a:spAutoFit/>
          </a:bodyPr>
          <a:lstStyle>
            <a:lvl1pPr lvl="0" indent="0">
              <a:lnSpc>
                <a:spcPct val="80000"/>
              </a:lnSpc>
              <a:spcBef>
                <a:spcPts val="0"/>
              </a:spcBef>
              <a:spcAft>
                <a:spcPts val="0"/>
              </a:spcAft>
              <a:buClrTx/>
              <a:buSzTx/>
              <a:buFontTx/>
              <a:buNone/>
              <a:defRPr sz="2800" b="1" i="0" u="none" strike="noStrike" kern="0" spc="0" baseline="0">
                <a:ln>
                  <a:noFill/>
                </a:ln>
                <a:solidFill>
                  <a:srgbClr val="C0504D">
                    <a:lumMod val="75000"/>
                  </a:srgbClr>
                </a:solidFill>
                <a:effectLst/>
                <a:latin typeface="Arial Rounded MT Bold" panose="020F0704030504030204"/>
                <a:ea typeface="微软雅黑" panose="020B0503020204020204" charset="-122"/>
              </a:defRPr>
            </a:lvl1pPr>
          </a:lstStyle>
          <a:p>
            <a:pPr algn="ctr" defTabSz="685800">
              <a:lnSpc>
                <a:spcPct val="100000"/>
              </a:lnSpc>
            </a:pPr>
            <a:r>
              <a:rPr lang="en-US" altLang="zh-CN" sz="2100">
                <a:solidFill>
                  <a:srgbClr val="000000"/>
                </a:solidFill>
                <a:effectLst>
                  <a:glow rad="101600">
                    <a:srgbClr val="4BACC6">
                      <a:alpha val="40000"/>
                      <a:satMod val="175000"/>
                    </a:srgbClr>
                  </a:glow>
                </a:effectLst>
                <a:latin typeface="微软雅黑" panose="020B0503020204020204" charset="-122"/>
                <a:ea typeface="微软雅黑" panose="020B0503020204020204" charset="-122"/>
              </a:rPr>
              <a:t>01</a:t>
            </a:r>
            <a:endParaRPr lang="en-US" altLang="zh-CN" sz="2100">
              <a:solidFill>
                <a:srgbClr val="000000"/>
              </a:solidFill>
              <a:effectLst>
                <a:glow rad="101600">
                  <a:srgbClr val="4BACC6">
                    <a:alpha val="40000"/>
                    <a:satMod val="175000"/>
                  </a:srgbClr>
                </a:glow>
              </a:effectLst>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10"/>
          <a:stretch>
            <a:fillRect/>
          </a:stretch>
        </p:blipFill>
        <p:spPr>
          <a:xfrm>
            <a:off x="6862445" y="2109470"/>
            <a:ext cx="571500" cy="782320"/>
          </a:xfrm>
          <a:prstGeom prst="rect">
            <a:avLst/>
          </a:prstGeom>
        </p:spPr>
      </p:pic>
      <p:sp>
        <p:nvSpPr>
          <p:cNvPr id="19" name="TextBox 26"/>
          <p:cNvSpPr txBox="1"/>
          <p:nvPr/>
        </p:nvSpPr>
        <p:spPr>
          <a:xfrm>
            <a:off x="6852920" y="2232660"/>
            <a:ext cx="569595" cy="414020"/>
          </a:xfrm>
          <a:prstGeom prst="rect">
            <a:avLst/>
          </a:prstGeom>
          <a:noFill/>
        </p:spPr>
        <p:txBody>
          <a:bodyPr wrap="square">
            <a:spAutoFit/>
          </a:bodyPr>
          <a:lstStyle>
            <a:lvl1pPr lvl="0" indent="0">
              <a:lnSpc>
                <a:spcPct val="80000"/>
              </a:lnSpc>
              <a:spcBef>
                <a:spcPts val="0"/>
              </a:spcBef>
              <a:spcAft>
                <a:spcPts val="0"/>
              </a:spcAft>
              <a:buClrTx/>
              <a:buSzTx/>
              <a:buFontTx/>
              <a:buNone/>
              <a:defRPr sz="2800" b="1" i="0" u="none" strike="noStrike" kern="0" spc="0" baseline="0">
                <a:ln>
                  <a:noFill/>
                </a:ln>
                <a:solidFill>
                  <a:srgbClr val="C0504D">
                    <a:lumMod val="75000"/>
                  </a:srgbClr>
                </a:solidFill>
                <a:effectLst/>
                <a:latin typeface="Arial Rounded MT Bold" panose="020F0704030504030204"/>
                <a:ea typeface="微软雅黑" panose="020B0503020204020204" charset="-122"/>
              </a:defRPr>
            </a:lvl1pPr>
          </a:lstStyle>
          <a:p>
            <a:pPr algn="ctr" defTabSz="685800">
              <a:lnSpc>
                <a:spcPct val="100000"/>
              </a:lnSpc>
            </a:pPr>
            <a:r>
              <a:rPr lang="en-US" altLang="zh-CN" sz="2100">
                <a:solidFill>
                  <a:srgbClr val="000000"/>
                </a:solidFill>
                <a:effectLst>
                  <a:glow rad="101600">
                    <a:srgbClr val="4BACC6">
                      <a:alpha val="40000"/>
                      <a:satMod val="175000"/>
                    </a:srgbClr>
                  </a:glow>
                </a:effectLst>
                <a:latin typeface="微软雅黑" panose="020B0503020204020204" charset="-122"/>
                <a:ea typeface="微软雅黑" panose="020B0503020204020204" charset="-122"/>
              </a:rPr>
              <a:t>02</a:t>
            </a:r>
            <a:endParaRPr lang="en-US" altLang="zh-CN" sz="2100">
              <a:solidFill>
                <a:srgbClr val="000000"/>
              </a:solidFill>
              <a:effectLst>
                <a:glow rad="101600">
                  <a:srgbClr val="4BACC6">
                    <a:alpha val="40000"/>
                    <a:satMod val="175000"/>
                  </a:srgbClr>
                </a:glow>
              </a:effectLst>
              <a:latin typeface="微软雅黑" panose="020B0503020204020204" charset="-122"/>
              <a:ea typeface="微软雅黑" panose="020B0503020204020204" charset="-122"/>
            </a:endParaRPr>
          </a:p>
        </p:txBody>
      </p:sp>
      <p:pic>
        <p:nvPicPr>
          <p:cNvPr id="21" name="图片 20"/>
          <p:cNvPicPr>
            <a:picLocks noChangeAspect="1"/>
          </p:cNvPicPr>
          <p:nvPr/>
        </p:nvPicPr>
        <p:blipFill>
          <a:blip r:embed="rId10"/>
          <a:stretch>
            <a:fillRect/>
          </a:stretch>
        </p:blipFill>
        <p:spPr>
          <a:xfrm>
            <a:off x="7739380" y="2768600"/>
            <a:ext cx="571500" cy="782320"/>
          </a:xfrm>
          <a:prstGeom prst="rect">
            <a:avLst/>
          </a:prstGeom>
        </p:spPr>
      </p:pic>
      <p:sp>
        <p:nvSpPr>
          <p:cNvPr id="22" name="TextBox 27"/>
          <p:cNvSpPr txBox="1"/>
          <p:nvPr/>
        </p:nvSpPr>
        <p:spPr>
          <a:xfrm>
            <a:off x="7732395" y="2891155"/>
            <a:ext cx="569595" cy="414020"/>
          </a:xfrm>
          <a:prstGeom prst="rect">
            <a:avLst/>
          </a:prstGeom>
          <a:noFill/>
        </p:spPr>
        <p:txBody>
          <a:bodyPr wrap="square">
            <a:spAutoFit/>
          </a:bodyPr>
          <a:lstStyle>
            <a:lvl1pPr lvl="0" indent="0">
              <a:lnSpc>
                <a:spcPct val="80000"/>
              </a:lnSpc>
              <a:spcBef>
                <a:spcPts val="0"/>
              </a:spcBef>
              <a:spcAft>
                <a:spcPts val="0"/>
              </a:spcAft>
              <a:buClrTx/>
              <a:buSzTx/>
              <a:buFontTx/>
              <a:buNone/>
              <a:defRPr sz="2800" b="1" i="0" u="none" strike="noStrike" kern="0" spc="0" baseline="0">
                <a:ln>
                  <a:noFill/>
                </a:ln>
                <a:solidFill>
                  <a:srgbClr val="C0504D">
                    <a:lumMod val="75000"/>
                  </a:srgbClr>
                </a:solidFill>
                <a:effectLst/>
                <a:latin typeface="Arial Rounded MT Bold" panose="020F0704030504030204"/>
                <a:ea typeface="微软雅黑" panose="020B0503020204020204" charset="-122"/>
              </a:defRPr>
            </a:lvl1pPr>
          </a:lstStyle>
          <a:p>
            <a:pPr algn="ctr" defTabSz="685800">
              <a:lnSpc>
                <a:spcPct val="100000"/>
              </a:lnSpc>
            </a:pPr>
            <a:r>
              <a:rPr lang="en-US" altLang="zh-CN" sz="2100">
                <a:solidFill>
                  <a:srgbClr val="000000"/>
                </a:solidFill>
                <a:effectLst>
                  <a:glow rad="101600">
                    <a:srgbClr val="4BACC6">
                      <a:alpha val="40000"/>
                      <a:satMod val="175000"/>
                    </a:srgbClr>
                  </a:glow>
                </a:effectLst>
                <a:latin typeface="微软雅黑" panose="020B0503020204020204" charset="-122"/>
                <a:ea typeface="微软雅黑" panose="020B0503020204020204" charset="-122"/>
              </a:rPr>
              <a:t>03</a:t>
            </a:r>
            <a:endParaRPr lang="en-US" altLang="zh-CN" sz="2100">
              <a:solidFill>
                <a:srgbClr val="000000"/>
              </a:solidFill>
              <a:effectLst>
                <a:glow rad="101600">
                  <a:srgbClr val="4BACC6">
                    <a:alpha val="40000"/>
                    <a:satMod val="175000"/>
                  </a:srgbClr>
                </a:glow>
              </a:effectLst>
              <a:latin typeface="微软雅黑" panose="020B0503020204020204" charset="-122"/>
              <a:ea typeface="微软雅黑" panose="020B0503020204020204" charset="-122"/>
            </a:endParaRPr>
          </a:p>
        </p:txBody>
      </p:sp>
      <p:pic>
        <p:nvPicPr>
          <p:cNvPr id="23" name="圆角矩形 80"/>
          <p:cNvPicPr>
            <a:picLocks noChangeArrowheads="1"/>
          </p:cNvPicPr>
          <p:nvPr/>
        </p:nvPicPr>
        <p:blipFill>
          <a:blip r:embed="rId11"/>
          <a:srcRect/>
          <a:stretch>
            <a:fillRect/>
          </a:stretch>
        </p:blipFill>
        <p:spPr>
          <a:xfrm>
            <a:off x="7015457" y="1311037"/>
            <a:ext cx="1919021" cy="884287"/>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Text Box 16"/>
          <p:cNvSpPr txBox="1">
            <a:spLocks noChangeArrowheads="1"/>
          </p:cNvSpPr>
          <p:nvPr>
            <p:custDataLst>
              <p:tags r:id="rId12"/>
            </p:custDataLst>
          </p:nvPr>
        </p:nvSpPr>
        <p:spPr>
          <a:xfrm>
            <a:off x="7327059" y="1525794"/>
            <a:ext cx="1130234" cy="360841"/>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lvl="0" algn="l">
              <a:spcBef>
                <a:spcPct val="0"/>
              </a:spcBef>
              <a:spcAft>
                <a:spcPct val="0"/>
              </a:spcAft>
              <a:defRPr kern="1200">
                <a:solidFill>
                  <a:schemeClr val="tx1"/>
                </a:solidFill>
                <a:latin typeface="Arial" panose="020B0604020202020204"/>
                <a:ea typeface="宋体" panose="02010600030101010101" pitchFamily="2" charset="-122"/>
              </a:defRPr>
            </a:lvl1pPr>
            <a:lvl2pPr marL="457200" lvl="1" algn="l">
              <a:spcBef>
                <a:spcPct val="0"/>
              </a:spcBef>
              <a:spcAft>
                <a:spcPct val="0"/>
              </a:spcAft>
              <a:defRPr kern="1200">
                <a:solidFill>
                  <a:schemeClr val="tx1"/>
                </a:solidFill>
                <a:latin typeface="Arial" panose="020B0604020202020204"/>
                <a:ea typeface="宋体" panose="02010600030101010101" pitchFamily="2" charset="-122"/>
              </a:defRPr>
            </a:lvl2pPr>
            <a:lvl3pPr marL="914400" lvl="2" algn="l">
              <a:spcBef>
                <a:spcPct val="0"/>
              </a:spcBef>
              <a:spcAft>
                <a:spcPct val="0"/>
              </a:spcAft>
              <a:defRPr kern="1200">
                <a:solidFill>
                  <a:schemeClr val="tx1"/>
                </a:solidFill>
                <a:latin typeface="Arial" panose="020B0604020202020204"/>
                <a:ea typeface="宋体" panose="02010600030101010101" pitchFamily="2" charset="-122"/>
              </a:defRPr>
            </a:lvl3pPr>
            <a:lvl4pPr marL="1371600" lvl="3" algn="l">
              <a:spcBef>
                <a:spcPct val="0"/>
              </a:spcBef>
              <a:spcAft>
                <a:spcPct val="0"/>
              </a:spcAft>
              <a:defRPr kern="1200">
                <a:solidFill>
                  <a:schemeClr val="tx1"/>
                </a:solidFill>
                <a:latin typeface="Arial" panose="020B0604020202020204"/>
                <a:ea typeface="宋体" panose="02010600030101010101" pitchFamily="2" charset="-122"/>
              </a:defRPr>
            </a:lvl4pPr>
            <a:lvl5pPr marL="1828800" lvl="4" algn="l">
              <a:spcBef>
                <a:spcPct val="0"/>
              </a:spcBef>
              <a:spcAft>
                <a:spcPct val="0"/>
              </a:spcAft>
              <a:defRPr kern="1200">
                <a:solidFill>
                  <a:schemeClr val="tx1"/>
                </a:solidFill>
                <a:latin typeface="Arial" panose="020B0604020202020204"/>
                <a:ea typeface="宋体" panose="02010600030101010101" pitchFamily="2" charset="-122"/>
              </a:defRPr>
            </a:lvl5pPr>
            <a:lvl6pPr marL="2286000" lvl="5" algn="l" defTabSz="914400">
              <a:defRPr kern="1200">
                <a:solidFill>
                  <a:schemeClr val="tx1"/>
                </a:solidFill>
                <a:latin typeface="Arial" panose="020B0604020202020204"/>
                <a:ea typeface="宋体" panose="02010600030101010101" pitchFamily="2" charset="-122"/>
              </a:defRPr>
            </a:lvl6pPr>
            <a:lvl7pPr marL="2743200" lvl="6" algn="l" defTabSz="914400">
              <a:defRPr kern="1200">
                <a:solidFill>
                  <a:schemeClr val="tx1"/>
                </a:solidFill>
                <a:latin typeface="Arial" panose="020B0604020202020204"/>
                <a:ea typeface="宋体" panose="02010600030101010101" pitchFamily="2" charset="-122"/>
              </a:defRPr>
            </a:lvl7pPr>
            <a:lvl8pPr marL="3200400" lvl="7" algn="l" defTabSz="914400">
              <a:defRPr kern="1200">
                <a:solidFill>
                  <a:schemeClr val="tx1"/>
                </a:solidFill>
                <a:latin typeface="Arial" panose="020B0604020202020204"/>
                <a:ea typeface="宋体" panose="02010600030101010101" pitchFamily="2" charset="-122"/>
              </a:defRPr>
            </a:lvl8pPr>
            <a:lvl9pPr marL="3657600" lvl="8" algn="l" defTabSz="914400">
              <a:defRPr kern="1200">
                <a:solidFill>
                  <a:schemeClr val="tx1"/>
                </a:solidFill>
                <a:latin typeface="Arial" panose="020B0604020202020204"/>
                <a:ea typeface="宋体" panose="02010600030101010101" pitchFamily="2" charset="-122"/>
              </a:defRPr>
            </a:lvl9pPr>
          </a:lstStyle>
          <a:p>
            <a:pPr algn="ctr"/>
            <a:r>
              <a:rPr lang="zh-CN" altLang="en-US" sz="1500" b="1">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控制血压</a:t>
            </a:r>
            <a:endParaRPr lang="zh-CN" altLang="en-US" sz="1500" b="1">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26" name="圆角矩形 80"/>
          <p:cNvPicPr>
            <a:picLocks noChangeArrowheads="1"/>
          </p:cNvPicPr>
          <p:nvPr/>
        </p:nvPicPr>
        <p:blipFill>
          <a:blip r:embed="rId11"/>
          <a:srcRect/>
          <a:stretch>
            <a:fillRect/>
          </a:stretch>
        </p:blipFill>
        <p:spPr>
          <a:xfrm>
            <a:off x="6989445" y="2025650"/>
            <a:ext cx="2597785" cy="88455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Text Box 16"/>
          <p:cNvSpPr txBox="1">
            <a:spLocks noChangeArrowheads="1"/>
          </p:cNvSpPr>
          <p:nvPr>
            <p:custDataLst>
              <p:tags r:id="rId13"/>
            </p:custDataLst>
          </p:nvPr>
        </p:nvSpPr>
        <p:spPr>
          <a:xfrm>
            <a:off x="7534275" y="2247900"/>
            <a:ext cx="1529715" cy="360680"/>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lvl="0" algn="l">
              <a:spcBef>
                <a:spcPct val="0"/>
              </a:spcBef>
              <a:spcAft>
                <a:spcPct val="0"/>
              </a:spcAft>
              <a:defRPr kern="1200">
                <a:solidFill>
                  <a:schemeClr val="tx1"/>
                </a:solidFill>
                <a:latin typeface="Arial" panose="020B0604020202020204"/>
                <a:ea typeface="宋体" panose="02010600030101010101" pitchFamily="2" charset="-122"/>
              </a:defRPr>
            </a:lvl1pPr>
            <a:lvl2pPr marL="457200" lvl="1" algn="l">
              <a:spcBef>
                <a:spcPct val="0"/>
              </a:spcBef>
              <a:spcAft>
                <a:spcPct val="0"/>
              </a:spcAft>
              <a:defRPr kern="1200">
                <a:solidFill>
                  <a:schemeClr val="tx1"/>
                </a:solidFill>
                <a:latin typeface="Arial" panose="020B0604020202020204"/>
                <a:ea typeface="宋体" panose="02010600030101010101" pitchFamily="2" charset="-122"/>
              </a:defRPr>
            </a:lvl2pPr>
            <a:lvl3pPr marL="914400" lvl="2" algn="l">
              <a:spcBef>
                <a:spcPct val="0"/>
              </a:spcBef>
              <a:spcAft>
                <a:spcPct val="0"/>
              </a:spcAft>
              <a:defRPr kern="1200">
                <a:solidFill>
                  <a:schemeClr val="tx1"/>
                </a:solidFill>
                <a:latin typeface="Arial" panose="020B0604020202020204"/>
                <a:ea typeface="宋体" panose="02010600030101010101" pitchFamily="2" charset="-122"/>
              </a:defRPr>
            </a:lvl3pPr>
            <a:lvl4pPr marL="1371600" lvl="3" algn="l">
              <a:spcBef>
                <a:spcPct val="0"/>
              </a:spcBef>
              <a:spcAft>
                <a:spcPct val="0"/>
              </a:spcAft>
              <a:defRPr kern="1200">
                <a:solidFill>
                  <a:schemeClr val="tx1"/>
                </a:solidFill>
                <a:latin typeface="Arial" panose="020B0604020202020204"/>
                <a:ea typeface="宋体" panose="02010600030101010101" pitchFamily="2" charset="-122"/>
              </a:defRPr>
            </a:lvl4pPr>
            <a:lvl5pPr marL="1828800" lvl="4" algn="l">
              <a:spcBef>
                <a:spcPct val="0"/>
              </a:spcBef>
              <a:spcAft>
                <a:spcPct val="0"/>
              </a:spcAft>
              <a:defRPr kern="1200">
                <a:solidFill>
                  <a:schemeClr val="tx1"/>
                </a:solidFill>
                <a:latin typeface="Arial" panose="020B0604020202020204"/>
                <a:ea typeface="宋体" panose="02010600030101010101" pitchFamily="2" charset="-122"/>
              </a:defRPr>
            </a:lvl5pPr>
            <a:lvl6pPr marL="2286000" lvl="5" algn="l" defTabSz="914400">
              <a:defRPr kern="1200">
                <a:solidFill>
                  <a:schemeClr val="tx1"/>
                </a:solidFill>
                <a:latin typeface="Arial" panose="020B0604020202020204"/>
                <a:ea typeface="宋体" panose="02010600030101010101" pitchFamily="2" charset="-122"/>
              </a:defRPr>
            </a:lvl6pPr>
            <a:lvl7pPr marL="2743200" lvl="6" algn="l" defTabSz="914400">
              <a:defRPr kern="1200">
                <a:solidFill>
                  <a:schemeClr val="tx1"/>
                </a:solidFill>
                <a:latin typeface="Arial" panose="020B0604020202020204"/>
                <a:ea typeface="宋体" panose="02010600030101010101" pitchFamily="2" charset="-122"/>
              </a:defRPr>
            </a:lvl7pPr>
            <a:lvl8pPr marL="3200400" lvl="7" algn="l" defTabSz="914400">
              <a:defRPr kern="1200">
                <a:solidFill>
                  <a:schemeClr val="tx1"/>
                </a:solidFill>
                <a:latin typeface="Arial" panose="020B0604020202020204"/>
                <a:ea typeface="宋体" panose="02010600030101010101" pitchFamily="2" charset="-122"/>
              </a:defRPr>
            </a:lvl8pPr>
            <a:lvl9pPr marL="3657600" lvl="8" algn="l" defTabSz="914400">
              <a:defRPr kern="1200">
                <a:solidFill>
                  <a:schemeClr val="tx1"/>
                </a:solidFill>
                <a:latin typeface="Arial" panose="020B0604020202020204"/>
                <a:ea typeface="宋体" panose="02010600030101010101" pitchFamily="2" charset="-122"/>
              </a:defRPr>
            </a:lvl9pPr>
          </a:lstStyle>
          <a:p>
            <a:pPr algn="ctr"/>
            <a:r>
              <a:rPr lang="zh-CN" altLang="en-US" sz="1500" b="1">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延缓肾病进展</a:t>
            </a:r>
            <a:endParaRPr lang="zh-CN" altLang="en-US" sz="1500" b="1">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29" name="圆角矩形 80"/>
          <p:cNvPicPr>
            <a:picLocks noChangeArrowheads="1"/>
          </p:cNvPicPr>
          <p:nvPr/>
        </p:nvPicPr>
        <p:blipFill>
          <a:blip r:embed="rId11"/>
          <a:srcRect/>
          <a:stretch>
            <a:fillRect/>
          </a:stretch>
        </p:blipFill>
        <p:spPr>
          <a:xfrm>
            <a:off x="7836535" y="2750820"/>
            <a:ext cx="3368675" cy="88455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 name="Text Box 16"/>
          <p:cNvSpPr txBox="1">
            <a:spLocks noChangeArrowheads="1"/>
          </p:cNvSpPr>
          <p:nvPr>
            <p:custDataLst>
              <p:tags r:id="rId14"/>
            </p:custDataLst>
          </p:nvPr>
        </p:nvSpPr>
        <p:spPr>
          <a:xfrm>
            <a:off x="8514080" y="2973070"/>
            <a:ext cx="1983740" cy="360680"/>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lvl="0" algn="l">
              <a:spcBef>
                <a:spcPct val="0"/>
              </a:spcBef>
              <a:spcAft>
                <a:spcPct val="0"/>
              </a:spcAft>
              <a:defRPr kern="1200">
                <a:solidFill>
                  <a:schemeClr val="tx1"/>
                </a:solidFill>
                <a:latin typeface="Arial" panose="020B0604020202020204"/>
                <a:ea typeface="宋体" panose="02010600030101010101" pitchFamily="2" charset="-122"/>
              </a:defRPr>
            </a:lvl1pPr>
            <a:lvl2pPr marL="457200" lvl="1" algn="l">
              <a:spcBef>
                <a:spcPct val="0"/>
              </a:spcBef>
              <a:spcAft>
                <a:spcPct val="0"/>
              </a:spcAft>
              <a:defRPr kern="1200">
                <a:solidFill>
                  <a:schemeClr val="tx1"/>
                </a:solidFill>
                <a:latin typeface="Arial" panose="020B0604020202020204"/>
                <a:ea typeface="宋体" panose="02010600030101010101" pitchFamily="2" charset="-122"/>
              </a:defRPr>
            </a:lvl2pPr>
            <a:lvl3pPr marL="914400" lvl="2" algn="l">
              <a:spcBef>
                <a:spcPct val="0"/>
              </a:spcBef>
              <a:spcAft>
                <a:spcPct val="0"/>
              </a:spcAft>
              <a:defRPr kern="1200">
                <a:solidFill>
                  <a:schemeClr val="tx1"/>
                </a:solidFill>
                <a:latin typeface="Arial" panose="020B0604020202020204"/>
                <a:ea typeface="宋体" panose="02010600030101010101" pitchFamily="2" charset="-122"/>
              </a:defRPr>
            </a:lvl3pPr>
            <a:lvl4pPr marL="1371600" lvl="3" algn="l">
              <a:spcBef>
                <a:spcPct val="0"/>
              </a:spcBef>
              <a:spcAft>
                <a:spcPct val="0"/>
              </a:spcAft>
              <a:defRPr kern="1200">
                <a:solidFill>
                  <a:schemeClr val="tx1"/>
                </a:solidFill>
                <a:latin typeface="Arial" panose="020B0604020202020204"/>
                <a:ea typeface="宋体" panose="02010600030101010101" pitchFamily="2" charset="-122"/>
              </a:defRPr>
            </a:lvl4pPr>
            <a:lvl5pPr marL="1828800" lvl="4" algn="l">
              <a:spcBef>
                <a:spcPct val="0"/>
              </a:spcBef>
              <a:spcAft>
                <a:spcPct val="0"/>
              </a:spcAft>
              <a:defRPr kern="1200">
                <a:solidFill>
                  <a:schemeClr val="tx1"/>
                </a:solidFill>
                <a:latin typeface="Arial" panose="020B0604020202020204"/>
                <a:ea typeface="宋体" panose="02010600030101010101" pitchFamily="2" charset="-122"/>
              </a:defRPr>
            </a:lvl5pPr>
            <a:lvl6pPr marL="2286000" lvl="5" algn="l" defTabSz="914400">
              <a:defRPr kern="1200">
                <a:solidFill>
                  <a:schemeClr val="tx1"/>
                </a:solidFill>
                <a:latin typeface="Arial" panose="020B0604020202020204"/>
                <a:ea typeface="宋体" panose="02010600030101010101" pitchFamily="2" charset="-122"/>
              </a:defRPr>
            </a:lvl6pPr>
            <a:lvl7pPr marL="2743200" lvl="6" algn="l" defTabSz="914400">
              <a:defRPr kern="1200">
                <a:solidFill>
                  <a:schemeClr val="tx1"/>
                </a:solidFill>
                <a:latin typeface="Arial" panose="020B0604020202020204"/>
                <a:ea typeface="宋体" panose="02010600030101010101" pitchFamily="2" charset="-122"/>
              </a:defRPr>
            </a:lvl7pPr>
            <a:lvl8pPr marL="3200400" lvl="7" algn="l" defTabSz="914400">
              <a:defRPr kern="1200">
                <a:solidFill>
                  <a:schemeClr val="tx1"/>
                </a:solidFill>
                <a:latin typeface="Arial" panose="020B0604020202020204"/>
                <a:ea typeface="宋体" panose="02010600030101010101" pitchFamily="2" charset="-122"/>
              </a:defRPr>
            </a:lvl8pPr>
            <a:lvl9pPr marL="3657600" lvl="8" algn="l" defTabSz="914400">
              <a:defRPr kern="1200">
                <a:solidFill>
                  <a:schemeClr val="tx1"/>
                </a:solidFill>
                <a:latin typeface="Arial" panose="020B0604020202020204"/>
                <a:ea typeface="宋体" panose="02010600030101010101" pitchFamily="2" charset="-122"/>
              </a:defRPr>
            </a:lvl9pPr>
          </a:lstStyle>
          <a:p>
            <a:pPr algn="ctr"/>
            <a:r>
              <a:rPr lang="zh-CN" altLang="en-US" sz="1500" b="1">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降低心血管事件风险</a:t>
            </a:r>
            <a:endParaRPr lang="zh-CN" altLang="en-US" sz="1500" b="1">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3" name="TextBox 7"/>
          <p:cNvSpPr txBox="1"/>
          <p:nvPr>
            <p:custDataLst>
              <p:tags r:id="rId15"/>
            </p:custDataLst>
          </p:nvPr>
        </p:nvSpPr>
        <p:spPr>
          <a:xfrm>
            <a:off x="0" y="6342429"/>
            <a:ext cx="8601979" cy="553085"/>
          </a:xfrm>
          <a:prstGeom prst="rect">
            <a:avLst/>
          </a:prstGeom>
          <a:noFill/>
        </p:spPr>
        <p:txBody>
          <a:bodyPr wrap="square">
            <a:spAutoFit/>
          </a:bodyPr>
          <a:lstStyle/>
          <a:p>
            <a:r>
              <a:rPr lang="en-US" altLang="zh-CN" sz="1000">
                <a:solidFill>
                  <a:schemeClr val="dk1"/>
                </a:solidFill>
                <a:latin typeface="微软雅黑" panose="020B0503020204020204" charset="-122"/>
                <a:ea typeface="微软雅黑" panose="020B0503020204020204" charset="-122"/>
                <a:cs typeface="微软雅黑" panose="020B0503020204020204" charset="-122"/>
              </a:rPr>
              <a:t>1.</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中国高血压防治指南修订委员会</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中国医学前沿杂志（电子版）</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 2011;3(5) 42-93</a:t>
            </a:r>
            <a:endParaRPr lang="en-US" altLang="zh-CN" sz="1000">
              <a:solidFill>
                <a:schemeClr val="dk1"/>
              </a:solidFill>
              <a:latin typeface="微软雅黑" panose="020B0503020204020204" charset="-122"/>
              <a:ea typeface="微软雅黑" panose="020B0503020204020204" charset="-122"/>
              <a:cs typeface="微软雅黑" panose="020B0503020204020204" charset="-122"/>
            </a:endParaRPr>
          </a:p>
          <a:p>
            <a:r>
              <a:rPr lang="en-US" altLang="zh-CN" sz="1000">
                <a:solidFill>
                  <a:schemeClr val="dk1"/>
                </a:solidFill>
                <a:latin typeface="微软雅黑" panose="020B0503020204020204" charset="-122"/>
                <a:ea typeface="微软雅黑" panose="020B0503020204020204" charset="-122"/>
                <a:cs typeface="微软雅黑" panose="020B0503020204020204" charset="-122"/>
              </a:rPr>
              <a:t>2.Kidney Disease Improving Global Outcomes (KDIGO) Blood Pressure Work Group. Kidney Int Suppl. 2012;2:337–414.</a:t>
            </a:r>
            <a:endParaRPr lang="en-US" altLang="zh-CN" sz="1000">
              <a:solidFill>
                <a:schemeClr val="dk1"/>
              </a:solidFill>
              <a:latin typeface="微软雅黑" panose="020B0503020204020204" charset="-122"/>
              <a:ea typeface="微软雅黑" panose="020B0503020204020204" charset="-122"/>
              <a:cs typeface="微软雅黑" panose="020B0503020204020204" charset="-122"/>
            </a:endParaRPr>
          </a:p>
          <a:p>
            <a:r>
              <a:rPr lang="en-US" altLang="zh-CN" sz="1000">
                <a:solidFill>
                  <a:schemeClr val="dk1"/>
                </a:solidFill>
                <a:latin typeface="微软雅黑" panose="020B0503020204020204" charset="-122"/>
                <a:ea typeface="微软雅黑" panose="020B0503020204020204" charset="-122"/>
                <a:cs typeface="微软雅黑" panose="020B0503020204020204" charset="-122"/>
              </a:rPr>
              <a:t>3.Kidney Disease Outcomes Quality Initiative (K/DOQI). Am J Kidney Dis. 2004;43(5 Suppl 1):pp S65-S73.</a:t>
            </a:r>
            <a:endParaRPr lang="en-US" altLang="zh-CN" sz="100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目前主要指南对</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患者血压目标的推荐</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5"/>
          <a:stretch>
            <a:fillRect/>
          </a:stretch>
        </p:blipFill>
        <p:spPr>
          <a:xfrm>
            <a:off x="1087654" y="1099597"/>
            <a:ext cx="9144000" cy="4201009"/>
          </a:xfrm>
          <a:prstGeom prst="rect">
            <a:avLst/>
          </a:prstGeom>
        </p:spPr>
      </p:pic>
      <p:sp>
        <p:nvSpPr>
          <p:cNvPr id="8" name="文本框 7"/>
          <p:cNvSpPr txBox="1"/>
          <p:nvPr/>
        </p:nvSpPr>
        <p:spPr>
          <a:xfrm>
            <a:off x="251670" y="5841696"/>
            <a:ext cx="6097604" cy="1014730"/>
          </a:xfrm>
          <a:prstGeom prst="rect">
            <a:avLst/>
          </a:prstGeom>
          <a:noFill/>
        </p:spPr>
        <p:txBody>
          <a:bodyPr wrap="square">
            <a:spAutoFit/>
          </a:bodyPr>
          <a:lstStyle/>
          <a:p>
            <a:pPr marL="0" lvl="0" indent="0" algn="l" defTabSz="914400">
              <a:lnSpc>
                <a:spcPct val="100000"/>
              </a:lnSpc>
              <a:spcBef>
                <a:spcPct val="0"/>
              </a:spcBef>
              <a:spcAft>
                <a:spcPct val="0"/>
              </a:spcAft>
              <a:buClrTx/>
              <a:buSzTx/>
              <a:buFontTx/>
              <a:buNone/>
            </a:pP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Levin A,et al.CMAJ. Nov 18, 2008; 179(11): 1154–1162</a:t>
            </a: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lvl="0" indent="0" algn="l" defTabSz="914400">
              <a:lnSpc>
                <a:spcPct val="100000"/>
              </a:lnSpc>
              <a:spcBef>
                <a:spcPct val="0"/>
              </a:spcBef>
              <a:spcAft>
                <a:spcPct val="0"/>
              </a:spcAft>
              <a:buClrTx/>
              <a:buSzTx/>
              <a:buFontTx/>
              <a:buNone/>
            </a:pP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KDIGO. Kidney Int Suppl 2012;2:337-414.</a:t>
            </a: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lvl="0" indent="0" algn="l" defTabSz="914400">
              <a:lnSpc>
                <a:spcPct val="100000"/>
              </a:lnSpc>
              <a:spcBef>
                <a:spcPct val="0"/>
              </a:spcBef>
              <a:spcAft>
                <a:spcPct val="0"/>
              </a:spcAft>
              <a:buClrTx/>
              <a:buSzTx/>
              <a:buFontTx/>
              <a:buNone/>
            </a:pPr>
            <a:r>
              <a:rPr lang="zh-CN" altLang="en-US"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中华医学会糖尿病分会</a:t>
            </a: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中华糖尿病杂志</a:t>
            </a: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.2014</a:t>
            </a:r>
            <a:r>
              <a:rPr lang="zh-CN" altLang="en-US"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6(7):447-498</a:t>
            </a: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lvl="0" indent="0" algn="l" defTabSz="914400">
              <a:lnSpc>
                <a:spcPct val="100000"/>
              </a:lnSpc>
              <a:spcBef>
                <a:spcPct val="0"/>
              </a:spcBef>
              <a:spcAft>
                <a:spcPct val="0"/>
              </a:spcAft>
              <a:buClrTx/>
              <a:buSzTx/>
              <a:buFontTx/>
              <a:buNone/>
            </a:pPr>
            <a:r>
              <a:rPr lang="zh-CN" altLang="en-US"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中国高血压防治指南修订委员会</a:t>
            </a: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 </a:t>
            </a:r>
            <a:r>
              <a:rPr lang="zh-CN" altLang="en-US"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中华高血压杂志</a:t>
            </a: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 2011;19(8)701-743</a:t>
            </a: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lvl="0" indent="0" algn="l" defTabSz="914400">
              <a:lnSpc>
                <a:spcPct val="100000"/>
              </a:lnSpc>
              <a:spcBef>
                <a:spcPct val="0"/>
              </a:spcBef>
              <a:spcAft>
                <a:spcPct val="0"/>
              </a:spcAft>
              <a:buClrTx/>
              <a:buSzTx/>
              <a:buFontTx/>
              <a:buNone/>
            </a:pP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 Mancia G,et al.European Heart Journal .2013;34, 2159–2219</a:t>
            </a: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lvl="0" indent="0" algn="l" defTabSz="914400">
              <a:lnSpc>
                <a:spcPct val="100000"/>
              </a:lnSpc>
              <a:spcBef>
                <a:spcPct val="0"/>
              </a:spcBef>
              <a:spcAft>
                <a:spcPct val="0"/>
              </a:spcAft>
              <a:buClrTx/>
              <a:buSzTx/>
              <a:buFontTx/>
              <a:buNone/>
            </a:pP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James  PA,et al.JAMA. 2014;311(5):507-520</a:t>
            </a: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2" name="图片 1"/>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强化降压对心血管及死亡率的影响</a:t>
            </a:r>
            <a:endParaRPr lang="zh-CN" altLang="en-US" sz="2800" b="1">
              <a:solidFill>
                <a:srgbClr val="000000"/>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814417" y="1292641"/>
            <a:ext cx="10139133" cy="501586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SPRINT</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研究结果显示，经过平均</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3.26</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年的随访，与标准降压组相比，强化降压组发生致死性和非致死性心血管事件的风险降低</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25%(P&lt;0.001)</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，发生全因死亡率的风险降低</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27%(P=0.003)</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200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无论既往有无</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 病史、有无心血管疾病病史、年龄是否≥</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75</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岁、不同 性别、不同种族等均成立。</a:t>
            </a:r>
            <a:endParaRPr lang="en-US" altLang="zh-CN" sz="200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en-US" altLang="zh-CN" sz="2000">
                <a:solidFill>
                  <a:schemeClr val="dk1"/>
                </a:solidFill>
                <a:latin typeface="微软雅黑" panose="020B0503020204020204" charset="-122"/>
                <a:ea typeface="微软雅黑" panose="020B0503020204020204" charset="-122"/>
                <a:cs typeface="微软雅黑" panose="020B0503020204020204" charset="-122"/>
              </a:rPr>
              <a:t>ACCORD</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研究中，</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2</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型糖尿病患者，与标准降压组相比，强化降压组发生致死性和非致死性心血管事件的风险降低了</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12%</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，差异并不具有统计学意义</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(P=0.20)</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 </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采用标准降糖治疗方案</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糖化血红蛋白</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&gt;7.0%</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且</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&lt;7.9%)</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的人群而言，强化降压组较标准降压组发生主要心血管事件的风险同样降 低了</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26%(P</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0.05)</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，相比之下，对均采用强化降糖 治疗方案</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糖化血红蛋白</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&lt;6.0%)</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的患者，强化降压治疗则并未提供额外的获益。</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63426" y="6457890"/>
            <a:ext cx="6097604" cy="398780"/>
          </a:xfrm>
          <a:prstGeom prst="rect">
            <a:avLst/>
          </a:prstGeom>
          <a:noFill/>
        </p:spPr>
        <p:txBody>
          <a:bodyPr wrap="square">
            <a:spAutoFit/>
          </a:bodyPr>
          <a:lstStyle/>
          <a:p>
            <a:pPr marL="0" lvl="0" indent="0" algn="l" defTabSz="914400">
              <a:lnSpc>
                <a:spcPct val="100000"/>
              </a:lnSpc>
              <a:spcBef>
                <a:spcPct val="0"/>
              </a:spcBef>
              <a:spcAft>
                <a:spcPct val="0"/>
              </a:spcAft>
              <a:buClrTx/>
              <a:buSzTx/>
              <a:buFontTx/>
              <a:buNone/>
            </a:pP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rPr>
              <a:t>N Engl J Med, 2015, 373(22): 2103-2016. </a:t>
            </a: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endParaRPr>
          </a:p>
          <a:p>
            <a:pPr marL="0" lvl="0" indent="0" algn="l" defTabSz="914400">
              <a:lnSpc>
                <a:spcPct val="100000"/>
              </a:lnSpc>
              <a:spcBef>
                <a:spcPct val="0"/>
              </a:spcBef>
              <a:spcAft>
                <a:spcPct val="0"/>
              </a:spcAft>
              <a:buClrTx/>
              <a:buSzTx/>
              <a:buFontTx/>
              <a:buNone/>
            </a:pP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2" name="图片 1"/>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强化降压对肾脏的影响</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7" name="矩形 6"/>
          <p:cNvSpPr/>
          <p:nvPr/>
        </p:nvSpPr>
        <p:spPr>
          <a:xfrm>
            <a:off x="833667" y="1533273"/>
            <a:ext cx="10139133" cy="5015865"/>
          </a:xfrm>
          <a:prstGeom prst="rect">
            <a:avLst/>
          </a:prstGeom>
        </p:spPr>
        <p:txBody>
          <a:bodyPr wrap="square">
            <a:spAutoFit/>
          </a:bodyPr>
          <a:lstStyle/>
          <a:p>
            <a:pPr marL="285750" lvl="0" indent="-285750" algn="l" defTabSz="457200">
              <a:lnSpc>
                <a:spcPct val="150000"/>
              </a:lnSpc>
              <a:spcBef>
                <a:spcPts val="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ACCORD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研究中，强化降压组较标准降压组发生严重不良事件的比例增加（</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3.3% VS 1.27%</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P&lt;0.001</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），其中低血压、心动过缓或心律失常、高钾血症等发生率均升高。 </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285750" lvl="0" indent="-285750" algn="l" defTabSz="457200">
              <a:lnSpc>
                <a:spcPct val="150000"/>
              </a:lnSpc>
              <a:spcBef>
                <a:spcPts val="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SPRINT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研究中，强化降 压组发生低血压、晕厥、心电图异常、体位性低血压 及电解质紊乱（血钠＜</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130 </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150mmol/</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Ｌ、血钾 ＜</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3.0mmol/</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Ｌ）的比例均升高。</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285750" lvl="0" indent="-285750" algn="l" defTabSz="457200">
              <a:lnSpc>
                <a:spcPct val="150000"/>
              </a:lnSpc>
              <a:spcBef>
                <a:spcPts val="0"/>
              </a:spcBef>
              <a:spcAft>
                <a:spcPts val="0"/>
              </a:spcAft>
              <a:buClrTx/>
              <a:buSzTx/>
              <a:buFont typeface="Arial" panose="020B0604020202020204" pitchFamily="34" charset="0"/>
              <a:buChar char="•"/>
            </a:pP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ACCORD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研究观察到强化降压 组出现血清肌酐升高</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男性</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&gt;1.5mg/l,</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女性</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&gt;1.3mg/l )</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和</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eGFR</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下降［</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&lt;30ml/(min.1.73m2)</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］的比例均较标准降压组升高，而蛋白尿的发生率则降低。</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285750" lvl="0" indent="-285750" algn="l" defTabSz="457200">
              <a:lnSpc>
                <a:spcPct val="150000"/>
              </a:lnSpc>
              <a:spcBef>
                <a:spcPts val="0"/>
              </a:spcBef>
              <a:spcAft>
                <a:spcPts val="0"/>
              </a:spcAft>
              <a:buClrTx/>
              <a:buSzTx/>
              <a:buFont typeface="Arial" panose="020B0604020202020204" pitchFamily="34" charset="0"/>
              <a:buChar char="•"/>
            </a:pP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SPRTNT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研究中，强化降压组发生急性肾损伤的比例显著增加，对于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患者，两 组之间发生肾脏终点事件（包括</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eGFR</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下降≥</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50%</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 维持性透析或肾移植）及新发白蛋白尿的比例则并无差异。</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285750" lvl="0" indent="-285750" algn="l" defTabSz="457200">
              <a:lnSpc>
                <a:spcPct val="100000"/>
              </a:lnSpc>
              <a:spcBef>
                <a:spcPts val="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63426" y="6457890"/>
            <a:ext cx="6097604" cy="398780"/>
          </a:xfrm>
          <a:prstGeom prst="rect">
            <a:avLst/>
          </a:prstGeom>
          <a:noFill/>
        </p:spPr>
        <p:txBody>
          <a:bodyPr wrap="square">
            <a:spAutoFit/>
          </a:bodyPr>
          <a:lstStyle/>
          <a:p>
            <a:pPr marL="0" lvl="0" indent="0" algn="l" defTabSz="914400">
              <a:lnSpc>
                <a:spcPct val="100000"/>
              </a:lnSpc>
              <a:spcBef>
                <a:spcPct val="0"/>
              </a:spcBef>
              <a:spcAft>
                <a:spcPct val="0"/>
              </a:spcAft>
              <a:buClrTx/>
              <a:buSzTx/>
              <a:buFontTx/>
              <a:buNone/>
            </a:pP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rPr>
              <a:t>N Engl J Med, 2015, 373(22): 2103-2016. </a:t>
            </a: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endParaRPr>
          </a:p>
          <a:p>
            <a:pPr marL="0" lvl="0" indent="0" algn="l" defTabSz="914400">
              <a:lnSpc>
                <a:spcPct val="100000"/>
              </a:lnSpc>
              <a:spcBef>
                <a:spcPct val="0"/>
              </a:spcBef>
              <a:spcAft>
                <a:spcPct val="0"/>
              </a:spcAft>
              <a:buClrTx/>
              <a:buSzTx/>
              <a:buFontTx/>
              <a:buNone/>
            </a:pP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3"/>
            </p:custDataLst>
          </p:nvPr>
        </p:nvPicPr>
        <p:blipFill>
          <a:blip r:embed="rId4"/>
          <a:stretch>
            <a:fillRect/>
          </a:stretch>
        </p:blipFill>
        <p:spPr>
          <a:xfrm>
            <a:off x="0" y="0"/>
            <a:ext cx="1585595" cy="1783715"/>
          </a:xfrm>
          <a:prstGeom prst="rect">
            <a:avLst/>
          </a:prstGeom>
        </p:spPr>
      </p:pic>
      <p:pic>
        <p:nvPicPr>
          <p:cNvPr id="2" name="图片 1"/>
          <p:cNvPicPr>
            <a:picLocks noChangeAspect="1"/>
          </p:cNvPicPr>
          <p:nvPr userDrawn="1">
            <p:custDataLst>
              <p:tags r:id="rId5"/>
            </p:custDataLst>
          </p:nvPr>
        </p:nvPicPr>
        <p:blipFill>
          <a:blip r:embed="rId6"/>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中国高血压伴</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比例高，但达标率低</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63426" y="6457890"/>
            <a:ext cx="6097604" cy="398780"/>
          </a:xfrm>
          <a:prstGeom prst="rect">
            <a:avLst/>
          </a:prstGeom>
          <a:noFill/>
        </p:spPr>
        <p:txBody>
          <a:bodyPr wrap="square">
            <a:spAutoFit/>
          </a:bodyPr>
          <a:lstStyle/>
          <a:p>
            <a:pPr marL="0" lvl="0" indent="0" algn="l" defTabSz="914400">
              <a:lnSpc>
                <a:spcPct val="100000"/>
              </a:lnSpc>
              <a:spcBef>
                <a:spcPct val="0"/>
              </a:spcBef>
              <a:spcAft>
                <a:spcPct val="0"/>
              </a:spcAft>
              <a:buClrTx/>
              <a:buSzTx/>
              <a:buFontTx/>
              <a:buNone/>
            </a:pPr>
            <a:r>
              <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rPr>
              <a:t>Zheng Y, et al. Chin Med J (Engl). 2013;126(12):2276-80.</a:t>
            </a: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endParaRPr>
          </a:p>
          <a:p>
            <a:pPr marL="0" lvl="0" indent="0" algn="l" defTabSz="914400">
              <a:lnSpc>
                <a:spcPct val="100000"/>
              </a:lnSpc>
              <a:spcBef>
                <a:spcPct val="0"/>
              </a:spcBef>
              <a:spcAft>
                <a:spcPct val="0"/>
              </a:spcAft>
              <a:buClrTx/>
              <a:buSzTx/>
              <a:buFontTx/>
              <a:buNone/>
            </a:pPr>
            <a:endParaRPr lang="en-US" altLang="zh-CN" sz="1000" b="0" i="0" u="none" strike="noStrike" kern="1200" spc="0" baseline="0">
              <a:ln>
                <a:noFill/>
              </a:ln>
              <a:solidFill>
                <a:srgbClr val="000000"/>
              </a:solidFill>
              <a:effectLst/>
              <a:latin typeface="微软雅黑" panose="020B0503020204020204" charset="-122"/>
              <a:ea typeface="微软雅黑" panose="020B0503020204020204" charset="-122"/>
            </a:endParaRPr>
          </a:p>
        </p:txBody>
      </p:sp>
      <p:graphicFrame>
        <p:nvGraphicFramePr>
          <p:cNvPr id="8" name="Chart 3"/>
          <p:cNvGraphicFramePr/>
          <p:nvPr/>
        </p:nvGraphicFramePr>
        <p:xfrm>
          <a:off x="1559830" y="1516618"/>
          <a:ext cx="3960440" cy="353874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Chart 5"/>
          <p:cNvGraphicFramePr/>
          <p:nvPr/>
        </p:nvGraphicFramePr>
        <p:xfrm>
          <a:off x="6024324" y="1537420"/>
          <a:ext cx="3904541" cy="353874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6"/>
          <p:cNvSpPr txBox="1"/>
          <p:nvPr>
            <p:custDataLst>
              <p:tags r:id="rId7"/>
            </p:custDataLst>
          </p:nvPr>
        </p:nvSpPr>
        <p:spPr>
          <a:xfrm rot="16200000">
            <a:off x="-315101" y="2873573"/>
            <a:ext cx="3605847" cy="337185"/>
          </a:xfrm>
          <a:prstGeom prst="rect">
            <a:avLst/>
          </a:prstGeom>
          <a:noFill/>
        </p:spPr>
        <p:txBody>
          <a:bodyPr wrap="square">
            <a:spAutoFit/>
          </a:bodyPr>
          <a:lstStyle/>
          <a:p>
            <a:pPr algn="ctr"/>
            <a:r>
              <a:rPr lang="zh-CN" altLang="en-US" sz="1600">
                <a:solidFill>
                  <a:schemeClr val="dk1"/>
                </a:solidFill>
                <a:latin typeface="微软雅黑" panose="020B0503020204020204" charset="-122"/>
                <a:ea typeface="微软雅黑" panose="020B0503020204020204" charset="-122"/>
                <a:cs typeface="微软雅黑" panose="020B0503020204020204" charset="-122"/>
              </a:rPr>
              <a:t>未透析</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患者高血压患病率（</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6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2" name="TextBox 7"/>
          <p:cNvSpPr txBox="1"/>
          <p:nvPr>
            <p:custDataLst>
              <p:tags r:id="rId8"/>
            </p:custDataLst>
          </p:nvPr>
        </p:nvSpPr>
        <p:spPr>
          <a:xfrm rot="16200000">
            <a:off x="3902684" y="2873573"/>
            <a:ext cx="3993979" cy="337185"/>
          </a:xfrm>
          <a:prstGeom prst="rect">
            <a:avLst/>
          </a:prstGeom>
          <a:noFill/>
        </p:spPr>
        <p:txBody>
          <a:bodyPr wrap="square">
            <a:spAutoFit/>
          </a:bodyPr>
          <a:lstStyle/>
          <a:p>
            <a:pPr algn="ctr"/>
            <a:r>
              <a:rPr lang="zh-CN" altLang="en-US" sz="1600">
                <a:solidFill>
                  <a:schemeClr val="dk1"/>
                </a:solidFill>
                <a:latin typeface="微软雅黑" panose="020B0503020204020204" charset="-122"/>
                <a:ea typeface="微软雅黑" panose="020B0503020204020204" charset="-122"/>
                <a:cs typeface="微软雅黑" panose="020B0503020204020204" charset="-122"/>
              </a:rPr>
              <a:t>未透析</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患者高血压达标率（</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6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3" name="Rectangle 13"/>
          <p:cNvSpPr>
            <a:spLocks noChangeArrowheads="1"/>
          </p:cNvSpPr>
          <p:nvPr>
            <p:custDataLst>
              <p:tags r:id="rId9"/>
            </p:custDataLst>
          </p:nvPr>
        </p:nvSpPr>
        <p:spPr>
          <a:xfrm>
            <a:off x="1318545" y="5076169"/>
            <a:ext cx="8291264" cy="1322070"/>
          </a:xfrm>
          <a:prstGeom prst="rect">
            <a:avLst/>
          </a:prstGeom>
          <a:noFill/>
          <a:ln>
            <a:noFill/>
          </a:ln>
        </p:spPr>
        <p:txBody>
          <a:bodyPr wrap="square">
            <a:spAutoFit/>
          </a:bodyPr>
          <a:lstStyle/>
          <a:p>
            <a:pPr marL="285750" indent="-285750" defTabSz="914400">
              <a:buFont typeface="Arial" panose="020B0604020202020204" pitchFamily="34" charset="0"/>
              <a:buChar char="•"/>
            </a:pPr>
            <a:r>
              <a:rPr lang="zh-CN" altLang="en-US" sz="1600">
                <a:solidFill>
                  <a:schemeClr val="dk1"/>
                </a:solidFill>
                <a:latin typeface="微软雅黑" panose="020B0503020204020204" charset="-122"/>
                <a:ea typeface="微软雅黑" panose="020B0503020204020204" charset="-122"/>
                <a:cs typeface="微软雅黑" panose="020B0503020204020204" charset="-122"/>
              </a:rPr>
              <a:t>一项流行病学横断面研究，纳入中国</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31</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个省、市、自治区的</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8927</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例未透析</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患者，结果显示：未透析</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患者中高血压患病率高达</a:t>
            </a:r>
            <a:r>
              <a:rPr lang="en-US" altLang="zh-CN" sz="1600" b="1">
                <a:solidFill>
                  <a:schemeClr val="dk1"/>
                </a:solidFill>
                <a:latin typeface="微软雅黑" panose="020B0503020204020204" charset="-122"/>
                <a:ea typeface="微软雅黑" panose="020B0503020204020204" charset="-122"/>
                <a:cs typeface="微软雅黑" panose="020B0503020204020204" charset="-122"/>
              </a:rPr>
              <a:t>67.3%</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，且</a:t>
            </a:r>
            <a:r>
              <a:rPr lang="zh-CN" altLang="en-US" sz="1600" b="1">
                <a:solidFill>
                  <a:schemeClr val="dk1"/>
                </a:solidFill>
                <a:latin typeface="微软雅黑" panose="020B0503020204020204" charset="-122"/>
                <a:ea typeface="微软雅黑" panose="020B0503020204020204" charset="-122"/>
                <a:cs typeface="微软雅黑" panose="020B0503020204020204" charset="-122"/>
              </a:rPr>
              <a:t>患病率随病情分期加重而升高</a:t>
            </a:r>
            <a:endParaRPr lang="en-US" altLang="zh-CN" sz="160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defTabSz="914400">
              <a:buFont typeface="Arial" panose="020B0604020202020204" pitchFamily="34" charset="0"/>
              <a:buChar char="•"/>
            </a:pPr>
            <a:r>
              <a:rPr lang="zh-CN" altLang="en-US" sz="1600">
                <a:solidFill>
                  <a:schemeClr val="dk1"/>
                </a:solidFill>
                <a:latin typeface="微软雅黑" panose="020B0503020204020204" charset="-122"/>
                <a:ea typeface="微软雅黑" panose="020B0503020204020204" charset="-122"/>
                <a:cs typeface="微软雅黑" panose="020B0503020204020204" charset="-122"/>
              </a:rPr>
              <a:t>未透析</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患者</a:t>
            </a:r>
            <a:r>
              <a:rPr lang="zh-CN" altLang="en-US" sz="1600" b="1">
                <a:solidFill>
                  <a:schemeClr val="dk1"/>
                </a:solidFill>
                <a:latin typeface="微软雅黑" panose="020B0503020204020204" charset="-122"/>
                <a:ea typeface="微软雅黑" panose="020B0503020204020204" charset="-122"/>
                <a:cs typeface="微软雅黑" panose="020B0503020204020204" charset="-122"/>
              </a:rPr>
              <a:t>高血压</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治疗达</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&lt;140/90mmHg</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&lt;130/80mmHg</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的比例仅为</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33.1%</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a:t>
            </a:r>
            <a:r>
              <a:rPr lang="en-US" altLang="zh-CN" sz="1600">
                <a:solidFill>
                  <a:schemeClr val="dk1"/>
                </a:solidFill>
                <a:latin typeface="微软雅黑" panose="020B0503020204020204" charset="-122"/>
                <a:ea typeface="微软雅黑" panose="020B0503020204020204" charset="-122"/>
                <a:cs typeface="微软雅黑" panose="020B0503020204020204" charset="-122"/>
              </a:rPr>
              <a:t>14.1%</a:t>
            </a:r>
            <a:r>
              <a:rPr lang="zh-CN" altLang="en-US" sz="1600">
                <a:solidFill>
                  <a:schemeClr val="dk1"/>
                </a:solidFill>
                <a:latin typeface="微软雅黑" panose="020B0503020204020204" charset="-122"/>
                <a:ea typeface="微软雅黑" panose="020B0503020204020204" charset="-122"/>
                <a:cs typeface="微软雅黑" panose="020B0503020204020204" charset="-122"/>
              </a:rPr>
              <a:t>，且</a:t>
            </a:r>
            <a:r>
              <a:rPr lang="zh-CN" altLang="en-US" sz="1600" b="1">
                <a:solidFill>
                  <a:schemeClr val="dk1"/>
                </a:solidFill>
                <a:latin typeface="微软雅黑" panose="020B0503020204020204" charset="-122"/>
                <a:ea typeface="微软雅黑" panose="020B0503020204020204" charset="-122"/>
                <a:cs typeface="微软雅黑" panose="020B0503020204020204" charset="-122"/>
              </a:rPr>
              <a:t>达标率随病情分期加重而降低</a:t>
            </a:r>
            <a:endParaRPr lang="zh-CN" altLang="en-US" sz="1600" b="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2173605" y="1658620"/>
            <a:ext cx="8617585" cy="4375785"/>
          </a:xfrm>
          <a:prstGeom prst="rect">
            <a:avLst/>
          </a:prstGeom>
          <a:solidFill>
            <a:schemeClr val="lt1"/>
          </a:solidFill>
          <a:ln w="38100">
            <a:solidFill>
              <a:schemeClr val="accent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Arial" panose="020B0604020202020204" pitchFamily="34" charset="0"/>
            </a:endParaRPr>
          </a:p>
        </p:txBody>
      </p:sp>
      <p:cxnSp>
        <p:nvCxnSpPr>
          <p:cNvPr id="5" name="直接连接符 10"/>
          <p:cNvCxnSpPr/>
          <p:nvPr>
            <p:custDataLst>
              <p:tags r:id="rId2"/>
            </p:custDataLst>
          </p:nvPr>
        </p:nvCxnSpPr>
        <p:spPr>
          <a:xfrm>
            <a:off x="2173913" y="1644705"/>
            <a:ext cx="113146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11"/>
          <p:cNvCxnSpPr/>
          <p:nvPr>
            <p:custDataLst>
              <p:tags r:id="rId3"/>
            </p:custDataLst>
          </p:nvPr>
        </p:nvCxnSpPr>
        <p:spPr>
          <a:xfrm rot="16200000">
            <a:off x="1608182" y="2193162"/>
            <a:ext cx="113146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13"/>
          <p:cNvCxnSpPr/>
          <p:nvPr>
            <p:custDataLst>
              <p:tags r:id="rId4"/>
            </p:custDataLst>
          </p:nvPr>
        </p:nvCxnSpPr>
        <p:spPr>
          <a:xfrm flipH="1" flipV="1">
            <a:off x="9745781" y="6052041"/>
            <a:ext cx="113146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14"/>
          <p:cNvCxnSpPr/>
          <p:nvPr>
            <p:custDataLst>
              <p:tags r:id="rId5"/>
            </p:custDataLst>
          </p:nvPr>
        </p:nvCxnSpPr>
        <p:spPr>
          <a:xfrm rot="16200000" flipH="1" flipV="1">
            <a:off x="10268332" y="5468583"/>
            <a:ext cx="113146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custDataLst>
              <p:tags r:id="rId6"/>
            </p:custDataLst>
          </p:nvPr>
        </p:nvPicPr>
        <p:blipFill>
          <a:blip r:embed="rId7"/>
          <a:stretch>
            <a:fillRect/>
          </a:stretch>
        </p:blipFill>
        <p:spPr>
          <a:xfrm rot="1349622">
            <a:off x="10115797" y="5192760"/>
            <a:ext cx="1351203" cy="1323439"/>
          </a:xfrm>
          <a:prstGeom prst="rect">
            <a:avLst/>
          </a:prstGeom>
        </p:spPr>
      </p:pic>
      <p:pic>
        <p:nvPicPr>
          <p:cNvPr id="18" name="图片 17"/>
          <p:cNvPicPr>
            <a:picLocks noChangeAspect="1"/>
          </p:cNvPicPr>
          <p:nvPr>
            <p:custDataLst>
              <p:tags r:id="rId8"/>
            </p:custDataLst>
          </p:nvPr>
        </p:nvPicPr>
        <p:blipFill>
          <a:blip r:embed="rId7"/>
          <a:stretch>
            <a:fillRect/>
          </a:stretch>
        </p:blipFill>
        <p:spPr>
          <a:xfrm rot="12479771">
            <a:off x="1688823" y="1326628"/>
            <a:ext cx="1351203" cy="1323439"/>
          </a:xfrm>
          <a:prstGeom prst="rect">
            <a:avLst/>
          </a:prstGeom>
        </p:spPr>
      </p:pic>
      <p:sp>
        <p:nvSpPr>
          <p:cNvPr id="25" name="TextBox 2"/>
          <p:cNvSpPr txBox="1"/>
          <p:nvPr>
            <p:custDataLst>
              <p:tags r:id="rId9"/>
            </p:custDataLst>
          </p:nvPr>
        </p:nvSpPr>
        <p:spPr>
          <a:xfrm>
            <a:off x="4276981" y="1923057"/>
            <a:ext cx="808977" cy="513165"/>
          </a:xfrm>
          <a:prstGeom prst="rect">
            <a:avLst/>
          </a:prstGeom>
          <a:noFill/>
        </p:spPr>
        <p:txBody>
          <a:bodyPr wrap="square" bIns="0" rtlCol="0" anchor="b" anchorCtr="0">
            <a:normAutofit lnSpcReduction="10000"/>
          </a:bodyPr>
          <a:p>
            <a:pPr marR="0" algn="ctr" defTabSz="914400" fontAlgn="auto">
              <a:spcBef>
                <a:spcPts val="0"/>
              </a:spcBef>
              <a:spcAft>
                <a:spcPts val="0"/>
              </a:spcAft>
              <a:buClrTx/>
              <a:buSzTx/>
              <a:buFontTx/>
            </a:pPr>
            <a:r>
              <a:rPr lang="en-US" altLang="zh-CN" sz="20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01</a:t>
            </a:r>
            <a:endParaRPr kumimoji="0" lang="en-US" altLang="zh-CN" sz="2000" kern="1200" cap="none" normalizeH="0" noProof="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26" name="TextBox 2"/>
          <p:cNvSpPr txBox="1"/>
          <p:nvPr>
            <p:custDataLst>
              <p:tags r:id="rId10"/>
            </p:custDataLst>
          </p:nvPr>
        </p:nvSpPr>
        <p:spPr>
          <a:xfrm>
            <a:off x="5130372" y="1961558"/>
            <a:ext cx="4278896" cy="617473"/>
          </a:xfrm>
          <a:prstGeom prst="rect">
            <a:avLst/>
          </a:prstGeom>
          <a:noFill/>
        </p:spPr>
        <p:txBody>
          <a:bodyPr wrap="square" rtlCol="0">
            <a:normAutofit/>
          </a:bodyPr>
          <a:p>
            <a:pPr marL="0" lvl="0" indent="0" algn="l">
              <a:lnSpc>
                <a:spcPct val="130000"/>
              </a:lnSpc>
              <a:spcBef>
                <a:spcPts val="0"/>
              </a:spcBef>
              <a:spcAft>
                <a:spcPts val="0"/>
              </a:spcAft>
              <a:buSzPct val="100000"/>
            </a:pPr>
            <a:r>
              <a:rPr lang="zh-CN" altLang="en-US" sz="2000" b="1">
                <a:solidFill>
                  <a:schemeClr val="accent1"/>
                </a:solidFill>
                <a:latin typeface="Arial" panose="020B0604020202020204" pitchFamily="34" charset="0"/>
                <a:ea typeface="微软雅黑" panose="020B0503020204020204" charset="-122"/>
                <a:cs typeface="Gen Jyuu GothicL Medium" panose="020B0302020203020207" pitchFamily="34" charset="-128"/>
                <a:sym typeface="+mn-ea"/>
              </a:rPr>
              <a:t>CKD伴高血压的流行病学及危害</a:t>
            </a:r>
            <a:endParaRPr lang="zh-CN" altLang="en-US" sz="2000" b="1">
              <a:solidFill>
                <a:schemeClr val="accent1"/>
              </a:solidFill>
              <a:latin typeface="Arial" panose="020B0604020202020204" pitchFamily="34" charset="0"/>
              <a:ea typeface="微软雅黑" panose="020B0503020204020204" charset="-122"/>
              <a:cs typeface="Gen Jyuu GothicL Medium" panose="020B0302020203020207" pitchFamily="34" charset="-128"/>
            </a:endParaRPr>
          </a:p>
          <a:p>
            <a:pPr marL="0" lvl="0" indent="0" algn="l">
              <a:lnSpc>
                <a:spcPct val="130000"/>
              </a:lnSpc>
              <a:spcBef>
                <a:spcPts val="0"/>
              </a:spcBef>
              <a:spcAft>
                <a:spcPts val="0"/>
              </a:spcAft>
              <a:buSzPct val="100000"/>
            </a:pPr>
            <a:endParaRPr lang="zh-CN" altLang="en-US" sz="2000" b="1">
              <a:solidFill>
                <a:schemeClr val="accent1"/>
              </a:solidFill>
              <a:latin typeface="Arial" panose="020B0604020202020204" pitchFamily="34" charset="0"/>
              <a:ea typeface="微软雅黑" panose="020B0503020204020204" charset="-122"/>
              <a:cs typeface="Gen Jyuu GothicL Medium" panose="020B0302020203020207" pitchFamily="34" charset="-128"/>
            </a:endParaRPr>
          </a:p>
        </p:txBody>
      </p:sp>
      <p:pic>
        <p:nvPicPr>
          <p:cNvPr id="28" name="图片 27"/>
          <p:cNvPicPr>
            <a:picLocks noChangeAspect="1"/>
          </p:cNvPicPr>
          <p:nvPr>
            <p:custDataLst>
              <p:tags r:id="rId11"/>
            </p:custDataLst>
          </p:nvPr>
        </p:nvPicPr>
        <p:blipFill>
          <a:blip r:embed="rId12"/>
          <a:stretch>
            <a:fillRect/>
          </a:stretch>
        </p:blipFill>
        <p:spPr>
          <a:xfrm rot="20749178">
            <a:off x="3784897" y="1923779"/>
            <a:ext cx="602301" cy="589925"/>
          </a:xfrm>
          <a:prstGeom prst="rect">
            <a:avLst/>
          </a:prstGeom>
        </p:spPr>
      </p:pic>
      <p:sp>
        <p:nvSpPr>
          <p:cNvPr id="30" name="TextBox 2"/>
          <p:cNvSpPr txBox="1"/>
          <p:nvPr>
            <p:custDataLst>
              <p:tags r:id="rId13"/>
            </p:custDataLst>
          </p:nvPr>
        </p:nvSpPr>
        <p:spPr>
          <a:xfrm>
            <a:off x="5130165" y="2854960"/>
            <a:ext cx="5117465" cy="617220"/>
          </a:xfrm>
          <a:prstGeom prst="rect">
            <a:avLst/>
          </a:prstGeom>
          <a:noFill/>
        </p:spPr>
        <p:txBody>
          <a:bodyPr wrap="square" rtlCol="0">
            <a:noAutofit/>
          </a:bodyPr>
          <a:p>
            <a:pPr marL="0" lvl="0" indent="0" algn="l">
              <a:lnSpc>
                <a:spcPct val="130000"/>
              </a:lnSpc>
              <a:spcBef>
                <a:spcPts val="0"/>
              </a:spcBef>
              <a:spcAft>
                <a:spcPts val="0"/>
              </a:spcAft>
              <a:buSzPct val="100000"/>
            </a:pPr>
            <a:r>
              <a:rPr lang="en-US" altLang="zh-CN" sz="1900" b="1">
                <a:solidFill>
                  <a:schemeClr val="accent1"/>
                </a:solidFill>
                <a:latin typeface="+mj-lt"/>
                <a:ea typeface="+mj-lt"/>
                <a:cs typeface="+mj-lt"/>
                <a:sym typeface="+mn-ea"/>
              </a:rPr>
              <a:t>C</a:t>
            </a:r>
            <a:r>
              <a:rPr lang="zh-CN" altLang="en-US" sz="1900" b="1">
                <a:solidFill>
                  <a:schemeClr val="accent1"/>
                </a:solidFill>
                <a:latin typeface="+mj-lt"/>
                <a:ea typeface="+mj-lt"/>
                <a:cs typeface="+mj-lt"/>
                <a:sym typeface="+mn-ea"/>
              </a:rPr>
              <a:t>KD伴高血压患者的降压治疗需求及指南推荐</a:t>
            </a:r>
            <a:endParaRPr lang="zh-CN" altLang="en-US" sz="1900" b="1">
              <a:solidFill>
                <a:schemeClr val="accent1"/>
              </a:solidFill>
              <a:latin typeface="+mj-lt"/>
              <a:ea typeface="+mj-lt"/>
              <a:cs typeface="+mj-lt"/>
            </a:endParaRPr>
          </a:p>
          <a:p>
            <a:pPr marL="0" lvl="0" indent="0" algn="l">
              <a:lnSpc>
                <a:spcPct val="130000"/>
              </a:lnSpc>
              <a:spcBef>
                <a:spcPts val="0"/>
              </a:spcBef>
              <a:spcAft>
                <a:spcPts val="0"/>
              </a:spcAft>
              <a:buSzPct val="100000"/>
            </a:pPr>
            <a:endParaRPr lang="zh-CN" altLang="en-US" sz="1500" b="1">
              <a:solidFill>
                <a:schemeClr val="accent1"/>
              </a:solidFill>
              <a:latin typeface="+mj-lt"/>
              <a:ea typeface="+mj-lt"/>
              <a:cs typeface="+mj-lt"/>
            </a:endParaRPr>
          </a:p>
        </p:txBody>
      </p:sp>
      <p:pic>
        <p:nvPicPr>
          <p:cNvPr id="31" name="图片 30"/>
          <p:cNvPicPr>
            <a:picLocks noChangeAspect="1"/>
          </p:cNvPicPr>
          <p:nvPr>
            <p:custDataLst>
              <p:tags r:id="rId14"/>
            </p:custDataLst>
          </p:nvPr>
        </p:nvPicPr>
        <p:blipFill>
          <a:blip r:embed="rId12"/>
          <a:stretch>
            <a:fillRect/>
          </a:stretch>
        </p:blipFill>
        <p:spPr>
          <a:xfrm rot="20749178">
            <a:off x="3784897" y="2756879"/>
            <a:ext cx="602301" cy="589925"/>
          </a:xfrm>
          <a:prstGeom prst="rect">
            <a:avLst/>
          </a:prstGeom>
        </p:spPr>
      </p:pic>
      <p:sp>
        <p:nvSpPr>
          <p:cNvPr id="33" name="TextBox 2"/>
          <p:cNvSpPr txBox="1"/>
          <p:nvPr>
            <p:custDataLst>
              <p:tags r:id="rId15"/>
            </p:custDataLst>
          </p:nvPr>
        </p:nvSpPr>
        <p:spPr>
          <a:xfrm>
            <a:off x="5128895" y="3657600"/>
            <a:ext cx="5748655" cy="617220"/>
          </a:xfrm>
          <a:prstGeom prst="rect">
            <a:avLst/>
          </a:prstGeom>
          <a:noFill/>
        </p:spPr>
        <p:txBody>
          <a:bodyPr wrap="square" rtlCol="0">
            <a:noAutofit/>
          </a:bodyPr>
          <a:p>
            <a:pPr marL="0" lvl="0" algn="l">
              <a:lnSpc>
                <a:spcPct val="130000"/>
              </a:lnSpc>
              <a:spcBef>
                <a:spcPts val="0"/>
              </a:spcBef>
              <a:spcAft>
                <a:spcPts val="0"/>
              </a:spcAft>
              <a:buClrTx/>
              <a:buSzTx/>
              <a:buFontTx/>
            </a:pPr>
            <a:r>
              <a:rPr lang="zh-CN" altLang="en-US" sz="2000" b="1">
                <a:solidFill>
                  <a:schemeClr val="accent1"/>
                </a:solidFill>
                <a:latin typeface="Arial" panose="020B0604020202020204" pitchFamily="34" charset="0"/>
                <a:ea typeface="微软雅黑" panose="020B0503020204020204" charset="-122"/>
                <a:cs typeface="Gen Jyuu GothicL Medium" panose="020B0302020203020207" pitchFamily="34" charset="-128"/>
                <a:sym typeface="+mn-ea"/>
              </a:rPr>
              <a:t>KDIGO对各类降压药在CKD患者使用中的推荐</a:t>
            </a:r>
            <a:endParaRPr lang="zh-CN" altLang="en-US" sz="2000" b="1">
              <a:solidFill>
                <a:schemeClr val="accent1"/>
              </a:solidFill>
              <a:latin typeface="Arial" panose="020B0604020202020204" pitchFamily="34" charset="0"/>
              <a:ea typeface="微软雅黑" panose="020B0503020204020204" charset="-122"/>
              <a:cs typeface="Gen Jyuu GothicL Medium" panose="020B0302020203020207" pitchFamily="34" charset="-128"/>
            </a:endParaRPr>
          </a:p>
          <a:p>
            <a:pPr marL="0" lvl="0" indent="0" algn="l">
              <a:lnSpc>
                <a:spcPct val="130000"/>
              </a:lnSpc>
              <a:spcBef>
                <a:spcPts val="0"/>
              </a:spcBef>
              <a:spcAft>
                <a:spcPts val="0"/>
              </a:spcAft>
              <a:buSzPct val="100000"/>
            </a:pPr>
            <a:endParaRPr lang="zh-CN" altLang="en-US" sz="1100" b="1">
              <a:solidFill>
                <a:schemeClr val="accent1"/>
              </a:solidFill>
              <a:latin typeface="Arial" panose="020B0604020202020204" pitchFamily="34" charset="0"/>
              <a:ea typeface="微软雅黑" panose="020B0503020204020204" charset="-122"/>
              <a:cs typeface="Gen Jyuu GothicL Medium" panose="020B0302020203020207" pitchFamily="34" charset="-128"/>
            </a:endParaRPr>
          </a:p>
        </p:txBody>
      </p:sp>
      <p:pic>
        <p:nvPicPr>
          <p:cNvPr id="34" name="图片 33"/>
          <p:cNvPicPr>
            <a:picLocks noChangeAspect="1"/>
          </p:cNvPicPr>
          <p:nvPr>
            <p:custDataLst>
              <p:tags r:id="rId16"/>
            </p:custDataLst>
          </p:nvPr>
        </p:nvPicPr>
        <p:blipFill>
          <a:blip r:embed="rId12"/>
          <a:stretch>
            <a:fillRect/>
          </a:stretch>
        </p:blipFill>
        <p:spPr>
          <a:xfrm rot="20749178">
            <a:off x="3784897" y="3589980"/>
            <a:ext cx="602301" cy="589925"/>
          </a:xfrm>
          <a:prstGeom prst="rect">
            <a:avLst/>
          </a:prstGeom>
        </p:spPr>
      </p:pic>
      <p:sp>
        <p:nvSpPr>
          <p:cNvPr id="36" name="TextBox 2"/>
          <p:cNvSpPr txBox="1"/>
          <p:nvPr>
            <p:custDataLst>
              <p:tags r:id="rId17"/>
            </p:custDataLst>
          </p:nvPr>
        </p:nvSpPr>
        <p:spPr>
          <a:xfrm>
            <a:off x="5129737" y="4460858"/>
            <a:ext cx="4278896" cy="617473"/>
          </a:xfrm>
          <a:prstGeom prst="rect">
            <a:avLst/>
          </a:prstGeom>
          <a:noFill/>
        </p:spPr>
        <p:txBody>
          <a:bodyPr wrap="square" rtlCol="0">
            <a:normAutofit/>
          </a:bodyPr>
          <a:p>
            <a:pPr marL="0" lvl="0" indent="0" algn="l">
              <a:lnSpc>
                <a:spcPct val="130000"/>
              </a:lnSpc>
              <a:spcBef>
                <a:spcPts val="0"/>
              </a:spcBef>
              <a:spcAft>
                <a:spcPts val="0"/>
              </a:spcAft>
              <a:buSzPct val="100000"/>
            </a:pPr>
            <a:r>
              <a:rPr lang="en-US" altLang="zh-CN" sz="2000" b="1">
                <a:solidFill>
                  <a:schemeClr val="accent1"/>
                </a:solidFill>
                <a:latin typeface="Arial" panose="020B0604020202020204" pitchFamily="34" charset="0"/>
                <a:sym typeface="+mn-ea"/>
              </a:rPr>
              <a:t>CKD伴高血压患者的优选降压方案</a:t>
            </a:r>
            <a:endParaRPr lang="en-US" altLang="zh-CN" sz="2000" b="1" spc="0">
              <a:solidFill>
                <a:schemeClr val="accent1"/>
              </a:solidFill>
              <a:latin typeface="Arial" panose="020B0604020202020204" pitchFamily="34" charset="0"/>
            </a:endParaRPr>
          </a:p>
          <a:p>
            <a:pPr marL="0" lvl="0" indent="0" algn="l">
              <a:lnSpc>
                <a:spcPct val="130000"/>
              </a:lnSpc>
              <a:spcBef>
                <a:spcPts val="0"/>
              </a:spcBef>
              <a:spcAft>
                <a:spcPts val="0"/>
              </a:spcAft>
              <a:buSzPct val="100000"/>
            </a:pPr>
            <a:endParaRPr lang="zh-CN" altLang="en-US" sz="2000" b="1">
              <a:solidFill>
                <a:schemeClr val="accent1"/>
              </a:solidFill>
              <a:latin typeface="Arial" panose="020B0604020202020204" pitchFamily="34" charset="0"/>
              <a:ea typeface="微软雅黑" panose="020B0503020204020204" charset="-122"/>
              <a:cs typeface="Gen Jyuu GothicL Medium" panose="020B0302020203020207" pitchFamily="34" charset="-128"/>
            </a:endParaRPr>
          </a:p>
        </p:txBody>
      </p:sp>
      <p:pic>
        <p:nvPicPr>
          <p:cNvPr id="37" name="图片 36"/>
          <p:cNvPicPr>
            <a:picLocks noChangeAspect="1"/>
          </p:cNvPicPr>
          <p:nvPr>
            <p:custDataLst>
              <p:tags r:id="rId18"/>
            </p:custDataLst>
          </p:nvPr>
        </p:nvPicPr>
        <p:blipFill>
          <a:blip r:embed="rId12"/>
          <a:stretch>
            <a:fillRect/>
          </a:stretch>
        </p:blipFill>
        <p:spPr>
          <a:xfrm rot="20749178">
            <a:off x="3784897" y="4423080"/>
            <a:ext cx="602301" cy="589925"/>
          </a:xfrm>
          <a:prstGeom prst="rect">
            <a:avLst/>
          </a:prstGeom>
        </p:spPr>
      </p:pic>
      <p:sp>
        <p:nvSpPr>
          <p:cNvPr id="41" name="TextBox 2"/>
          <p:cNvSpPr txBox="1"/>
          <p:nvPr>
            <p:custDataLst>
              <p:tags r:id="rId19"/>
            </p:custDataLst>
          </p:nvPr>
        </p:nvSpPr>
        <p:spPr>
          <a:xfrm>
            <a:off x="4276981" y="2749506"/>
            <a:ext cx="808977" cy="513165"/>
          </a:xfrm>
          <a:prstGeom prst="rect">
            <a:avLst/>
          </a:prstGeom>
          <a:noFill/>
        </p:spPr>
        <p:txBody>
          <a:bodyPr wrap="square" bIns="0" rtlCol="0" anchor="b" anchorCtr="0">
            <a:normAutofit lnSpcReduction="10000"/>
          </a:bodyPr>
          <a:p>
            <a:pPr marR="0" algn="ctr" defTabSz="914400" fontAlgn="auto">
              <a:spcBef>
                <a:spcPts val="0"/>
              </a:spcBef>
              <a:spcAft>
                <a:spcPts val="0"/>
              </a:spcAft>
              <a:buClrTx/>
              <a:buSzTx/>
              <a:buFontTx/>
            </a:pPr>
            <a:r>
              <a:rPr lang="en-US" altLang="zh-CN" sz="20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02</a:t>
            </a:r>
            <a:endParaRPr kumimoji="0" lang="en-US" altLang="zh-CN" sz="2000" kern="1200" cap="none" normalizeH="0" noProof="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2" name="TextBox 2"/>
          <p:cNvSpPr txBox="1"/>
          <p:nvPr>
            <p:custDataLst>
              <p:tags r:id="rId20"/>
            </p:custDataLst>
          </p:nvPr>
        </p:nvSpPr>
        <p:spPr>
          <a:xfrm>
            <a:off x="4276981" y="3575954"/>
            <a:ext cx="808977" cy="513165"/>
          </a:xfrm>
          <a:prstGeom prst="rect">
            <a:avLst/>
          </a:prstGeom>
          <a:noFill/>
        </p:spPr>
        <p:txBody>
          <a:bodyPr wrap="square" bIns="0" rtlCol="0" anchor="b" anchorCtr="0">
            <a:normAutofit lnSpcReduction="10000"/>
          </a:bodyPr>
          <a:p>
            <a:pPr marR="0" algn="ctr" defTabSz="914400" fontAlgn="auto">
              <a:spcBef>
                <a:spcPts val="0"/>
              </a:spcBef>
              <a:spcAft>
                <a:spcPts val="0"/>
              </a:spcAft>
              <a:buClrTx/>
              <a:buSzTx/>
              <a:buFontTx/>
            </a:pPr>
            <a:r>
              <a:rPr lang="en-US" altLang="zh-CN" sz="20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03</a:t>
            </a:r>
            <a:endParaRPr kumimoji="0" lang="en-US" altLang="zh-CN" sz="2000" kern="1200" cap="none" normalizeH="0" noProof="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6" name="TextBox 2"/>
          <p:cNvSpPr txBox="1"/>
          <p:nvPr>
            <p:custDataLst>
              <p:tags r:id="rId21"/>
            </p:custDataLst>
          </p:nvPr>
        </p:nvSpPr>
        <p:spPr>
          <a:xfrm>
            <a:off x="4276981" y="4402403"/>
            <a:ext cx="808977" cy="513165"/>
          </a:xfrm>
          <a:prstGeom prst="rect">
            <a:avLst/>
          </a:prstGeom>
          <a:noFill/>
        </p:spPr>
        <p:txBody>
          <a:bodyPr wrap="square" bIns="0" rtlCol="0" anchor="b" anchorCtr="0">
            <a:normAutofit lnSpcReduction="10000"/>
          </a:bodyPr>
          <a:p>
            <a:pPr marR="0" algn="ctr" defTabSz="914400" fontAlgn="auto">
              <a:spcBef>
                <a:spcPts val="0"/>
              </a:spcBef>
              <a:spcAft>
                <a:spcPts val="0"/>
              </a:spcAft>
              <a:buClrTx/>
              <a:buSzTx/>
              <a:buFontTx/>
            </a:pPr>
            <a:r>
              <a:rPr lang="en-US" altLang="zh-CN" sz="20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04</a:t>
            </a:r>
            <a:endParaRPr kumimoji="0" lang="en-US" altLang="zh-CN" sz="2000" kern="1200" cap="none" normalizeH="0" noProof="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29" name="TextBox 2"/>
          <p:cNvSpPr txBox="1"/>
          <p:nvPr>
            <p:custDataLst>
              <p:tags r:id="rId22"/>
            </p:custDataLst>
          </p:nvPr>
        </p:nvSpPr>
        <p:spPr>
          <a:xfrm>
            <a:off x="3271515" y="2855098"/>
            <a:ext cx="304688" cy="1198880"/>
          </a:xfrm>
          <a:prstGeom prst="rect">
            <a:avLst/>
          </a:prstGeom>
          <a:noFill/>
        </p:spPr>
        <p:txBody>
          <a:bodyPr wrap="square" rtlCol="0">
            <a:normAutofit lnSpcReduction="10000"/>
          </a:bodyPr>
          <a:p>
            <a:pPr marR="0" algn="ctr" defTabSz="914400" fontAlgn="auto">
              <a:spcBef>
                <a:spcPts val="0"/>
              </a:spcBef>
              <a:spcAft>
                <a:spcPts val="0"/>
              </a:spcAft>
              <a:buClrTx/>
              <a:buSzTx/>
              <a:buFontTx/>
            </a:pPr>
            <a:r>
              <a:rPr lang="en-US" altLang="zh-CN" sz="10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CONTENTS</a:t>
            </a:r>
            <a:endParaRPr lang="en-US" altLang="zh-CN" sz="100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32" name="TextBox 2"/>
          <p:cNvSpPr txBox="1"/>
          <p:nvPr>
            <p:custDataLst>
              <p:tags r:id="rId23"/>
            </p:custDataLst>
          </p:nvPr>
        </p:nvSpPr>
        <p:spPr>
          <a:xfrm>
            <a:off x="2596004" y="2787788"/>
            <a:ext cx="621643" cy="1322070"/>
          </a:xfrm>
          <a:prstGeom prst="rect">
            <a:avLst/>
          </a:prstGeom>
          <a:noFill/>
        </p:spPr>
        <p:txBody>
          <a:bodyPr wrap="square" rtlCol="0">
            <a:spAutoFit/>
          </a:bodyPr>
          <a:p>
            <a:pPr marR="0" algn="ctr" defTabSz="914400" fontAlgn="auto">
              <a:spcBef>
                <a:spcPts val="0"/>
              </a:spcBef>
              <a:spcAft>
                <a:spcPts val="0"/>
              </a:spcAft>
              <a:buClrTx/>
              <a:buSzTx/>
              <a:buFontTx/>
            </a:pPr>
            <a:r>
              <a:rPr lang="zh-CN" altLang="en-US" sz="4000" dirty="0">
                <a:solidFill>
                  <a:schemeClr val="accent1"/>
                </a:solidFill>
                <a:latin typeface="Arial" panose="020B0604020202020204" pitchFamily="34" charset="0"/>
                <a:ea typeface="汉仪旗黑-85S" panose="00020600040101010101" pitchFamily="18" charset="-122"/>
                <a:cs typeface="Gen Jyuu GothicL Medium" panose="020B0302020203020207" pitchFamily="34" charset="-128"/>
                <a:sym typeface="+mn-lt"/>
              </a:rPr>
              <a:t>目录</a:t>
            </a:r>
            <a:endParaRPr lang="zh-CN" altLang="en-US" sz="4000" dirty="0">
              <a:solidFill>
                <a:schemeClr val="accent1"/>
              </a:solidFill>
              <a:latin typeface="Arial" panose="020B0604020202020204" pitchFamily="34" charset="0"/>
              <a:ea typeface="汉仪旗黑-85S" panose="00020600040101010101" pitchFamily="18" charset="-122"/>
              <a:cs typeface="Gen Jyuu GothicL Medium" panose="020B0302020203020207" pitchFamily="34" charset="-128"/>
              <a:sym typeface="+mn-lt"/>
            </a:endParaRPr>
          </a:p>
        </p:txBody>
      </p:sp>
      <p:sp>
        <p:nvSpPr>
          <p:cNvPr id="2" name="TextBox 2"/>
          <p:cNvSpPr txBox="1"/>
          <p:nvPr>
            <p:custDataLst>
              <p:tags r:id="rId24"/>
            </p:custDataLst>
          </p:nvPr>
        </p:nvSpPr>
        <p:spPr>
          <a:xfrm>
            <a:off x="5131007" y="5321918"/>
            <a:ext cx="4278896" cy="617473"/>
          </a:xfrm>
          <a:prstGeom prst="rect">
            <a:avLst/>
          </a:prstGeom>
          <a:noFill/>
        </p:spPr>
        <p:txBody>
          <a:bodyPr wrap="square" rtlCol="0">
            <a:normAutofit/>
          </a:bodyPr>
          <a:p>
            <a:pPr marL="0" lvl="0" indent="0" algn="l">
              <a:lnSpc>
                <a:spcPct val="130000"/>
              </a:lnSpc>
              <a:spcBef>
                <a:spcPts val="0"/>
              </a:spcBef>
              <a:spcAft>
                <a:spcPts val="0"/>
              </a:spcAft>
              <a:buSzPct val="100000"/>
            </a:pPr>
            <a:r>
              <a:rPr lang="zh-CN" altLang="en-US" sz="2000" b="1">
                <a:solidFill>
                  <a:schemeClr val="accent1"/>
                </a:solidFill>
                <a:latin typeface="Arial" panose="020B0604020202020204" pitchFamily="34" charset="0"/>
                <a:ea typeface="微软雅黑" panose="020B0503020204020204" charset="-122"/>
                <a:cs typeface="Gen Jyuu GothicL Medium" panose="020B0302020203020207" pitchFamily="34" charset="-128"/>
              </a:rPr>
              <a:t>中医药在高血压中的应用</a:t>
            </a:r>
            <a:endParaRPr lang="zh-CN" altLang="en-US" sz="2000" b="1">
              <a:solidFill>
                <a:schemeClr val="accent1"/>
              </a:solidFill>
              <a:latin typeface="Arial" panose="020B0604020202020204" pitchFamily="34" charset="0"/>
              <a:ea typeface="微软雅黑" panose="020B0503020204020204" charset="-122"/>
              <a:cs typeface="Gen Jyuu GothicL Medium" panose="020B0302020203020207" pitchFamily="34" charset="-128"/>
            </a:endParaRPr>
          </a:p>
        </p:txBody>
      </p:sp>
      <p:pic>
        <p:nvPicPr>
          <p:cNvPr id="3" name="图片 2"/>
          <p:cNvPicPr>
            <a:picLocks noChangeAspect="1"/>
          </p:cNvPicPr>
          <p:nvPr>
            <p:custDataLst>
              <p:tags r:id="rId25"/>
            </p:custDataLst>
          </p:nvPr>
        </p:nvPicPr>
        <p:blipFill>
          <a:blip r:embed="rId12"/>
          <a:stretch>
            <a:fillRect/>
          </a:stretch>
        </p:blipFill>
        <p:spPr>
          <a:xfrm rot="20749178">
            <a:off x="3786167" y="5284140"/>
            <a:ext cx="602301" cy="589925"/>
          </a:xfrm>
          <a:prstGeom prst="rect">
            <a:avLst/>
          </a:prstGeom>
        </p:spPr>
      </p:pic>
      <p:sp>
        <p:nvSpPr>
          <p:cNvPr id="7" name="TextBox 2"/>
          <p:cNvSpPr txBox="1"/>
          <p:nvPr>
            <p:custDataLst>
              <p:tags r:id="rId26"/>
            </p:custDataLst>
          </p:nvPr>
        </p:nvSpPr>
        <p:spPr>
          <a:xfrm>
            <a:off x="4278251" y="5263463"/>
            <a:ext cx="808977" cy="513165"/>
          </a:xfrm>
          <a:prstGeom prst="rect">
            <a:avLst/>
          </a:prstGeom>
          <a:noFill/>
        </p:spPr>
        <p:txBody>
          <a:bodyPr wrap="square" bIns="0" rtlCol="0" anchor="b" anchorCtr="0">
            <a:normAutofit lnSpcReduction="10000"/>
          </a:bodyPr>
          <a:p>
            <a:pPr marR="0" algn="ctr" defTabSz="914400" fontAlgn="auto">
              <a:spcBef>
                <a:spcPts val="0"/>
              </a:spcBef>
              <a:spcAft>
                <a:spcPts val="0"/>
              </a:spcAft>
              <a:buClrTx/>
              <a:buSzTx/>
              <a:buFontTx/>
            </a:pPr>
            <a:r>
              <a:rPr lang="en-US" altLang="zh-CN" sz="20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05</a:t>
            </a:r>
            <a:endParaRPr kumimoji="0" lang="en-US" altLang="zh-CN" sz="2000" kern="1200" cap="none" normalizeH="0" noProof="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Tree>
    <p:custDataLst>
      <p:tags r:id="rId27"/>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2" name="图片 1"/>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患者血压管理最有效方法</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RAAS</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药物联合</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CCB</a:t>
            </a:r>
            <a:endParaRPr lang="en-US" altLang="zh-CN"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9" name="Picture 2"/>
          <p:cNvPicPr>
            <a:picLocks noChangeAspect="1" noChangeArrowheads="1"/>
          </p:cNvPicPr>
          <p:nvPr/>
        </p:nvPicPr>
        <p:blipFill>
          <a:blip r:embed="rId5"/>
          <a:srcRect/>
          <a:stretch>
            <a:fillRect/>
          </a:stretch>
        </p:blipFill>
        <p:spPr>
          <a:xfrm>
            <a:off x="1436370" y="1136650"/>
            <a:ext cx="8357235" cy="1162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srcRect/>
          <a:stretch>
            <a:fillRect/>
          </a:stretch>
        </p:blipFill>
        <p:spPr>
          <a:xfrm>
            <a:off x="1436370" y="820420"/>
            <a:ext cx="8357235" cy="3175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7"/>
          <a:srcRect/>
          <a:stretch>
            <a:fillRect/>
          </a:stretch>
        </p:blipFill>
        <p:spPr>
          <a:xfrm>
            <a:off x="1436111" y="2567561"/>
            <a:ext cx="4181475" cy="1438275"/>
          </a:xfrm>
          <a:prstGeom prst="rect">
            <a:avLst/>
          </a:prstGeom>
          <a:ln>
            <a:noFill/>
          </a:ln>
          <a:effectLst>
            <a:glow rad="63500">
              <a:srgbClr val="4F81BD">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sp>
        <p:nvSpPr>
          <p:cNvPr id="12" name="圆角矩形标注 5"/>
          <p:cNvSpPr/>
          <p:nvPr>
            <p:custDataLst>
              <p:tags r:id="rId8"/>
            </p:custDataLst>
          </p:nvPr>
        </p:nvSpPr>
        <p:spPr>
          <a:xfrm>
            <a:off x="6146525" y="2567561"/>
            <a:ext cx="3646706" cy="1438275"/>
          </a:xfrm>
          <a:prstGeom prst="wedgeRoundRectCallout">
            <a:avLst>
              <a:gd name="adj1" fmla="val -59503"/>
              <a:gd name="adj2" fmla="val -8158"/>
              <a:gd name="adj3" fmla="val 16667"/>
            </a:avLst>
          </a:prstGeom>
          <a:solidFill>
            <a:srgbClr val="0070C0"/>
          </a:solidFill>
          <a:ln w="25400" cap="flat" cmpd="sng">
            <a:solidFill>
              <a:schemeClr val="accent1"/>
            </a:solidFill>
            <a:prstDash val="solid"/>
          </a:ln>
          <a:effectLst/>
          <a:scene3d>
            <a:camera prst="orthographicFront"/>
            <a:lightRig rig="threePt" dir="t"/>
          </a:scene3d>
          <a:sp3d>
            <a:bevelT/>
          </a:sp3d>
        </p:spPr>
        <p:txBody>
          <a:bodyPr anchor="ctr"/>
          <a:lstStyle/>
          <a:p>
            <a:pPr marL="0" lvl="0" indent="0" algn="ctr" defTabSz="914400">
              <a:lnSpc>
                <a:spcPct val="100000"/>
              </a:lnSpc>
              <a:spcBef>
                <a:spcPts val="0"/>
              </a:spcBef>
              <a:spcAft>
                <a:spcPts val="0"/>
              </a:spcAft>
              <a:buClrTx/>
              <a:buSzTx/>
              <a:buFontTx/>
              <a:buNone/>
            </a:pPr>
            <a:r>
              <a:rPr lang="zh-CN" altLang="en-US"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限钠以及</a:t>
            </a:r>
            <a:r>
              <a:rPr lang="en-US" altLang="zh-CN" sz="1800" b="1"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RAAS</a:t>
            </a:r>
            <a:r>
              <a:rPr lang="zh-CN" altLang="en-US" sz="1800" b="1"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药物联合</a:t>
            </a:r>
            <a:r>
              <a:rPr lang="en-US" altLang="zh-CN" sz="1800" b="1"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CCB</a:t>
            </a:r>
            <a:r>
              <a:rPr lang="zh-CN" altLang="en-US"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是管理</a:t>
            </a:r>
            <a:r>
              <a:rPr lang="en-US" altLang="zh-CN"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CKD</a:t>
            </a:r>
            <a:r>
              <a:rPr lang="zh-CN" altLang="en-US"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患者血压</a:t>
            </a:r>
            <a:r>
              <a:rPr lang="zh-CN" altLang="en-US" sz="1800" b="1"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最有效</a:t>
            </a:r>
            <a:r>
              <a:rPr lang="zh-CN" altLang="en-US"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的方法</a:t>
            </a:r>
            <a:endParaRPr lang="zh-CN" altLang="en-US"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endParaRPr>
          </a:p>
        </p:txBody>
      </p:sp>
      <p:pic>
        <p:nvPicPr>
          <p:cNvPr id="13" name="Picture 5"/>
          <p:cNvPicPr>
            <a:picLocks noChangeAspect="1" noChangeArrowheads="1"/>
          </p:cNvPicPr>
          <p:nvPr/>
        </p:nvPicPr>
        <p:blipFill>
          <a:blip r:embed="rId9"/>
          <a:srcRect/>
          <a:stretch>
            <a:fillRect/>
          </a:stretch>
        </p:blipFill>
        <p:spPr>
          <a:xfrm>
            <a:off x="1436111" y="4439769"/>
            <a:ext cx="4268958" cy="867916"/>
          </a:xfrm>
          <a:prstGeom prst="rect">
            <a:avLst/>
          </a:prstGeom>
          <a:noFill/>
          <a:ln>
            <a:noFill/>
          </a:ln>
          <a:effectLst>
            <a:glow rad="63500">
              <a:srgbClr val="4F81BD">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sp>
        <p:nvSpPr>
          <p:cNvPr id="14" name="圆角矩形标注 6"/>
          <p:cNvSpPr/>
          <p:nvPr>
            <p:custDataLst>
              <p:tags r:id="rId10"/>
            </p:custDataLst>
          </p:nvPr>
        </p:nvSpPr>
        <p:spPr>
          <a:xfrm>
            <a:off x="6146523" y="4439769"/>
            <a:ext cx="3646708" cy="867916"/>
          </a:xfrm>
          <a:prstGeom prst="wedgeRoundRectCallout">
            <a:avLst>
              <a:gd name="adj1" fmla="val -59173"/>
              <a:gd name="adj2" fmla="val -5374"/>
              <a:gd name="adj3" fmla="val 16667"/>
            </a:avLst>
          </a:prstGeom>
          <a:solidFill>
            <a:srgbClr val="0070C0"/>
          </a:solidFill>
          <a:ln w="25400" cap="flat" cmpd="sng">
            <a:solidFill>
              <a:schemeClr val="accent1"/>
            </a:solidFill>
            <a:prstDash val="solid"/>
          </a:ln>
          <a:effectLst/>
          <a:scene3d>
            <a:camera prst="orthographicFront"/>
            <a:lightRig rig="threePt" dir="t"/>
          </a:scene3d>
          <a:sp3d>
            <a:bevelT/>
          </a:sp3d>
        </p:spPr>
        <p:txBody>
          <a:bodyPr anchor="ctr"/>
          <a:lstStyle/>
          <a:p>
            <a:pPr marL="0" lvl="0" indent="0" algn="ctr" defTabSz="914400">
              <a:lnSpc>
                <a:spcPct val="100000"/>
              </a:lnSpc>
              <a:spcBef>
                <a:spcPts val="0"/>
              </a:spcBef>
              <a:spcAft>
                <a:spcPts val="0"/>
              </a:spcAft>
              <a:buClrTx/>
              <a:buSzTx/>
              <a:buFontTx/>
              <a:buNone/>
            </a:pPr>
            <a:r>
              <a:rPr lang="en-US" altLang="zh-CN" sz="1800" b="1"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CCB</a:t>
            </a:r>
            <a:r>
              <a:rPr lang="zh-CN" altLang="en-US" sz="1800" b="1"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联合</a:t>
            </a:r>
            <a:r>
              <a:rPr lang="en-US" altLang="zh-CN" sz="1800" b="1"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ACEI</a:t>
            </a:r>
            <a:r>
              <a:rPr lang="zh-CN" altLang="en-US"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治疗</a:t>
            </a:r>
            <a:r>
              <a:rPr lang="en-US" altLang="zh-CN"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CKD</a:t>
            </a:r>
            <a:r>
              <a:rPr lang="zh-CN" altLang="en-US"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rPr>
              <a:t>合并高血压患者尤其成功</a:t>
            </a:r>
            <a:endParaRPr lang="zh-CN" altLang="en-US" sz="1800" b="0" i="0" u="none" strike="noStrike" kern="0" spc="0" baseline="0">
              <a:ln>
                <a:noFill/>
              </a:ln>
              <a:solidFill>
                <a:schemeClr val="lt1"/>
              </a:solidFill>
              <a:effectLst/>
              <a:latin typeface="微软雅黑" panose="020B0503020204020204" charset="-122"/>
              <a:ea typeface="微软雅黑" panose="020B0503020204020204" charset="-122"/>
              <a:cs typeface="微软雅黑" panose="020B0503020204020204" charset="-122"/>
            </a:endParaRPr>
          </a:p>
        </p:txBody>
      </p:sp>
      <p:sp>
        <p:nvSpPr>
          <p:cNvPr id="15" name="矩形 14"/>
          <p:cNvSpPr/>
          <p:nvPr/>
        </p:nvSpPr>
        <p:spPr>
          <a:xfrm>
            <a:off x="920294" y="5688828"/>
            <a:ext cx="6548120" cy="275590"/>
          </a:xfrm>
          <a:prstGeom prst="rect">
            <a:avLst/>
          </a:prstGeom>
        </p:spPr>
        <p:txBody>
          <a:bodyPr wrap="none">
            <a:spAutoFit/>
          </a:bodyPr>
          <a:lstStyle/>
          <a:p>
            <a:pPr defTabSz="914400"/>
            <a:r>
              <a:rPr lang="en-US" altLang="zh-CN" sz="1200">
                <a:solidFill>
                  <a:srgbClr val="000000"/>
                </a:solidFill>
                <a:latin typeface="微软雅黑" panose="020B0503020204020204" charset="-122"/>
                <a:ea typeface="微软雅黑" panose="020B0503020204020204" charset="-122"/>
                <a:cs typeface="微软雅黑" panose="020B0503020204020204" charset="-122"/>
              </a:rPr>
              <a:t>RAAS</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：肾素</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血管紧张素</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醛固酮系统；</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CCB</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：钙通道阻滞剂；</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ACEI</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：血管紧张素转化酶抑制剂</a:t>
            </a:r>
            <a:endParaRPr lang="zh-CN" altLang="en-US" sz="12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7" name="TextBox 11"/>
          <p:cNvSpPr txBox="1"/>
          <p:nvPr>
            <p:custDataLst>
              <p:tags r:id="rId11"/>
            </p:custDataLst>
          </p:nvPr>
        </p:nvSpPr>
        <p:spPr>
          <a:xfrm>
            <a:off x="0" y="6583362"/>
            <a:ext cx="2232660" cy="229870"/>
          </a:xfrm>
          <a:prstGeom prst="rect">
            <a:avLst/>
          </a:prstGeom>
          <a:noFill/>
        </p:spPr>
        <p:txBody>
          <a:bodyPr wrap="none">
            <a:spAutoFit/>
          </a:bodyPr>
          <a:lstStyle/>
          <a:p>
            <a:r>
              <a:rPr lang="en-US" altLang="zh-CN" sz="900">
                <a:solidFill>
                  <a:schemeClr val="dk1"/>
                </a:solidFill>
                <a:latin typeface="微软雅黑" panose="020B0503020204020204" charset="-122"/>
                <a:ea typeface="微软雅黑" panose="020B0503020204020204" charset="-122"/>
              </a:rPr>
              <a:t>Zuber K, et al. JAAPA. 2014;27(9):37-46</a:t>
            </a:r>
            <a:endParaRPr lang="en-US" altLang="zh-CN" sz="900">
              <a:solidFill>
                <a:schemeClr val="dk1"/>
              </a:solidFill>
              <a:latin typeface="微软雅黑" panose="020B0503020204020204" charset="-122"/>
              <a:ea typeface="微软雅黑" panose="020B050302020402020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p:cNvSpPr txBox="1"/>
          <p:nvPr>
            <p:custDataLst>
              <p:tags r:id="rId1"/>
            </p:custDataLst>
          </p:nvPr>
        </p:nvSpPr>
        <p:spPr>
          <a:xfrm>
            <a:off x="5321257" y="2247900"/>
            <a:ext cx="1453070" cy="1229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rPr>
              <a:t>03</a:t>
            </a:r>
            <a:endPar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7" name="标题 9"/>
          <p:cNvSpPr>
            <a:spLocks noGrp="1"/>
          </p:cNvSpPr>
          <p:nvPr>
            <p:custDataLst>
              <p:tags r:id="rId2"/>
            </p:custDataLst>
          </p:nvPr>
        </p:nvSpPr>
        <p:spPr>
          <a:xfrm>
            <a:off x="3583815" y="3819780"/>
            <a:ext cx="5108319" cy="738039"/>
          </a:xfrm>
          <a:prstGeom prst="rect">
            <a:avLst/>
          </a:prstGeom>
        </p:spPr>
        <p:txBody>
          <a:bodyPr vert="horz" lIns="101600" tIns="38100" rIns="63500" bIns="38100" rtlCol="0" anchor="ctr" anchorCtr="0">
            <a:normAutofit/>
          </a:bodyPr>
          <a:lstStyle>
            <a:lvl1pPr algn="ctr" defTabSz="914400" rtl="0" eaLnBrk="1" fontAlgn="auto" latinLnBrk="0" hangingPunct="1">
              <a:lnSpc>
                <a:spcPct val="130000"/>
              </a:lnSpc>
              <a:spcBef>
                <a:spcPct val="0"/>
              </a:spcBef>
              <a:buNone/>
              <a:defRPr sz="3600" b="1" u="none" strike="noStrike" kern="1200" cap="none" spc="0" normalizeH="0" baseline="0">
                <a:solidFill>
                  <a:schemeClr val="accent1"/>
                </a:solidFill>
                <a:uFillTx/>
                <a:latin typeface="微软雅黑" panose="020B0503020204020204" charset="-122"/>
                <a:ea typeface="汉仪旗黑-85S" panose="00020600040101010101" pitchFamily="18" charset="-122"/>
                <a:cs typeface="+mj-cs"/>
              </a:defRPr>
            </a:lvl1pPr>
          </a:lstStyle>
          <a:p>
            <a:pPr marL="0" indent="0" algn="ctr">
              <a:lnSpc>
                <a:spcPct val="130000"/>
              </a:lnSpc>
              <a:spcBef>
                <a:spcPts val="0"/>
              </a:spcBef>
              <a:spcAft>
                <a:spcPts val="0"/>
              </a:spcAft>
              <a:buSzPct val="100000"/>
              <a:buNone/>
            </a:pPr>
            <a:r>
              <a:rPr lang="en-US" altLang="zh-CN" sz="3200" spc="0">
                <a:solidFill>
                  <a:schemeClr val="accent1"/>
                </a:solidFill>
                <a:latin typeface="Arial" panose="020B0604020202020204" pitchFamily="34" charset="0"/>
              </a:rPr>
              <a:t>PART. 03</a:t>
            </a:r>
            <a:endParaRPr lang="en-US" altLang="zh-CN" sz="3200" spc="0">
              <a:solidFill>
                <a:schemeClr val="accent1"/>
              </a:solidFill>
              <a:latin typeface="Arial" panose="020B0604020202020204" pitchFamily="34" charset="0"/>
            </a:endParaRPr>
          </a:p>
        </p:txBody>
      </p:sp>
      <p:sp>
        <p:nvSpPr>
          <p:cNvPr id="12" name="文本占位符 11"/>
          <p:cNvSpPr>
            <a:spLocks noGrp="1"/>
          </p:cNvSpPr>
          <p:nvPr>
            <p:custDataLst>
              <p:tags r:id="rId3"/>
            </p:custDataLst>
          </p:nvPr>
        </p:nvSpPr>
        <p:spPr>
          <a:xfrm>
            <a:off x="3583817" y="4637738"/>
            <a:ext cx="5108318" cy="547322"/>
          </a:xfrm>
          <a:prstGeom prst="rect">
            <a:avLst/>
          </a:prstGeom>
        </p:spPr>
        <p:txBody>
          <a:bodyPr vert="horz" lIns="101600" tIns="38100" rIns="76200" bIns="38100" rtlCol="0">
            <a:no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0" normalizeH="0" baseline="0" noProof="1">
                <a:solidFill>
                  <a:schemeClr val="accent1"/>
                </a:solidFill>
                <a:uFillTx/>
                <a:latin typeface="微软雅黑" panose="020B0503020204020204" charset="-122"/>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ctr">
              <a:lnSpc>
                <a:spcPct val="130000"/>
              </a:lnSpc>
              <a:spcBef>
                <a:spcPts val="0"/>
              </a:spcBef>
              <a:spcAft>
                <a:spcPts val="1000"/>
              </a:spcAft>
              <a:buSzPct val="100000"/>
              <a:buNone/>
            </a:pPr>
            <a:r>
              <a:rPr lang="en-US" altLang="zh-CN" sz="2400" b="1">
                <a:latin typeface="Arial" panose="020B0604020202020204" pitchFamily="34" charset="0"/>
                <a:sym typeface="+mn-ea"/>
              </a:rPr>
              <a:t>KDIGO对各类降压药在CKD患者使用中的推荐</a:t>
            </a:r>
            <a:endParaRPr lang="en-US" altLang="zh-CN" sz="2400" b="1" spc="0">
              <a:solidFill>
                <a:schemeClr val="accent1"/>
              </a:solidFill>
              <a:latin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降压药物</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7" name="Rectangle 3"/>
          <p:cNvSpPr txBox="1">
            <a:spLocks noChangeArrowheads="1"/>
          </p:cNvSpPr>
          <p:nvPr>
            <p:custDataLst>
              <p:tags r:id="rId5"/>
            </p:custDataLst>
          </p:nvPr>
        </p:nvSpPr>
        <p:spPr>
          <a:xfrm>
            <a:off x="251670" y="888331"/>
            <a:ext cx="11734800" cy="5432441"/>
          </a:xfrm>
          <a:prstGeom prst="rect">
            <a:avLst/>
          </a:prstGeom>
        </p:spPr>
        <p:txBody>
          <a:bodyPr>
            <a:normAutofit/>
          </a:bodyPr>
          <a:lstStyle>
            <a:lvl1pPr marL="228600" lvl="0" indent="-228600" algn="l" defTabSz="913765">
              <a:lnSpc>
                <a:spcPct val="90000"/>
              </a:lnSpc>
              <a:spcBef>
                <a:spcPts val="1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1pPr>
            <a:lvl2pPr marL="685800" lvl="1" indent="-228600" algn="l" defTabSz="913765">
              <a:lnSpc>
                <a:spcPct val="90000"/>
              </a:lnSpc>
              <a:spcBef>
                <a:spcPts val="500"/>
              </a:spcBef>
              <a:buFont typeface="Arial" panose="020B0604020202020204" pitchFamily="34" charset="0"/>
              <a:buChar char="•"/>
              <a:defRPr sz="2400" kern="1200">
                <a:solidFill>
                  <a:schemeClr val="tx1"/>
                </a:solidFill>
                <a:latin typeface="Calibri" panose="020F0502020204030204"/>
                <a:ea typeface="等线" panose="02010600030101010101" charset="-122"/>
              </a:defRPr>
            </a:lvl2pPr>
            <a:lvl3pPr marL="1143000" lvl="2" indent="-228600" algn="l" defTabSz="913765">
              <a:lnSpc>
                <a:spcPct val="90000"/>
              </a:lnSpc>
              <a:spcBef>
                <a:spcPts val="500"/>
              </a:spcBef>
              <a:buFont typeface="Arial" panose="020B0604020202020204" pitchFamily="34" charset="0"/>
              <a:buChar char="•"/>
              <a:defRPr sz="2000" kern="1200">
                <a:solidFill>
                  <a:schemeClr val="tx1"/>
                </a:solidFill>
                <a:latin typeface="Calibri" panose="020F0502020204030204"/>
                <a:ea typeface="等线" panose="02010600030101010101" charset="-122"/>
              </a:defRPr>
            </a:lvl3pPr>
            <a:lvl4pPr marL="1600200" lvl="3"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4pPr>
            <a:lvl5pPr marL="2057400" lvl="4"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5pPr>
            <a:lvl6pPr marL="2514600" lvl="5"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6pPr>
            <a:lvl7pPr marL="2971800" lvl="6"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7pPr>
            <a:lvl8pPr marL="3429000" lvl="7"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8pPr>
            <a:lvl9pPr marL="3886200" lvl="8"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9pPr>
          </a:lstStyle>
          <a:p>
            <a:pPr>
              <a:lnSpc>
                <a:spcPct val="150000"/>
              </a:lnSpc>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大多数患者需要二种或以上的药物才能达到靶目标，</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患者常常需要三种或以上的药物。对于伴大量尿白蛋白的</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患者，除</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ARBs</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或</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ACEI</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外，目前尚无足够的证据证实可以选用其它种类降压药物作为一线用药，也无数据指导临床医师选择二线和三线用药</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患者使用个体化的降压方案，应考虑是否存在大量尿白蛋白、合并症、合并用药、副反应和可以选用的药物</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血压下降是最主要的目标，因此血压能否降低远比选用何种药物更为重要</a:t>
            </a:r>
            <a:endParaRPr lang="en-US" altLang="zh-CN" sz="20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最理性策略是最大限度增加患者的依从性，包括减少药物费用、减少给药频率、药丸数量，尽可能选用每日一次用药制剂和复方制剂</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服用简单，较单一用药便宜</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20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200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RAS</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阻断剂</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—ACEI</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和</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ARBs </a:t>
            </a:r>
            <a:endParaRPr lang="en-US" altLang="zh-CN"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custDataLst>
              <p:tags r:id="rId5"/>
            </p:custDataLst>
          </p:nvPr>
        </p:nvSpPr>
        <p:spPr>
          <a:xfrm>
            <a:off x="476450" y="826316"/>
            <a:ext cx="10842859" cy="4373563"/>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a:lnSpc>
                <a:spcPct val="150000"/>
              </a:lnSpc>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卓越效果</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buClr>
                <a:srgbClr val="FF0000"/>
              </a:buClr>
              <a:buFont typeface="Wingdings" panose="05000000000000000000" pitchFamily="2" charset="2"/>
              <a:buChar char="Ø"/>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 扩张动脉，降低血压</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buClr>
                <a:srgbClr val="FF0000"/>
              </a:buClr>
              <a:buFont typeface="Wingdings" panose="05000000000000000000" pitchFamily="2" charset="2"/>
              <a:buChar char="Ø"/>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扩张肾小球入球与出球小动脉，尤其是出球小动脉，降低肾小球内压，因而降低和尿白蛋白，远期保护肾功能</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buClr>
                <a:srgbClr val="FF0000"/>
              </a:buClr>
              <a:buFont typeface="Wingdings" panose="05000000000000000000" pitchFamily="2" charset="2"/>
              <a:buChar char="Ø"/>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减少肾上腺分泌醛固酮，约</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50%</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接受</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ACEI</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或</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ARBs</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的患者，数月后出现醛固酮逃逸，接受</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ACEI</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或</a:t>
            </a:r>
            <a:r>
              <a:rPr lang="en-US" altLang="zh-CN" sz="2000">
                <a:solidFill>
                  <a:schemeClr val="dk1"/>
                </a:solidFill>
                <a:latin typeface="微软雅黑" panose="020B0503020204020204" charset="-122"/>
                <a:ea typeface="微软雅黑" panose="020B0503020204020204" charset="-122"/>
                <a:cs typeface="微软雅黑" panose="020B0503020204020204" charset="-122"/>
              </a:rPr>
              <a:t>ARBs</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的患者增加醛固酮拮抗剂有效</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其它效应：包括抑制纤维化和改善血管和心脏重塑 </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患者剂量</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—ACEI&amp;ARB</a:t>
            </a:r>
            <a:endParaRPr lang="en-US" altLang="zh-CN"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custDataLst>
              <p:tags r:id="rId5"/>
            </p:custDataLst>
          </p:nvPr>
        </p:nvSpPr>
        <p:spPr>
          <a:xfrm>
            <a:off x="491490" y="1242060"/>
            <a:ext cx="11275695" cy="5437505"/>
          </a:xfrm>
          <a:prstGeom prst="rect">
            <a:avLst/>
          </a:prstGeom>
        </p:spPr>
        <p:txBody>
          <a:bodyPr vert="horz" lIns="91440" tIns="45720" rIns="91440" bIns="45720">
            <a:normAutofit fontScale="62500" lnSpcReduction="20000"/>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大多数活性成份主要通过尿液中排泄，福辛普利和群多普利部分</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一般情况下约</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50%) </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经肝脏排泄，</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ACEI</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是逐渐增加剂量以达到最佳临床效果，因此药物排泄方式不是影响药物剂量的主要因素</a:t>
            </a:r>
            <a:endPar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出现高钾血症：减少剂量、切换为福辛普利或群多普利、或增加排钾利尿剂</a:t>
            </a:r>
            <a:endPar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所有的</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ARBs</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都部分经肝脏排泄，肝脏排泄部分从</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40% (</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如坎地沙坦</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到</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&gt;95% (</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如厄贝沙坦和替米沙坦</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endPar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ARBs</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剂量主要依据临床效果，而非肾功能</a:t>
            </a:r>
            <a:endPar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避免在双侧肾动脉狭窄或血管内容量不足患者使用</a:t>
            </a:r>
            <a:endPar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低血压</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如低容量和脓毒症</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 </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可以导致接受</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ACEI</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或</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ARBs</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治疗的</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患者肾功能急骤减退，尤其是联合使用</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NSAIDs</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或利尿剂</a:t>
            </a:r>
            <a:endPar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在患者出现脱水合并症如腹泻、呕吐、或高热时，明智的选择是</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ACEI</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或</a:t>
            </a:r>
            <a:r>
              <a:rPr lang="en-US" altLang="zh-CN"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ARBs</a:t>
            </a:r>
            <a:r>
              <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减量甚至停用 </a:t>
            </a:r>
            <a:endParaRPr lang="zh-CN" altLang="en-US"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8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8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8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ACEI</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或</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ARBs</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应用指征</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nvSpPr>
        <p:spPr>
          <a:xfrm>
            <a:off x="491690" y="1242218"/>
            <a:ext cx="10842859" cy="4373563"/>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推荐</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作为伴尿白蛋白排泄增加的</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患者的一线用药；在非</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 </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患者，其适应征为</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MI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后、卒中后和高心血管风险的患者</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不同的</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对不同和性别、年龄、美国非裔的降压效应和副反应无明显差异</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在不同年龄、性别和种族患者中，不同的</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无论是在原发性高血压，还是在其它高风险人群，其临床效果、副反应或其它严重合并症也无差异。在针对</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患者的研究中，也未发现不同的</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在降低血压和副反应上有差异</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患者高钾血症的</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GFR</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下降发生率高</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ACEI/ARBs</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的药物联合</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nvSpPr>
        <p:spPr>
          <a:xfrm>
            <a:off x="491690" y="1242218"/>
            <a:ext cx="10842859" cy="4373563"/>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联合利尿剂或限制盐摄入可以增加</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的降压效果，常与利尿剂联合以增加降压效果</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也可以与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受体阻滞剂或钙通道阻滞剂联合</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若与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NSAIDs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COX-2</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拮抗剂、或保钾利尿剂联合使用可以导致高钾血症，但</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与醛固酮拮抗剂联合使用是目前研究的一个热点 </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醛固酮拮抗剂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nvSpPr>
        <p:spPr>
          <a:xfrm>
            <a:off x="251460" y="1010920"/>
            <a:ext cx="11503025" cy="5478780"/>
          </a:xfrm>
          <a:prstGeom prst="rect">
            <a:avLst/>
          </a:prstGeom>
        </p:spPr>
        <p:txBody>
          <a:bodyPr vert="horz" lIns="91440" tIns="45720" rIns="91440" bIns="45720">
            <a:no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1950</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后期，安替舒通最初作为利尿剂用于治疗水肿和难治性高血压，由于其强大的利尿效应和降压效应而停用</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起始大剂量</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至</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300 mg/day)</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，通常伴明显的副反应，尤其是雌激素样活性</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如男性乳房发育与女性月经紊乱</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endPar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近</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10</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年：小剂量的安替舒通具有降压效应</a:t>
            </a:r>
            <a:endPar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不具雌激素样效应的盐皮质激素受体阻滞剂：依普利酮</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患者，与其它降压药物联合使用治疗难治性高血压的主要优势是可以减少尿白蛋白</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对伴心衰，尤其是</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MI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后心衰的非</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患者亦有效</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可以导致高钾血症和降低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GFR</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患者中应谨慎</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4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4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患者醛固酮拮抗剂使用剂量及应用指征</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nvSpPr>
        <p:spPr>
          <a:xfrm>
            <a:off x="346710" y="890905"/>
            <a:ext cx="11555095" cy="5706110"/>
          </a:xfrm>
          <a:prstGeom prst="rect">
            <a:avLst/>
          </a:prstGeom>
        </p:spPr>
        <p:txBody>
          <a:bodyPr vert="horz" lIns="91440" tIns="45720" rIns="91440" bIns="45720">
            <a:no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在非</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患者，推荐用于治疗对其它治疗抵抗的严重心衰和</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AMI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后心衰，对其它降压药物抵抗的原发性高血压。晚期</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患者接受醛固酮拮抗剂后副反应风险，尤其是高钾血症的风险增加</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联合使用，可以降低尿白蛋白水平</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大型</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RCT</a:t>
            </a:r>
            <a:endPar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观察对象：</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177</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例</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型</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DM</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，尿白蛋白升高患者</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治疗方案：分别接受依普利酮 </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(50</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100mg/d) vs </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安慰剂，二组均接受依那普利</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(20 mg)</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，疗程</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12</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周</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结果：依普利酮组尿白蛋白排泄率下降</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40~50% </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，而安慰剂组下降</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&lt;10%</a:t>
            </a:r>
            <a:endPar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其它小型临床试验也一致证实</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联合醛固酮拮抗剂尿白蛋白排泄率下降，同时</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GFR</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和</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SBP</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也有轻度下降，在高钾血症的风险</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有一项小型临床试验联合使用噻嗪类利尿剂，高钾血症风险减轻</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醛固酮拮抗剂药物联合</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nvSpPr>
        <p:spPr>
          <a:xfrm>
            <a:off x="491690" y="1242218"/>
            <a:ext cx="10842859" cy="4373563"/>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与噻嗪类利尿剂或袢利尿剂联合，后二者可以增加尿钾的排泄</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、或其它保钾利尿剂联合使用时须非常慎重</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NSAIDs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COX-2</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抑制剂联合使用的资料有限，但也须慎重</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均通过细胞色素</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P-450</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代谢，但其对神经钙调素抑制剂的影响资料尚缺乏，但与其它经细胞色素</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P-450</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代谢的药物如维拉帕米联合使用时须谨慎</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p:cNvSpPr txBox="1"/>
          <p:nvPr>
            <p:custDataLst>
              <p:tags r:id="rId1"/>
            </p:custDataLst>
          </p:nvPr>
        </p:nvSpPr>
        <p:spPr>
          <a:xfrm>
            <a:off x="5321257" y="2247900"/>
            <a:ext cx="1453070" cy="1229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rPr>
              <a:t>01</a:t>
            </a:r>
            <a:endPar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7" name="标题 9"/>
          <p:cNvSpPr>
            <a:spLocks noGrp="1"/>
          </p:cNvSpPr>
          <p:nvPr>
            <p:custDataLst>
              <p:tags r:id="rId2"/>
            </p:custDataLst>
          </p:nvPr>
        </p:nvSpPr>
        <p:spPr>
          <a:xfrm>
            <a:off x="3583815" y="3819780"/>
            <a:ext cx="5108319" cy="738039"/>
          </a:xfrm>
          <a:prstGeom prst="rect">
            <a:avLst/>
          </a:prstGeom>
        </p:spPr>
        <p:txBody>
          <a:bodyPr vert="horz" lIns="101600" tIns="38100" rIns="63500" bIns="38100" rtlCol="0" anchor="ctr" anchorCtr="0">
            <a:normAutofit/>
          </a:bodyPr>
          <a:lstStyle>
            <a:lvl1pPr algn="ctr" defTabSz="914400" rtl="0" eaLnBrk="1" fontAlgn="auto" latinLnBrk="0" hangingPunct="1">
              <a:lnSpc>
                <a:spcPct val="130000"/>
              </a:lnSpc>
              <a:spcBef>
                <a:spcPct val="0"/>
              </a:spcBef>
              <a:buNone/>
              <a:defRPr sz="3600" b="1" u="none" strike="noStrike" kern="1200" cap="none" spc="0" normalizeH="0" baseline="0">
                <a:solidFill>
                  <a:schemeClr val="accent1"/>
                </a:solidFill>
                <a:uFillTx/>
                <a:latin typeface="微软雅黑" panose="020B0503020204020204" charset="-122"/>
                <a:ea typeface="汉仪旗黑-85S" panose="00020600040101010101" pitchFamily="18" charset="-122"/>
                <a:cs typeface="+mj-cs"/>
              </a:defRPr>
            </a:lvl1pPr>
          </a:lstStyle>
          <a:p>
            <a:pPr marL="0" indent="0" algn="ctr">
              <a:lnSpc>
                <a:spcPct val="130000"/>
              </a:lnSpc>
              <a:spcBef>
                <a:spcPts val="0"/>
              </a:spcBef>
              <a:spcAft>
                <a:spcPts val="0"/>
              </a:spcAft>
              <a:buSzPct val="100000"/>
              <a:buNone/>
            </a:pPr>
            <a:r>
              <a:rPr lang="en-US" altLang="zh-CN" sz="3200" spc="0">
                <a:solidFill>
                  <a:schemeClr val="accent1"/>
                </a:solidFill>
                <a:latin typeface="Arial" panose="020B0604020202020204" pitchFamily="34" charset="0"/>
              </a:rPr>
              <a:t>PART. 01</a:t>
            </a:r>
            <a:endParaRPr lang="en-US" altLang="zh-CN" sz="3200" spc="0">
              <a:solidFill>
                <a:schemeClr val="accent1"/>
              </a:solidFill>
              <a:latin typeface="Arial" panose="020B0604020202020204" pitchFamily="34" charset="0"/>
            </a:endParaRPr>
          </a:p>
        </p:txBody>
      </p:sp>
      <p:sp>
        <p:nvSpPr>
          <p:cNvPr id="12" name="文本占位符 11"/>
          <p:cNvSpPr>
            <a:spLocks noGrp="1"/>
          </p:cNvSpPr>
          <p:nvPr>
            <p:custDataLst>
              <p:tags r:id="rId3"/>
            </p:custDataLst>
          </p:nvPr>
        </p:nvSpPr>
        <p:spPr>
          <a:xfrm>
            <a:off x="3583817" y="4637738"/>
            <a:ext cx="5108318" cy="547322"/>
          </a:xfrm>
          <a:prstGeom prst="rect">
            <a:avLst/>
          </a:prstGeom>
        </p:spPr>
        <p:txBody>
          <a:bodyPr vert="horz" lIns="101600" tIns="38100" rIns="76200" bIns="38100" rtlCol="0">
            <a:no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0" normalizeH="0" baseline="0" noProof="1">
                <a:solidFill>
                  <a:schemeClr val="accent1"/>
                </a:solidFill>
                <a:uFillTx/>
                <a:latin typeface="微软雅黑" panose="020B0503020204020204" charset="-122"/>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ctr">
              <a:lnSpc>
                <a:spcPct val="130000"/>
              </a:lnSpc>
              <a:spcBef>
                <a:spcPts val="0"/>
              </a:spcBef>
              <a:spcAft>
                <a:spcPts val="1000"/>
              </a:spcAft>
              <a:buSzPct val="100000"/>
              <a:buNone/>
            </a:pPr>
            <a:r>
              <a:rPr lang="en-US" altLang="zh-CN" sz="2400" b="1" spc="0">
                <a:solidFill>
                  <a:schemeClr val="accent1"/>
                </a:solidFill>
                <a:latin typeface="Arial" panose="020B0604020202020204" pitchFamily="34" charset="0"/>
              </a:rPr>
              <a:t>CKD伴高血压的流行病学及危害</a:t>
            </a:r>
            <a:endParaRPr lang="en-US" altLang="zh-CN" sz="2400" b="1" spc="0">
              <a:solidFill>
                <a:schemeClr val="accent1"/>
              </a:solidFill>
              <a:latin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直接肾素抑制剂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nvSpPr>
        <p:spPr>
          <a:xfrm>
            <a:off x="491690" y="1242218"/>
            <a:ext cx="10842859" cy="4373563"/>
          </a:xfrm>
          <a:prstGeom prst="rect">
            <a:avLst/>
          </a:prstGeom>
        </p:spPr>
        <p:txBody>
          <a:bodyPr vert="horz" lIns="91440" tIns="45720" rIns="91440" bIns="45720">
            <a:normAutofit fontScale="90000"/>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患者剂量：阿利吉仑剂量为</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150~300mg</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，每日一次，不需要依据肾功能调整剂量</a:t>
            </a:r>
            <a:endPar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应用指征：</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FDA</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批准</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DRIs</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仅用于治疗高血压，未来，</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DRIs</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可以用于治疗其它合并症</a:t>
            </a:r>
            <a:endPar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一项大样本临床研究</a:t>
            </a:r>
            <a:endPar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观察对象： </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599</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例，</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型</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DM</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伴肾病患者</a:t>
            </a:r>
            <a:endPar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治疗方案：随机单独接受氯沙坦</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100mg/d (</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对照组</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或联合阿利吉仑（</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150mg/d×3</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月，后续</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300mg/d×3</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月）</a:t>
            </a:r>
            <a:endPar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结果：与对照组相比，</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300mg/d</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阿利吉仑可以使尿白蛋白</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肌酐比值下降</a:t>
            </a:r>
            <a:r>
              <a:rPr lang="en-US" altLang="zh-CN"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20%</a:t>
            </a:r>
            <a:r>
              <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。二组患者血压有小的差异，副反应和严重副反应的发生率无明显差异</a:t>
            </a:r>
            <a:endParaRPr lang="zh-CN" altLang="en-US" sz="222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噻嗪类利尿剂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nvSpPr>
        <p:spPr>
          <a:xfrm>
            <a:off x="286385" y="1035685"/>
            <a:ext cx="11472545" cy="5261610"/>
          </a:xfrm>
          <a:prstGeom prst="rect">
            <a:avLst/>
          </a:prstGeom>
        </p:spPr>
        <p:txBody>
          <a:bodyPr vert="horz" lIns="91440" tIns="45720" rIns="91440" bIns="45720">
            <a:normAutofit fontScale="50000"/>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机制：起始降压机制为钠水排泄，长期降压机制尚不明确，可能是直接或间接的扩血管效应</a:t>
            </a:r>
            <a:endPar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可以增加其它降压药物的降压效应，尤其是</a:t>
            </a:r>
            <a:r>
              <a:rPr lang="en-US" altLang="zh-CN"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和</a:t>
            </a:r>
            <a:r>
              <a:rPr lang="en-US" altLang="zh-CN"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，不仅可以增加</a:t>
            </a:r>
            <a:r>
              <a:rPr lang="en-US" altLang="zh-CN"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和</a:t>
            </a:r>
            <a:r>
              <a:rPr lang="en-US" altLang="zh-CN"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的降压效应，也可以降低高钾血钾的风险</a:t>
            </a:r>
            <a:endPar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复方制剂：不仅方便服用，也提高了依从性</a:t>
            </a:r>
            <a:endParaRPr lang="en-US" altLang="zh-CN"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通过肾脏排泄，在</a:t>
            </a:r>
            <a:r>
              <a:rPr lang="en-US" altLang="zh-CN"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GFR</a:t>
            </a: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降低患者其剂量不需要调整</a:t>
            </a:r>
            <a:endPar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尽管小样本、短期临床研究显示，噻嗪类利尿剂对</a:t>
            </a:r>
            <a:r>
              <a:rPr lang="en-US" altLang="zh-CN"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GFR</a:t>
            </a: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a:t>
            </a:r>
            <a:r>
              <a:rPr lang="en-US" altLang="zh-CN"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30~50 ml/min</a:t>
            </a: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者仍有降压效应，但其排泄水潴留的能力下降</a:t>
            </a:r>
            <a:endPar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大多数临床医师推荐对于</a:t>
            </a:r>
            <a:r>
              <a:rPr lang="en-US" altLang="zh-CN"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CKD4</a:t>
            </a:r>
            <a:r>
              <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期患者，尤其是血压难以控制或水肿明显时，切换为袢利尿剂</a:t>
            </a:r>
            <a:endParaRPr lang="zh-CN" altLang="en-US" sz="4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袢利尿剂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nvSpPr>
        <p:spPr>
          <a:xfrm>
            <a:off x="491690" y="1242218"/>
            <a:ext cx="10842859" cy="4373563"/>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剂量范围大</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常用于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CKD4-5</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期伴水肿和高血压患者</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常与噻嗪类利尿剂联合或作为噻嗪类利尿剂替代品</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保钾利尿剂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nvSpPr>
        <p:spPr>
          <a:xfrm>
            <a:off x="491690" y="1242218"/>
            <a:ext cx="10842859" cy="4373563"/>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氨苯蝶啶和阿米洛利可以引起高钾血症，常避免在</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患者中使用，其减少</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ECF </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的效应不如噻嗪类利尿剂和袢利尿剂</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醛固酮拮抗剂如安替舒能和依普利酮已在前分别描述</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el-GR" altLang="zh-CN" sz="2800" b="1">
                <a:solidFill>
                  <a:srgbClr val="000000"/>
                </a:solidFill>
                <a:latin typeface="微软雅黑" panose="020B0503020204020204" charset="-122"/>
                <a:ea typeface="微软雅黑" panose="020B0503020204020204" charset="-122"/>
                <a:cs typeface="微软雅黑" panose="020B0503020204020204" charset="-122"/>
              </a:rPr>
              <a:t>β</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受体阻滞剂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custDataLst>
              <p:tags r:id="rId5"/>
            </p:custDataLst>
          </p:nvPr>
        </p:nvSpPr>
        <p:spPr>
          <a:xfrm>
            <a:off x="419100" y="824865"/>
            <a:ext cx="11678920" cy="5809615"/>
          </a:xfrm>
          <a:prstGeom prst="rect">
            <a:avLst/>
          </a:prstGeom>
        </p:spPr>
        <p:txBody>
          <a:bodyPr vert="horz" lIns="91440" tIns="45720" rIns="91440" bIns="45720">
            <a:no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药理学变异较大</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所有的</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受体阻滞剂均有降压作用，其它一些因素影响到药物选择</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在晚期</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患者体内可以积聚</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保证</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受体阻滞剂针对性应用于有其合适合并症的</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在</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a:t>
            </a:r>
            <a:r>
              <a:rPr lang="el-GR"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受体阻滞剂及其活性代谢产物可以在体内积聚，加重浓度依赖的副反应如缓慢性心律失常</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积聚主要见于阿替洛尔和比索洛尔，而不见于卡维地洛、普奈洛尔和美托洛尔</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 2008</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年：更新了</a:t>
            </a:r>
            <a:r>
              <a:rPr lang="el-GR"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受体阻滞剂在非</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患者中的适应征</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在轻至中度心衰患者：比索洛尔、卡维地洛和琥珀酸盐美托洛尔可以减少死亡率</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在严重心衰患者：卡维地洛和琥珀酸盐美托洛尔可以减少死亡率</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在新近</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MI</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患者：醋丁洛尔、卡维地洛、酒石酸盐美托洛尔、普奈洛尔和噻吗洛尔均可减少死亡率</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lgn="l" defTabSz="457200">
              <a:lnSpc>
                <a:spcPct val="100000"/>
              </a:lnSpc>
              <a:spcBef>
                <a:spcPts val="0"/>
              </a:spcBef>
              <a:spcAft>
                <a:spcPts val="0"/>
              </a:spcAft>
              <a:buClrTx/>
              <a:buSzTx/>
              <a:buFont typeface="Wingdings" panose="05000000000000000000" pitchFamily="2" charset="2"/>
              <a:buChar char="n"/>
            </a:pPr>
            <a:r>
              <a:rPr lang="el-GR" altLang="zh-CN"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β</a:t>
            </a:r>
            <a:r>
              <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受体阻滞剂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custDataLst>
              <p:tags r:id="rId5"/>
            </p:custDataLst>
          </p:nvPr>
        </p:nvSpPr>
        <p:spPr>
          <a:xfrm>
            <a:off x="491690" y="1242218"/>
            <a:ext cx="10842859" cy="4373563"/>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RCTs</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和临床实践中</a:t>
            </a:r>
            <a:r>
              <a:rPr lang="el-GR"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受体阻滞剂常与利尿剂合用，理论上没有依据为什么</a:t>
            </a:r>
            <a:r>
              <a:rPr lang="el-GR"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受体阻滞剂不能与</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联合</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不推荐阿替洛尔或比索洛尔</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可以在</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患者体内积聚</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与可以引起心动过缓的药物如非二氢吡啶类</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CCB</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联合使用</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脂溶性</a:t>
            </a:r>
            <a:r>
              <a:rPr lang="el-GR"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受体阻滞剂</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可以通过血脑屏障</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与其它作用于中枢的药物如可乐定联合使用可导致患者，尤其是老年患者出现明显的睡意或意识模糊</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钙通道阻滞剂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nvSpPr>
        <p:spPr>
          <a:xfrm>
            <a:off x="251460" y="901065"/>
            <a:ext cx="11781790" cy="5706110"/>
          </a:xfrm>
          <a:prstGeom prst="rect">
            <a:avLst/>
          </a:prstGeom>
        </p:spPr>
        <p:txBody>
          <a:bodyPr vert="horz" lIns="91440" tIns="45720" rIns="91440" bIns="45720">
            <a:no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分类：可以分为二氢吡啶类－－氨氯地平、硝苯地平和乐卡地平；非二氢吡啶地尔硫卓类－－地尔硫卓和苯烷胺类－－维拉帕米</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二氢吡啶更多选择性作用于血管平滑肌</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血管扩张</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，较少作用于心肌。其副反应主要为液体潴留和踝部水肿，眩晕、头痛和面部潮红也是常见的副反应</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苯烷胺类选择性作用于心肌，包括窦房结和房室结，因而可以抑制心肌收缩、减慢心率，可以引起传导阻滞</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地尔硫卓类效果介于二者之间</a:t>
            </a:r>
            <a:endPar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CCB</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对肾小球小动脉的效应不同，表现在对</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通道受体</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分布在入球小动脉和出球小动脉</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L</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通道受体</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主要分布在入球小动脉</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阻断不同</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通道阻断可以引起肾小球内压力下降，进而减少尿蛋白，而</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L-</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通道阻断则可以增加尿蛋白水平</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二氢吡啶类作用于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通道受体</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，因而增加尿白蛋白水平，而非二氢吡啶类则不具此副反应</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钙通道阻滞剂药物及应用指征</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custDataLst>
              <p:tags r:id="rId5"/>
            </p:custDataLst>
          </p:nvPr>
        </p:nvSpPr>
        <p:spPr>
          <a:xfrm>
            <a:off x="491690" y="1242218"/>
            <a:ext cx="10842859" cy="4373563"/>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大多数</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CCB</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并不在肾功能受损的患者体内积聚，尤其是尼卡地平和尼莫地平，在老年患者，由于肝内血流减少，可能在体内积聚，因此上述二种</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CCB</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在老年</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患者中应用须谨慎</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广泛应用于治疗高血压、心绞痛和室上性心动过速</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目前无明确的证据表明</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CCB</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之间降压效应在差异</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由于可以增加白蛋白尿，一些临床医师避免在白蛋白尿的患者应用二氢吡啶类</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CCB </a:t>
            </a:r>
            <a:endPar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钙通道阻滞剂联合用药 </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custDataLst>
              <p:tags r:id="rId5"/>
            </p:custDataLst>
          </p:nvPr>
        </p:nvSpPr>
        <p:spPr>
          <a:xfrm>
            <a:off x="491690" y="826316"/>
            <a:ext cx="10842859" cy="4373563"/>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联合使用利尿剂，避免与另一血管扩张剂合用</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CCB,</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尤其是非二氢吡啶类可以引起严重的心动过缓，晚期</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患者，阿替洛尔和比索洛尔可以在体内积聚，应注意</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CCB</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，尤其是非二氢吡啶类可以影响神经钙调素抑制剂和</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mTOR</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抑制剂代谢和排泌。在联合使用非二氢吡啶类</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CCB</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时，应监测神经钙调素和</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mTOR</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抑制剂血药浓度，必要时调整剂量</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6"/>
          <a:stretch>
            <a:fillRect/>
          </a:stretch>
        </p:blipFill>
        <p:spPr>
          <a:xfrm>
            <a:off x="1104453" y="3365733"/>
            <a:ext cx="5345108" cy="2552946"/>
          </a:xfrm>
          <a:prstGeom prst="rect">
            <a:avLst/>
          </a:prstGeom>
        </p:spPr>
      </p:pic>
      <p:sp>
        <p:nvSpPr>
          <p:cNvPr id="7" name="Rectangle 10"/>
          <p:cNvSpPr>
            <a:spLocks noChangeArrowheads="1"/>
          </p:cNvSpPr>
          <p:nvPr/>
        </p:nvSpPr>
        <p:spPr>
          <a:xfrm>
            <a:off x="639445" y="5826442"/>
            <a:ext cx="8763000" cy="398780"/>
          </a:xfrm>
          <a:prstGeom prst="rect">
            <a:avLst/>
          </a:prstGeom>
          <a:noFill/>
          <a:ln>
            <a:noFill/>
          </a:ln>
          <a:effectLst/>
        </p:spPr>
        <p:txBody>
          <a:bodyPr anchor="ctr">
            <a:spAutoFit/>
          </a:bodyPr>
          <a:lstStyle/>
          <a:p>
            <a:pPr defTabSz="914400"/>
            <a:r>
              <a:rPr lang="zh-CN" altLang="en-US" sz="1000">
                <a:solidFill>
                  <a:srgbClr val="000000"/>
                </a:solidFill>
                <a:latin typeface="微软雅黑" panose="020B0503020204020204" charset="-122"/>
                <a:ea typeface="微软雅黑" panose="020B0503020204020204" charset="-122"/>
                <a:cs typeface="微软雅黑" panose="020B0503020204020204" charset="-122"/>
              </a:rPr>
              <a:t>注：</a:t>
            </a:r>
            <a:r>
              <a:rPr lang="en-US" altLang="zh-CN" sz="1000">
                <a:solidFill>
                  <a:srgbClr val="000000"/>
                </a:solidFill>
                <a:latin typeface="微软雅黑" panose="020B0503020204020204" charset="-122"/>
                <a:ea typeface="微软雅黑" panose="020B0503020204020204" charset="-122"/>
                <a:cs typeface="微软雅黑" panose="020B0503020204020204" charset="-122"/>
              </a:rPr>
              <a:t>D</a:t>
            </a:r>
            <a:r>
              <a:rPr lang="zh-CN" altLang="en-US" sz="1000">
                <a:solidFill>
                  <a:srgbClr val="000000"/>
                </a:solidFill>
                <a:latin typeface="微软雅黑" panose="020B0503020204020204" charset="-122"/>
                <a:ea typeface="微软雅黑" panose="020B0503020204020204" charset="-122"/>
                <a:cs typeface="微软雅黑" panose="020B0503020204020204" charset="-122"/>
              </a:rPr>
              <a:t>－二氢吡啶类</a:t>
            </a:r>
            <a:r>
              <a:rPr lang="en-US" altLang="zh-CN" sz="1000">
                <a:solidFill>
                  <a:srgbClr val="000000"/>
                </a:solidFill>
                <a:latin typeface="微软雅黑" panose="020B0503020204020204" charset="-122"/>
                <a:ea typeface="微软雅黑" panose="020B0503020204020204" charset="-122"/>
                <a:cs typeface="微软雅黑" panose="020B0503020204020204" charset="-122"/>
              </a:rPr>
              <a:t>; B</a:t>
            </a:r>
            <a:r>
              <a:rPr lang="zh-CN" altLang="en-US" sz="1000">
                <a:solidFill>
                  <a:srgbClr val="000000"/>
                </a:solidFill>
                <a:latin typeface="微软雅黑" panose="020B0503020204020204" charset="-122"/>
                <a:ea typeface="微软雅黑" panose="020B0503020204020204" charset="-122"/>
                <a:cs typeface="微软雅黑" panose="020B0503020204020204" charset="-122"/>
              </a:rPr>
              <a:t>－二氢吡啶类地尔硫卓类</a:t>
            </a:r>
            <a:r>
              <a:rPr lang="en-US" altLang="zh-CN" sz="1000">
                <a:solidFill>
                  <a:srgbClr val="000000"/>
                </a:solidFill>
                <a:latin typeface="微软雅黑" panose="020B0503020204020204" charset="-122"/>
                <a:ea typeface="微软雅黑" panose="020B0503020204020204" charset="-122"/>
                <a:cs typeface="微软雅黑" panose="020B0503020204020204" charset="-122"/>
              </a:rPr>
              <a:t>; P</a:t>
            </a:r>
            <a:r>
              <a:rPr lang="zh-CN" altLang="en-US" sz="1000">
                <a:solidFill>
                  <a:srgbClr val="000000"/>
                </a:solidFill>
                <a:latin typeface="微软雅黑" panose="020B0503020204020204" charset="-122"/>
                <a:ea typeface="微软雅黑" panose="020B0503020204020204" charset="-122"/>
                <a:cs typeface="微软雅黑" panose="020B0503020204020204" charset="-122"/>
              </a:rPr>
              <a:t>－苯烷胺类</a:t>
            </a:r>
            <a:r>
              <a:rPr lang="en-US" altLang="zh-CN" sz="1000">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1000">
              <a:solidFill>
                <a:srgbClr val="000000"/>
              </a:solidFill>
              <a:latin typeface="微软雅黑" panose="020B0503020204020204" charset="-122"/>
              <a:ea typeface="微软雅黑" panose="020B0503020204020204" charset="-122"/>
              <a:cs typeface="微软雅黑" panose="020B0503020204020204" charset="-122"/>
            </a:endParaRPr>
          </a:p>
          <a:p>
            <a:pPr defTabSz="914400"/>
            <a:r>
              <a:rPr lang="en-US" altLang="zh-CN" sz="1000">
                <a:solidFill>
                  <a:srgbClr val="000000"/>
                </a:solidFill>
                <a:latin typeface="微软雅黑" panose="020B0503020204020204" charset="-122"/>
                <a:ea typeface="微软雅黑" panose="020B0503020204020204" charset="-122"/>
                <a:cs typeface="微软雅黑" panose="020B0503020204020204" charset="-122"/>
              </a:rPr>
              <a:t>CNI</a:t>
            </a:r>
            <a:r>
              <a:rPr lang="zh-CN" altLang="en-US" sz="100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00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000">
                <a:solidFill>
                  <a:srgbClr val="000000"/>
                </a:solidFill>
                <a:latin typeface="微软雅黑" panose="020B0503020204020204" charset="-122"/>
                <a:ea typeface="微软雅黑" panose="020B0503020204020204" charset="-122"/>
                <a:cs typeface="微软雅黑" panose="020B0503020204020204" charset="-122"/>
              </a:rPr>
              <a:t>神经钙调素抑制剂</a:t>
            </a:r>
            <a:r>
              <a:rPr lang="en-US" altLang="zh-CN" sz="1000">
                <a:solidFill>
                  <a:srgbClr val="000000"/>
                </a:solidFill>
                <a:latin typeface="微软雅黑" panose="020B0503020204020204" charset="-122"/>
                <a:ea typeface="微软雅黑" panose="020B0503020204020204" charset="-122"/>
                <a:cs typeface="微软雅黑" panose="020B0503020204020204" charset="-122"/>
              </a:rPr>
              <a:t>; N</a:t>
            </a:r>
            <a:r>
              <a:rPr lang="zh-CN" altLang="en-US" sz="1000">
                <a:solidFill>
                  <a:srgbClr val="000000"/>
                </a:solidFill>
                <a:latin typeface="微软雅黑" panose="020B0503020204020204" charset="-122"/>
                <a:ea typeface="微软雅黑" panose="020B0503020204020204" charset="-122"/>
                <a:cs typeface="微软雅黑" panose="020B0503020204020204" charset="-122"/>
              </a:rPr>
              <a:t>－否</a:t>
            </a:r>
            <a:r>
              <a:rPr lang="en-US" altLang="zh-CN" sz="1000">
                <a:solidFill>
                  <a:srgbClr val="000000"/>
                </a:solidFill>
                <a:latin typeface="微软雅黑" panose="020B0503020204020204" charset="-122"/>
                <a:ea typeface="微软雅黑" panose="020B0503020204020204" charset="-122"/>
                <a:cs typeface="微软雅黑" panose="020B0503020204020204" charset="-122"/>
              </a:rPr>
              <a:t>; Y</a:t>
            </a:r>
            <a:r>
              <a:rPr lang="zh-CN" altLang="en-US" sz="1000">
                <a:solidFill>
                  <a:srgbClr val="000000"/>
                </a:solidFill>
                <a:latin typeface="微软雅黑" panose="020B0503020204020204" charset="-122"/>
                <a:ea typeface="微软雅黑" panose="020B0503020204020204" charset="-122"/>
                <a:cs typeface="微软雅黑" panose="020B0503020204020204" charset="-122"/>
              </a:rPr>
              <a:t>－是</a:t>
            </a:r>
            <a:r>
              <a:rPr lang="en-US" altLang="zh-CN" sz="1000">
                <a:solidFill>
                  <a:srgbClr val="000000"/>
                </a:solidFill>
                <a:latin typeface="微软雅黑" panose="020B0503020204020204" charset="-122"/>
                <a:ea typeface="微软雅黑" panose="020B0503020204020204" charset="-122"/>
                <a:cs typeface="微软雅黑" panose="020B0503020204020204" charset="-122"/>
              </a:rPr>
              <a:t>; – </a:t>
            </a:r>
            <a:r>
              <a:rPr lang="zh-CN" altLang="en-US" sz="1000">
                <a:solidFill>
                  <a:srgbClr val="000000"/>
                </a:solidFill>
                <a:latin typeface="微软雅黑" panose="020B0503020204020204" charset="-122"/>
                <a:ea typeface="微软雅黑" panose="020B0503020204020204" charset="-122"/>
                <a:cs typeface="微软雅黑" panose="020B0503020204020204" charset="-122"/>
              </a:rPr>
              <a:t>－无数据</a:t>
            </a:r>
            <a:endParaRPr lang="zh-CN" altLang="en-US" sz="100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2305"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中枢</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α</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肾上腺素受体激动剂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nvSpPr>
        <p:spPr>
          <a:xfrm>
            <a:off x="251460" y="898525"/>
            <a:ext cx="12112625" cy="5293360"/>
          </a:xfrm>
          <a:prstGeom prst="rect">
            <a:avLst/>
          </a:prstGeom>
        </p:spPr>
        <p:txBody>
          <a:bodyPr vert="horz" lIns="91440" tIns="45720" rIns="91440" bIns="45720"/>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主要包括甲基多巴、可乐定和莫索尼定</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副反应限制了其在临床中的应用</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它们与其它降压药或免疫抑制剂之间很少有相互作用，因而可以作为</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合并难治性高血压的辅助用药</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在肾功能损害患者甲基多巴或可乐定不需要减少剂量</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莫索尼定主要通过肾脏排泄，在</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GFR</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下降者需减少剂量</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常用剂量为</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200~400mg/d)</a:t>
            </a:r>
            <a:endPar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观察对象：</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177</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例伴高血压的</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(GFR&lt;30mL/min)</a:t>
            </a:r>
            <a:endPar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干预方案：在</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联合袢利尿剂的基础上加用莫索尼定</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300 mg/d,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或尼群地平</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20 mg/d</a:t>
            </a:r>
            <a:endPar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结果：显示二组患者副反应发生率相似，莫索尼定</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(56.2%)</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，尼群地平</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(56.1%)</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，副反应部分源于研究药物</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莫索尼定</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28%</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，尼群地平</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32%)</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。莫索尼定常见的副反应为消化道不适、眩晕、头痛和疲倦，约占接受莫索尼定治疗者的</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10~15%</a:t>
            </a:r>
            <a:endPar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结论：莫索尼定仍可谨慎应用于晚期</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患者</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3" name="矩形 2"/>
          <p:cNvSpPr/>
          <p:nvPr>
            <p:custDataLst>
              <p:tags r:id="rId5"/>
            </p:custDataLst>
          </p:nvPr>
        </p:nvSpPr>
        <p:spPr>
          <a:xfrm>
            <a:off x="617219" y="1367406"/>
            <a:ext cx="8434501" cy="3784600"/>
          </a:xfrm>
          <a:prstGeom prst="rect">
            <a:avLst/>
          </a:prstGeom>
        </p:spPr>
        <p:txBody>
          <a:bodyPr wrap="square">
            <a:spAutoFit/>
          </a:bodyPr>
          <a:lstStyle/>
          <a:p>
            <a:pPr marL="285750" indent="-285750">
              <a:lnSpc>
                <a:spcPct val="120000"/>
              </a:lnSpc>
              <a:buFont typeface="Wingdings" panose="05000000000000000000" pitchFamily="2" charset="2"/>
              <a:buChar char="n"/>
            </a:pP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国际指南对</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CKD</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的定义为满足以下一条，持续</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个月以上：</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Wingdings" panose="05000000000000000000" pitchFamily="2" charset="2"/>
              <a:buChar char="n"/>
            </a:pP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1. GFR &lt; 60 ml/min /1.73 m2 </a:t>
            </a:r>
            <a:endPar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2. </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肾损伤标志（≥</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1</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个）</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Wingdings" panose="05000000000000000000" pitchFamily="2" charset="2"/>
              <a:buChar char="n"/>
            </a:pP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  蛋白尿（尿白蛋白肌酐比</a:t>
            </a:r>
            <a:r>
              <a:rPr lang="en-US" altLang="zh-CN"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[ACR]≥30 mg/g</a:t>
            </a: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Wingdings" panose="05000000000000000000" pitchFamily="2" charset="2"/>
              <a:buChar char="n"/>
            </a:pP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  尿沉渣异常</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Wingdings" panose="05000000000000000000" pitchFamily="2" charset="2"/>
              <a:buChar char="n"/>
            </a:pP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  肾小管功能紊乱导致电解质及其他异常</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Wingdings" panose="05000000000000000000" pitchFamily="2" charset="2"/>
              <a:buChar char="n"/>
            </a:pP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  组织学异常</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Wingdings" panose="05000000000000000000" pitchFamily="2" charset="2"/>
              <a:buChar char="n"/>
            </a:pP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  影像学检查肾脏结构异常</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Wingdings" panose="05000000000000000000" pitchFamily="2" charset="2"/>
              <a:buChar char="n"/>
            </a:pPr>
            <a:r>
              <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  肾移植史</a:t>
            </a:r>
            <a:endParaRPr lang="zh-CN" altLang="en-US" sz="20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251670" y="303096"/>
            <a:ext cx="5002307" cy="521970"/>
          </a:xfrm>
          <a:prstGeom prst="rect">
            <a:avLst/>
          </a:prstGeom>
          <a:noFill/>
        </p:spPr>
        <p:txBody>
          <a:bodyPr wrap="square">
            <a:spAutoFit/>
          </a:bodyPr>
          <a:lstStyle/>
          <a:p>
            <a:pPr marL="57150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的定义</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中枢</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α</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肾上腺素受体激动剂</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适应征</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custDataLst>
              <p:tags r:id="rId5"/>
            </p:custDataLst>
          </p:nvPr>
        </p:nvSpPr>
        <p:spPr>
          <a:xfrm>
            <a:off x="491690" y="826316"/>
            <a:ext cx="10842859" cy="4373563"/>
          </a:xfrm>
          <a:prstGeom prst="rect">
            <a:avLst/>
          </a:prstGeom>
        </p:spPr>
        <p:txBody>
          <a:bodyPr vert="horz" lIns="91440" tIns="45720" rIns="91440" bIns="45720"/>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常作为已辅助用药</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在老年患者、晚期</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患者和接受镇静药物治疗者应用要谨慎</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在对严重心衰的非</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患者进行的一项大样本研究中，大剂量莫索尼定与死亡率增加有关</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合并明显心衰患者避免使用莫索尼定</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可乐定可以减慢心率，应避免在心动过缓或心脏传导阻滞患者中应用</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推荐与噻嗪类利尿剂合用以减少血管扩张介导的液体潴留</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与其它降压药物联合使用也不麻烦，但若有相似的副反应应谨慎</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与神经钙调素或</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mTOR</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抑制剂之间的相互作用不常见</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外周</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α</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肾上腺素受体阻滞剂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6" name="Rectangle 3"/>
          <p:cNvSpPr txBox="1">
            <a:spLocks noChangeArrowheads="1"/>
          </p:cNvSpPr>
          <p:nvPr>
            <p:custDataLst>
              <p:tags r:id="rId5"/>
            </p:custDataLst>
          </p:nvPr>
        </p:nvSpPr>
        <p:spPr>
          <a:xfrm>
            <a:off x="492325" y="1022531"/>
            <a:ext cx="10842859" cy="4373563"/>
          </a:xfrm>
          <a:prstGeom prst="rect">
            <a:avLst/>
          </a:prstGeom>
        </p:spPr>
        <p:txBody>
          <a:bodyPr vert="horz" lIns="91440" tIns="45720" rIns="91440" bIns="45720"/>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机制：主要通过扩张外周血管降低血压</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最常用药物：哌唑嗪、多沙唑嗪和特拉唑嗪</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适应征：主要用于已接受</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ACEI</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ARBs</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CCB</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和</a:t>
            </a:r>
            <a:r>
              <a:rPr lang="el-GR"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受体阻滞剂无效或不能耐受的</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患者降压辅助治疗。若同时存在前列腺肥大，有优势</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药物剂量：通过肝脏排泄，肾功能衰竭时不需要调整剂量</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适应征：在非</a:t>
            </a:r>
            <a:r>
              <a:rPr lang="en-US"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CKD</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患者，主要用于缓解良性前列腺肥大的症状，同时具轻微降胆固醇效应</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主要副反应：体位性低血压、心动过速和头痛。宜从小剂量开始，以避免首剂低血压反应</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联合用药：常与利尿剂合用，二药联合可以减少相互间血管方面的副反应。此外，常与非选择性</a:t>
            </a:r>
            <a:r>
              <a:rPr lang="el-GR" altLang="zh-CN"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rPr>
              <a:t>受体阻滞剂如拉贝洛尔或卡维地洛合用</a:t>
            </a: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chemeClr val="dk1"/>
              </a:solidFill>
              <a:effectLst/>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直接血管扩张剂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nvSpPr>
        <p:spPr>
          <a:xfrm>
            <a:off x="491690" y="939981"/>
            <a:ext cx="10842859" cy="4373563"/>
          </a:xfrm>
          <a:prstGeom prst="rect">
            <a:avLst/>
          </a:prstGeom>
        </p:spPr>
        <p:txBody>
          <a:bodyPr vert="horz" lIns="91440" tIns="45720" rIns="91440" bIns="45720"/>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常用药物：肼苯达嗪和米诺地尔</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药物剂量：肾功能受损者，二者均不需要调整剂量</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适应征：有时可以作为静脉降压药物。米诺地尔主要用于治疗极度难治性高血压，但是其副反应</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如头痛、心动过速、严重液体潴留、多毛和心包积液</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 </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限制其应用</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联合用药：常与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受体阻滞剂和袢利尿剂合用，尤其米诺地尔</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lgn="l" defTabSz="457200">
              <a:lnSpc>
                <a:spcPct val="100000"/>
              </a:lnSpc>
              <a:spcBef>
                <a:spcPts val="0"/>
              </a:spcBef>
              <a:spcAft>
                <a:spcPts val="0"/>
              </a:spcAft>
              <a:buClrTx/>
              <a:buSzTx/>
              <a:buFont typeface="Wingdings" panose="05000000000000000000" pitchFamily="2" charset="2"/>
              <a:buChar char="n"/>
            </a:pPr>
            <a:r>
              <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rPr>
              <a:t>直接血管扩张剂</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nvSpPr>
        <p:spPr>
          <a:xfrm>
            <a:off x="491690" y="939981"/>
            <a:ext cx="10842859" cy="4373563"/>
          </a:xfrm>
          <a:prstGeom prst="rect">
            <a:avLst/>
          </a:prstGeom>
        </p:spPr>
        <p:txBody>
          <a:bodyPr vert="horz" lIns="91440" tIns="45720" rIns="91440" bIns="45720"/>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常用药物：肼苯达嗪和米诺地尔</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药物剂量：肾功能受损者，二者均不需要调整剂量</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适应征：有时可以作为静脉降压药物。米诺地尔主要用于治疗极度难治性高血压，但是其副反应</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如头痛、心动过速、严重液体潴留、多毛和心包积液</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 </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限制其应用</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联合用药：常与</a:t>
            </a:r>
            <a:r>
              <a:rPr lang="en-US" altLang="zh-CN"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β</a:t>
            </a:r>
            <a:r>
              <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受体阻滞剂和袢利尿剂合用，尤其米诺地尔</a:t>
            </a: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p:cNvSpPr txBox="1"/>
          <p:nvPr>
            <p:custDataLst>
              <p:tags r:id="rId1"/>
            </p:custDataLst>
          </p:nvPr>
        </p:nvSpPr>
        <p:spPr>
          <a:xfrm>
            <a:off x="5321257" y="2247900"/>
            <a:ext cx="1453070" cy="1229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rPr>
              <a:t>04</a:t>
            </a:r>
            <a:endPar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7" name="标题 9"/>
          <p:cNvSpPr>
            <a:spLocks noGrp="1"/>
          </p:cNvSpPr>
          <p:nvPr>
            <p:custDataLst>
              <p:tags r:id="rId2"/>
            </p:custDataLst>
          </p:nvPr>
        </p:nvSpPr>
        <p:spPr>
          <a:xfrm>
            <a:off x="3583815" y="3819780"/>
            <a:ext cx="5108319" cy="738039"/>
          </a:xfrm>
          <a:prstGeom prst="rect">
            <a:avLst/>
          </a:prstGeom>
        </p:spPr>
        <p:txBody>
          <a:bodyPr vert="horz" lIns="101600" tIns="38100" rIns="63500" bIns="38100" rtlCol="0" anchor="ctr" anchorCtr="0">
            <a:normAutofit/>
          </a:bodyPr>
          <a:lstStyle>
            <a:lvl1pPr algn="ctr" defTabSz="914400" rtl="0" eaLnBrk="1" fontAlgn="auto" latinLnBrk="0" hangingPunct="1">
              <a:lnSpc>
                <a:spcPct val="130000"/>
              </a:lnSpc>
              <a:spcBef>
                <a:spcPct val="0"/>
              </a:spcBef>
              <a:buNone/>
              <a:defRPr sz="3600" b="1" u="none" strike="noStrike" kern="1200" cap="none" spc="0" normalizeH="0" baseline="0">
                <a:solidFill>
                  <a:schemeClr val="accent1"/>
                </a:solidFill>
                <a:uFillTx/>
                <a:latin typeface="微软雅黑" panose="020B0503020204020204" charset="-122"/>
                <a:ea typeface="汉仪旗黑-85S" panose="00020600040101010101" pitchFamily="18" charset="-122"/>
                <a:cs typeface="+mj-cs"/>
              </a:defRPr>
            </a:lvl1pPr>
          </a:lstStyle>
          <a:p>
            <a:pPr marL="0" indent="0" algn="ctr">
              <a:lnSpc>
                <a:spcPct val="130000"/>
              </a:lnSpc>
              <a:spcBef>
                <a:spcPts val="0"/>
              </a:spcBef>
              <a:spcAft>
                <a:spcPts val="0"/>
              </a:spcAft>
              <a:buSzPct val="100000"/>
              <a:buNone/>
            </a:pPr>
            <a:r>
              <a:rPr lang="en-US" altLang="zh-CN" sz="3200" strike="noStrike" spc="0" baseline="0">
                <a:solidFill>
                  <a:schemeClr val="accent1"/>
                </a:solidFill>
                <a:latin typeface="Arial" panose="020B0604020202020204" pitchFamily="34" charset="0"/>
              </a:rPr>
              <a:t>PART. 04</a:t>
            </a:r>
            <a:endParaRPr lang="en-US" altLang="zh-CN" sz="3200" strike="noStrike" spc="0" baseline="0">
              <a:solidFill>
                <a:schemeClr val="accent1"/>
              </a:solidFill>
              <a:latin typeface="Arial" panose="020B0604020202020204" pitchFamily="34" charset="0"/>
            </a:endParaRPr>
          </a:p>
        </p:txBody>
      </p:sp>
      <p:sp>
        <p:nvSpPr>
          <p:cNvPr id="12" name="文本占位符 11"/>
          <p:cNvSpPr>
            <a:spLocks noGrp="1"/>
          </p:cNvSpPr>
          <p:nvPr>
            <p:custDataLst>
              <p:tags r:id="rId3"/>
            </p:custDataLst>
          </p:nvPr>
        </p:nvSpPr>
        <p:spPr>
          <a:xfrm>
            <a:off x="3583817" y="4637738"/>
            <a:ext cx="5108318" cy="547322"/>
          </a:xfrm>
          <a:prstGeom prst="rect">
            <a:avLst/>
          </a:prstGeom>
        </p:spPr>
        <p:txBody>
          <a:bodyPr vert="horz" lIns="101600" tIns="38100" rIns="76200" bIns="38100" rtlCol="0">
            <a:no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0" normalizeH="0" baseline="0" noProof="1">
                <a:solidFill>
                  <a:schemeClr val="accent1"/>
                </a:solidFill>
                <a:uFillTx/>
                <a:latin typeface="微软雅黑" panose="020B0503020204020204" charset="-122"/>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ctr">
              <a:lnSpc>
                <a:spcPct val="130000"/>
              </a:lnSpc>
              <a:spcBef>
                <a:spcPts val="0"/>
              </a:spcBef>
              <a:spcAft>
                <a:spcPts val="1000"/>
              </a:spcAft>
              <a:buSzPct val="100000"/>
              <a:buNone/>
            </a:pPr>
            <a:r>
              <a:rPr lang="en-US" altLang="zh-CN" sz="2400" b="1" spc="0">
                <a:solidFill>
                  <a:schemeClr val="accent1"/>
                </a:solidFill>
                <a:latin typeface="Arial" panose="020B0604020202020204" pitchFamily="34" charset="0"/>
              </a:rPr>
              <a:t>CKD伴高血压患者的优选降压方案</a:t>
            </a:r>
            <a:endParaRPr lang="en-US" altLang="zh-CN" sz="2400" b="1" spc="0">
              <a:solidFill>
                <a:schemeClr val="accent1"/>
              </a:solidFill>
              <a:latin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2" name="图片 1"/>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高血压伴慢性肾脏病患者的降压治疗原则</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8" name="任意多边形 14"/>
          <p:cNvSpPr/>
          <p:nvPr>
            <p:custDataLst>
              <p:tags r:id="rId5"/>
            </p:custDataLst>
          </p:nvPr>
        </p:nvSpPr>
        <p:spPr>
          <a:xfrm>
            <a:off x="3521075" y="1417320"/>
            <a:ext cx="4819650" cy="7620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575" h="571500">
                <a:moveTo>
                  <a:pt x="4819575" y="95252"/>
                </a:moveTo>
                <a:lnTo>
                  <a:pt x="4819575" y="476248"/>
                </a:lnTo>
                <a:cubicBezTo>
                  <a:pt x="4819575" y="528854"/>
                  <a:pt x="4769927" y="571500"/>
                  <a:pt x="4708682" y="571500"/>
                </a:cubicBezTo>
                <a:lnTo>
                  <a:pt x="0" y="571500"/>
                </a:lnTo>
                <a:lnTo>
                  <a:pt x="0" y="571500"/>
                </a:lnTo>
                <a:lnTo>
                  <a:pt x="0" y="0"/>
                </a:lnTo>
                <a:lnTo>
                  <a:pt x="0" y="0"/>
                </a:lnTo>
                <a:lnTo>
                  <a:pt x="4708682" y="0"/>
                </a:lnTo>
                <a:cubicBezTo>
                  <a:pt x="4769927" y="0"/>
                  <a:pt x="4819575" y="42646"/>
                  <a:pt x="4819575" y="95252"/>
                </a:cubicBezTo>
                <a:close/>
              </a:path>
            </a:pathLst>
          </a:custGeom>
          <a:solidFill>
            <a:srgbClr val="4F81BD">
              <a:alpha val="90000"/>
              <a:lumMod val="20000"/>
              <a:lumOff val="80000"/>
            </a:srgbClr>
          </a:solidFill>
          <a:ln>
            <a:noFill/>
          </a:ln>
          <a:effectLst/>
        </p:spPr>
        <p:txBody>
          <a:bodyPr lIns="270000" tIns="0" rIns="0" bIns="0" spcCol="1270" anchor="ctr">
            <a:normAutofit/>
          </a:bodyPr>
          <a:lstStyle/>
          <a:p>
            <a:pPr marL="0" lvl="0" indent="0" defTabSz="914400">
              <a:lnSpc>
                <a:spcPct val="100000"/>
              </a:lnSpc>
              <a:spcBef>
                <a:spcPts val="0"/>
              </a:spcBef>
              <a:spcAft>
                <a:spcPts val="0"/>
              </a:spcAft>
              <a:buClrTx/>
              <a:buSzTx/>
              <a:buFontTx/>
              <a:buNone/>
            </a:pP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有效平稳控制</a:t>
            </a:r>
            <a:r>
              <a:rPr lang="en-US" altLang="zh-CN"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24</a:t>
            </a: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小时血压</a:t>
            </a:r>
            <a:endParaRPr lang="zh-CN" altLang="en-US"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9" name="任意多边形 15"/>
          <p:cNvSpPr/>
          <p:nvPr>
            <p:custDataLst>
              <p:tags r:id="rId6"/>
            </p:custDataLst>
          </p:nvPr>
        </p:nvSpPr>
        <p:spPr>
          <a:xfrm>
            <a:off x="2940050" y="1385570"/>
            <a:ext cx="710565" cy="83058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04" h="622697">
                <a:moveTo>
                  <a:pt x="0" y="0"/>
                </a:moveTo>
                <a:lnTo>
                  <a:pt x="568643" y="0"/>
                </a:lnTo>
                <a:lnTo>
                  <a:pt x="710804" y="311349"/>
                </a:lnTo>
                <a:lnTo>
                  <a:pt x="568643" y="622697"/>
                </a:lnTo>
                <a:lnTo>
                  <a:pt x="0" y="622697"/>
                </a:lnTo>
                <a:close/>
              </a:path>
            </a:pathLst>
          </a:custGeom>
          <a:solidFill>
            <a:srgbClr val="0070C0"/>
          </a:solidFill>
          <a:ln w="76200" cap="flat" cmpd="sng">
            <a:solidFill>
              <a:srgbClr val="FFFFFF"/>
            </a:solidFill>
            <a:prstDash val="solid"/>
          </a:ln>
          <a:effectLst/>
        </p:spPr>
        <p:txBody>
          <a:bodyPr anchor="ctr"/>
          <a:lstStyle/>
          <a:p>
            <a:pPr marL="0" lvl="0" indent="0" algn="ctr" defTabSz="914400">
              <a:lnSpc>
                <a:spcPct val="100000"/>
              </a:lnSpc>
              <a:spcBef>
                <a:spcPts val="0"/>
              </a:spcBef>
              <a:spcAft>
                <a:spcPts val="0"/>
              </a:spcAft>
              <a:buClrTx/>
              <a:buSzTx/>
              <a:buFontTx/>
              <a:buNone/>
            </a:pPr>
            <a:r>
              <a:rPr lang="en-US" altLang="zh-CN" sz="2800" b="1" i="0" u="none" strike="noStrike" kern="0" spc="0" baseline="0">
                <a:ln>
                  <a:noFill/>
                </a:ln>
                <a:solidFill>
                  <a:srgbClr val="FFFFFF"/>
                </a:solidFill>
                <a:effectLst/>
                <a:latin typeface="微软雅黑" panose="020B0503020204020204" charset="-122"/>
                <a:ea typeface="微软雅黑" panose="020B0503020204020204" charset="-122"/>
              </a:rPr>
              <a:t>1</a:t>
            </a:r>
            <a:endParaRPr lang="en-US" altLang="zh-CN" sz="2800" b="1" i="0" u="none" strike="noStrike" kern="0" spc="0" baseline="0">
              <a:ln>
                <a:noFill/>
              </a:ln>
              <a:solidFill>
                <a:srgbClr val="FFFFFF"/>
              </a:solidFill>
              <a:effectLst/>
              <a:latin typeface="微软雅黑" panose="020B0503020204020204" charset="-122"/>
              <a:ea typeface="微软雅黑" panose="020B0503020204020204" charset="-122"/>
            </a:endParaRPr>
          </a:p>
        </p:txBody>
      </p:sp>
      <p:sp>
        <p:nvSpPr>
          <p:cNvPr id="11" name="任意多边形 26"/>
          <p:cNvSpPr/>
          <p:nvPr>
            <p:custDataLst>
              <p:tags r:id="rId7"/>
            </p:custDataLst>
          </p:nvPr>
        </p:nvSpPr>
        <p:spPr>
          <a:xfrm>
            <a:off x="3521075" y="2825115"/>
            <a:ext cx="4819650" cy="7620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575" h="571500">
                <a:moveTo>
                  <a:pt x="4819575" y="95252"/>
                </a:moveTo>
                <a:lnTo>
                  <a:pt x="4819575" y="476248"/>
                </a:lnTo>
                <a:cubicBezTo>
                  <a:pt x="4819575" y="528854"/>
                  <a:pt x="4769927" y="571500"/>
                  <a:pt x="4708682" y="571500"/>
                </a:cubicBezTo>
                <a:lnTo>
                  <a:pt x="0" y="571500"/>
                </a:lnTo>
                <a:lnTo>
                  <a:pt x="0" y="571500"/>
                </a:lnTo>
                <a:lnTo>
                  <a:pt x="0" y="0"/>
                </a:lnTo>
                <a:lnTo>
                  <a:pt x="0" y="0"/>
                </a:lnTo>
                <a:lnTo>
                  <a:pt x="4708682" y="0"/>
                </a:lnTo>
                <a:cubicBezTo>
                  <a:pt x="4769927" y="0"/>
                  <a:pt x="4819575" y="42646"/>
                  <a:pt x="4819575" y="95252"/>
                </a:cubicBezTo>
                <a:close/>
              </a:path>
            </a:pathLst>
          </a:custGeom>
          <a:solidFill>
            <a:schemeClr val="bg1">
              <a:lumMod val="65000"/>
            </a:schemeClr>
          </a:solidFill>
          <a:ln>
            <a:noFill/>
          </a:ln>
          <a:effectLst/>
        </p:spPr>
        <p:txBody>
          <a:bodyPr lIns="270000" tIns="0" rIns="0" bIns="0" spcCol="1270" anchor="ctr">
            <a:normAutofit/>
          </a:bodyPr>
          <a:lstStyle/>
          <a:p>
            <a:pPr marL="0" lvl="0" indent="0" defTabSz="914400">
              <a:lnSpc>
                <a:spcPct val="100000"/>
              </a:lnSpc>
              <a:spcBef>
                <a:spcPts val="0"/>
              </a:spcBef>
              <a:spcAft>
                <a:spcPts val="0"/>
              </a:spcAft>
              <a:buClrTx/>
              <a:buSzTx/>
              <a:buFontTx/>
              <a:buNone/>
            </a:pP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rPr>
              <a:t>减少肾脏损伤，延缓肾病进展</a:t>
            </a:r>
            <a:endParaRPr lang="zh-CN" altLang="en-US" sz="2400" b="1"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12" name="任意多边形 27"/>
          <p:cNvSpPr/>
          <p:nvPr>
            <p:custDataLst>
              <p:tags r:id="rId8"/>
            </p:custDataLst>
          </p:nvPr>
        </p:nvSpPr>
        <p:spPr>
          <a:xfrm>
            <a:off x="2940050" y="2793365"/>
            <a:ext cx="710565" cy="83058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04" h="622697">
                <a:moveTo>
                  <a:pt x="0" y="0"/>
                </a:moveTo>
                <a:lnTo>
                  <a:pt x="568643" y="0"/>
                </a:lnTo>
                <a:lnTo>
                  <a:pt x="710804" y="311349"/>
                </a:lnTo>
                <a:lnTo>
                  <a:pt x="568643" y="622697"/>
                </a:lnTo>
                <a:lnTo>
                  <a:pt x="0" y="622697"/>
                </a:lnTo>
                <a:close/>
              </a:path>
            </a:pathLst>
          </a:custGeom>
          <a:solidFill>
            <a:schemeClr val="bg1">
              <a:lumMod val="65000"/>
            </a:schemeClr>
          </a:solidFill>
          <a:ln w="76200" cap="flat" cmpd="sng">
            <a:solidFill>
              <a:srgbClr val="FFFFFF"/>
            </a:solidFill>
            <a:prstDash val="solid"/>
          </a:ln>
          <a:effectLst/>
        </p:spPr>
        <p:txBody>
          <a:bodyPr anchor="ctr"/>
          <a:lstStyle/>
          <a:p>
            <a:pPr marL="0" lvl="0" indent="0" algn="ctr" defTabSz="914400">
              <a:lnSpc>
                <a:spcPct val="100000"/>
              </a:lnSpc>
              <a:spcBef>
                <a:spcPts val="0"/>
              </a:spcBef>
              <a:spcAft>
                <a:spcPts val="0"/>
              </a:spcAft>
              <a:buClrTx/>
              <a:buSzTx/>
              <a:buFontTx/>
              <a:buNone/>
            </a:pPr>
            <a:r>
              <a:rPr lang="en-US" altLang="zh-CN" sz="2800" b="1" i="0" u="none" strike="noStrike" kern="0" spc="0" baseline="0">
                <a:ln>
                  <a:noFill/>
                </a:ln>
                <a:solidFill>
                  <a:srgbClr val="FFFFFF"/>
                </a:solidFill>
                <a:effectLst/>
                <a:latin typeface="微软雅黑" panose="020B0503020204020204" charset="-122"/>
                <a:ea typeface="微软雅黑" panose="020B0503020204020204" charset="-122"/>
              </a:rPr>
              <a:t>2</a:t>
            </a:r>
            <a:endParaRPr lang="en-US" altLang="zh-CN" sz="2800" b="1" i="0" u="none" strike="noStrike" kern="0" spc="0" baseline="0">
              <a:ln>
                <a:noFill/>
              </a:ln>
              <a:solidFill>
                <a:srgbClr val="FFFFFF"/>
              </a:solidFill>
              <a:effectLst/>
              <a:latin typeface="微软雅黑" panose="020B0503020204020204" charset="-122"/>
              <a:ea typeface="微软雅黑" panose="020B0503020204020204" charset="-122"/>
            </a:endParaRPr>
          </a:p>
        </p:txBody>
      </p:sp>
      <p:sp>
        <p:nvSpPr>
          <p:cNvPr id="14" name="任意多边形 29"/>
          <p:cNvSpPr/>
          <p:nvPr>
            <p:custDataLst>
              <p:tags r:id="rId9"/>
            </p:custDataLst>
          </p:nvPr>
        </p:nvSpPr>
        <p:spPr>
          <a:xfrm>
            <a:off x="3521075" y="4232910"/>
            <a:ext cx="4819650" cy="7620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575" h="571500">
                <a:moveTo>
                  <a:pt x="4819575" y="95252"/>
                </a:moveTo>
                <a:lnTo>
                  <a:pt x="4819575" y="476248"/>
                </a:lnTo>
                <a:cubicBezTo>
                  <a:pt x="4819575" y="528854"/>
                  <a:pt x="4769927" y="571500"/>
                  <a:pt x="4708682" y="571500"/>
                </a:cubicBezTo>
                <a:lnTo>
                  <a:pt x="0" y="571500"/>
                </a:lnTo>
                <a:lnTo>
                  <a:pt x="0" y="571500"/>
                </a:lnTo>
                <a:lnTo>
                  <a:pt x="0" y="0"/>
                </a:lnTo>
                <a:lnTo>
                  <a:pt x="0" y="0"/>
                </a:lnTo>
                <a:lnTo>
                  <a:pt x="4708682" y="0"/>
                </a:lnTo>
                <a:cubicBezTo>
                  <a:pt x="4769927" y="0"/>
                  <a:pt x="4819575" y="42646"/>
                  <a:pt x="4819575" y="95252"/>
                </a:cubicBezTo>
                <a:close/>
              </a:path>
            </a:pathLst>
          </a:custGeom>
          <a:solidFill>
            <a:schemeClr val="bg1">
              <a:lumMod val="65000"/>
            </a:schemeClr>
          </a:solidFill>
          <a:ln>
            <a:noFill/>
          </a:ln>
          <a:effectLst/>
        </p:spPr>
        <p:txBody>
          <a:bodyPr lIns="270000" tIns="0" rIns="0" bIns="0" spcCol="1270" anchor="ctr"/>
          <a:lstStyle/>
          <a:p>
            <a:pPr marL="0" lvl="0" indent="0" defTabSz="914400">
              <a:lnSpc>
                <a:spcPct val="100000"/>
              </a:lnSpc>
              <a:spcBef>
                <a:spcPts val="0"/>
              </a:spcBef>
              <a:spcAft>
                <a:spcPts val="0"/>
              </a:spcAft>
              <a:buClrTx/>
              <a:buSzTx/>
              <a:buFontTx/>
              <a:buNone/>
            </a:pP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rPr>
              <a:t>降低心血管事件发生</a:t>
            </a:r>
            <a:endParaRPr lang="zh-CN" altLang="en-US" sz="2400" b="1"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15" name="任意多边形 30"/>
          <p:cNvSpPr/>
          <p:nvPr>
            <p:custDataLst>
              <p:tags r:id="rId10"/>
            </p:custDataLst>
          </p:nvPr>
        </p:nvSpPr>
        <p:spPr>
          <a:xfrm>
            <a:off x="2940050" y="4201160"/>
            <a:ext cx="710565" cy="83058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04" h="622697">
                <a:moveTo>
                  <a:pt x="0" y="0"/>
                </a:moveTo>
                <a:lnTo>
                  <a:pt x="568643" y="0"/>
                </a:lnTo>
                <a:lnTo>
                  <a:pt x="710804" y="311349"/>
                </a:lnTo>
                <a:lnTo>
                  <a:pt x="568643" y="622697"/>
                </a:lnTo>
                <a:lnTo>
                  <a:pt x="0" y="622697"/>
                </a:lnTo>
                <a:close/>
              </a:path>
            </a:pathLst>
          </a:custGeom>
          <a:solidFill>
            <a:schemeClr val="bg1">
              <a:lumMod val="65000"/>
            </a:schemeClr>
          </a:solidFill>
          <a:ln w="76200" cap="flat" cmpd="sng">
            <a:solidFill>
              <a:srgbClr val="FFFFFF"/>
            </a:solidFill>
            <a:prstDash val="solid"/>
          </a:ln>
          <a:effectLst/>
        </p:spPr>
        <p:txBody>
          <a:bodyPr anchor="ctr"/>
          <a:lstStyle/>
          <a:p>
            <a:pPr marL="0" lvl="0" indent="0" algn="ctr" defTabSz="914400">
              <a:lnSpc>
                <a:spcPct val="100000"/>
              </a:lnSpc>
              <a:spcBef>
                <a:spcPts val="0"/>
              </a:spcBef>
              <a:spcAft>
                <a:spcPts val="0"/>
              </a:spcAft>
              <a:buClrTx/>
              <a:buSzTx/>
              <a:buFontTx/>
              <a:buNone/>
            </a:pPr>
            <a:r>
              <a:rPr lang="en-US" altLang="zh-CN" sz="2800" b="1" i="0" u="none" strike="noStrike" kern="0" spc="0" baseline="0">
                <a:ln>
                  <a:noFill/>
                </a:ln>
                <a:solidFill>
                  <a:srgbClr val="FFFFFF"/>
                </a:solidFill>
                <a:effectLst/>
                <a:latin typeface="微软雅黑" panose="020B0503020204020204" charset="-122"/>
                <a:ea typeface="微软雅黑" panose="020B0503020204020204" charset="-122"/>
              </a:rPr>
              <a:t>3</a:t>
            </a:r>
            <a:endParaRPr lang="en-US" altLang="zh-CN" sz="2800" b="1" i="0" u="none" strike="noStrike" kern="0" spc="0" baseline="0">
              <a:ln>
                <a:noFill/>
              </a:ln>
              <a:solidFill>
                <a:srgbClr val="FFFFFF"/>
              </a:solidFill>
              <a:effectLst/>
              <a:latin typeface="微软雅黑" panose="020B0503020204020204" charset="-122"/>
              <a:ea typeface="微软雅黑" panose="020B0503020204020204"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氨氯地平联合治疗更有效控制清晨血压</a:t>
            </a:r>
            <a:endParaRPr lang="zh-CN" altLang="en-US" sz="2800" b="1">
              <a:solidFill>
                <a:srgbClr val="000000"/>
              </a:solidFill>
              <a:latin typeface="微软雅黑" panose="020B0503020204020204" charset="-122"/>
              <a:ea typeface="微软雅黑" panose="020B0503020204020204" charset="-122"/>
            </a:endParaRPr>
          </a:p>
        </p:txBody>
      </p:sp>
      <p:pic>
        <p:nvPicPr>
          <p:cNvPr id="19" name="图片 18" descr="111.PNG"/>
          <p:cNvPicPr>
            <a:picLocks noChangeAspect="1"/>
          </p:cNvPicPr>
          <p:nvPr/>
        </p:nvPicPr>
        <p:blipFill>
          <a:blip r:embed="rId5"/>
          <a:stretch>
            <a:fillRect/>
          </a:stretch>
        </p:blipFill>
        <p:spPr>
          <a:xfrm>
            <a:off x="2184221" y="1498985"/>
            <a:ext cx="8057057" cy="3451562"/>
          </a:xfrm>
          <a:prstGeom prst="rect">
            <a:avLst/>
          </a:prstGeom>
        </p:spPr>
      </p:pic>
      <p:sp>
        <p:nvSpPr>
          <p:cNvPr id="20" name="矩形 19"/>
          <p:cNvSpPr/>
          <p:nvPr>
            <p:custDataLst>
              <p:tags r:id="rId6"/>
            </p:custDataLst>
          </p:nvPr>
        </p:nvSpPr>
        <p:spPr>
          <a:xfrm>
            <a:off x="1990469" y="5187612"/>
            <a:ext cx="8020927" cy="119888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73355" indent="-173355">
              <a:lnSpc>
                <a:spcPct val="150000"/>
              </a:lnSpc>
              <a:buFont typeface="Arial" panose="020B0604020202020204" pitchFamily="34" charset="0"/>
              <a:buChar char="•"/>
            </a:pPr>
            <a:r>
              <a:rPr lang="zh-CN" altLang="en-US" sz="1600">
                <a:solidFill>
                  <a:schemeClr val="lt1"/>
                </a:solidFill>
                <a:latin typeface="微软雅黑" panose="020B0503020204020204" charset="-122"/>
                <a:ea typeface="微软雅黑" panose="020B0503020204020204" charset="-122"/>
                <a:cs typeface="微软雅黑" panose="020B0503020204020204" charset="-122"/>
              </a:rPr>
              <a:t>研究共纳入</a:t>
            </a:r>
            <a:r>
              <a:rPr lang="en-US" altLang="zh-CN" sz="1600">
                <a:solidFill>
                  <a:schemeClr val="lt1"/>
                </a:solidFill>
                <a:latin typeface="微软雅黑" panose="020B0503020204020204" charset="-122"/>
                <a:ea typeface="微软雅黑" panose="020B0503020204020204" charset="-122"/>
                <a:cs typeface="微软雅黑" panose="020B0503020204020204" charset="-122"/>
              </a:rPr>
              <a:t>263</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例</a:t>
            </a:r>
            <a:r>
              <a:rPr lang="en-US" altLang="zh-CN" sz="1600">
                <a:solidFill>
                  <a:schemeClr val="lt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型糖尿病合并难治性高血压患者，随机分为氨氯地平联合</a:t>
            </a:r>
            <a:r>
              <a:rPr lang="en-US" altLang="zh-CN" sz="1600">
                <a:solidFill>
                  <a:schemeClr val="lt1"/>
                </a:solidFill>
                <a:latin typeface="微软雅黑" panose="020B0503020204020204" charset="-122"/>
                <a:ea typeface="微软雅黑" panose="020B0503020204020204" charset="-122"/>
                <a:cs typeface="微软雅黑" panose="020B0503020204020204" charset="-122"/>
              </a:rPr>
              <a:t>ARB</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组（</a:t>
            </a:r>
            <a:r>
              <a:rPr lang="en-US" altLang="zh-CN" sz="1600">
                <a:solidFill>
                  <a:schemeClr val="lt1"/>
                </a:solidFill>
                <a:latin typeface="微软雅黑" panose="020B0503020204020204" charset="-122"/>
                <a:ea typeface="微软雅黑" panose="020B0503020204020204" charset="-122"/>
                <a:cs typeface="微软雅黑" panose="020B0503020204020204" charset="-122"/>
              </a:rPr>
              <a:t>n=131</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）和</a:t>
            </a:r>
            <a:r>
              <a:rPr lang="en-US" altLang="zh-CN" sz="1600">
                <a:solidFill>
                  <a:schemeClr val="lt1"/>
                </a:solidFill>
                <a:latin typeface="微软雅黑" panose="020B0503020204020204" charset="-122"/>
                <a:ea typeface="微软雅黑" panose="020B0503020204020204" charset="-122"/>
                <a:cs typeface="微软雅黑" panose="020B0503020204020204" charset="-122"/>
              </a:rPr>
              <a:t>ARB</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加量组（</a:t>
            </a:r>
            <a:r>
              <a:rPr lang="en-US" altLang="zh-CN" sz="1600">
                <a:solidFill>
                  <a:schemeClr val="lt1"/>
                </a:solidFill>
                <a:latin typeface="微软雅黑" panose="020B0503020204020204" charset="-122"/>
                <a:ea typeface="微软雅黑" panose="020B0503020204020204" charset="-122"/>
                <a:cs typeface="微软雅黑" panose="020B0503020204020204" charset="-122"/>
              </a:rPr>
              <a:t>n=132</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），观察</a:t>
            </a:r>
            <a:r>
              <a:rPr lang="en-US" altLang="zh-CN" sz="1600">
                <a:solidFill>
                  <a:schemeClr val="lt1"/>
                </a:solidFill>
                <a:latin typeface="微软雅黑" panose="020B0503020204020204" charset="-122"/>
                <a:ea typeface="微软雅黑" panose="020B0503020204020204" charset="-122"/>
                <a:cs typeface="微软雅黑" panose="020B0503020204020204" charset="-122"/>
              </a:rPr>
              <a:t>1</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年后患者清晨血压变化</a:t>
            </a:r>
            <a:endParaRPr lang="en-US" altLang="zh-CN" sz="1600">
              <a:solidFill>
                <a:schemeClr val="lt1"/>
              </a:solidFill>
              <a:latin typeface="微软雅黑" panose="020B0503020204020204" charset="-122"/>
              <a:ea typeface="微软雅黑" panose="020B0503020204020204" charset="-122"/>
              <a:cs typeface="微软雅黑" panose="020B0503020204020204" charset="-122"/>
            </a:endParaRPr>
          </a:p>
          <a:p>
            <a:pPr indent="173355">
              <a:lnSpc>
                <a:spcPct val="150000"/>
              </a:lnSpc>
              <a:buFont typeface="Arial" panose="020B0604020202020204" pitchFamily="34" charset="0"/>
              <a:buChar char="•"/>
            </a:pPr>
            <a:r>
              <a:rPr lang="zh-CN" altLang="en-US" sz="1600">
                <a:solidFill>
                  <a:schemeClr val="lt1"/>
                </a:solidFill>
                <a:latin typeface="微软雅黑" panose="020B0503020204020204" charset="-122"/>
                <a:ea typeface="微软雅黑" panose="020B0503020204020204" charset="-122"/>
                <a:cs typeface="微软雅黑" panose="020B0503020204020204" charset="-122"/>
              </a:rPr>
              <a:t>结果显示，络活喜</a:t>
            </a:r>
            <a:r>
              <a:rPr lang="en-US" altLang="zh-CN" sz="1600" baseline="30000">
                <a:solidFill>
                  <a:schemeClr val="lt1"/>
                </a:solidFill>
                <a:latin typeface="微软雅黑" panose="020B0503020204020204" charset="-122"/>
                <a:ea typeface="微软雅黑" panose="020B0503020204020204" charset="-122"/>
                <a:cs typeface="微软雅黑" panose="020B0503020204020204" charset="-122"/>
              </a:rPr>
              <a:t>®</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联合</a:t>
            </a:r>
            <a:r>
              <a:rPr lang="en-US" altLang="zh-CN" sz="1600">
                <a:solidFill>
                  <a:schemeClr val="lt1"/>
                </a:solidFill>
                <a:latin typeface="微软雅黑" panose="020B0503020204020204" charset="-122"/>
                <a:ea typeface="微软雅黑" panose="020B0503020204020204" charset="-122"/>
                <a:cs typeface="微软雅黑" panose="020B0503020204020204" charset="-122"/>
              </a:rPr>
              <a:t>ARB</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比</a:t>
            </a:r>
            <a:r>
              <a:rPr lang="en-US" altLang="zh-CN" sz="1600">
                <a:solidFill>
                  <a:schemeClr val="lt1"/>
                </a:solidFill>
                <a:latin typeface="微软雅黑" panose="020B0503020204020204" charset="-122"/>
                <a:ea typeface="微软雅黑" panose="020B0503020204020204" charset="-122"/>
                <a:cs typeface="微软雅黑" panose="020B0503020204020204" charset="-122"/>
              </a:rPr>
              <a:t>ARB</a:t>
            </a:r>
            <a:r>
              <a:rPr lang="zh-CN" altLang="en-US" sz="1600">
                <a:solidFill>
                  <a:schemeClr val="lt1"/>
                </a:solidFill>
                <a:latin typeface="微软雅黑" panose="020B0503020204020204" charset="-122"/>
                <a:ea typeface="微软雅黑" panose="020B0503020204020204" charset="-122"/>
                <a:cs typeface="微软雅黑" panose="020B0503020204020204" charset="-122"/>
              </a:rPr>
              <a:t>加量更有效控制高血压患者清晨血压</a:t>
            </a:r>
            <a:endParaRPr lang="zh-CN" altLang="en-US" sz="1600">
              <a:solidFill>
                <a:schemeClr val="lt1"/>
              </a:solidFill>
              <a:latin typeface="微软雅黑" panose="020B0503020204020204" charset="-122"/>
              <a:ea typeface="微软雅黑" panose="020B0503020204020204" charset="-122"/>
              <a:cs typeface="微软雅黑" panose="020B0503020204020204" charset="-122"/>
            </a:endParaRPr>
          </a:p>
        </p:txBody>
      </p:sp>
      <p:pic>
        <p:nvPicPr>
          <p:cNvPr id="21" name="Picture 3"/>
          <p:cNvPicPr>
            <a:picLocks noChangeAspect="1" noChangeArrowheads="1"/>
          </p:cNvPicPr>
          <p:nvPr/>
        </p:nvPicPr>
        <p:blipFill>
          <a:blip r:embed="rId7"/>
          <a:srcRect r="83104"/>
          <a:stretch>
            <a:fillRect/>
          </a:stretch>
        </p:blipFill>
        <p:spPr>
          <a:xfrm>
            <a:off x="4166969" y="4657871"/>
            <a:ext cx="548687" cy="488378"/>
          </a:xfrm>
          <a:prstGeom prst="rect">
            <a:avLst/>
          </a:prstGeom>
          <a:noFill/>
          <a:ln>
            <a:noFill/>
          </a:ln>
          <a:effectLst/>
        </p:spPr>
      </p:pic>
      <p:sp>
        <p:nvSpPr>
          <p:cNvPr id="22" name="TextBox 10"/>
          <p:cNvSpPr txBox="1"/>
          <p:nvPr>
            <p:custDataLst>
              <p:tags r:id="rId8"/>
            </p:custDataLst>
          </p:nvPr>
        </p:nvSpPr>
        <p:spPr>
          <a:xfrm>
            <a:off x="4750125" y="4817736"/>
            <a:ext cx="1954663" cy="245110"/>
          </a:xfrm>
          <a:prstGeom prst="rect">
            <a:avLst/>
          </a:prstGeom>
          <a:noFill/>
        </p:spPr>
        <p:txBody>
          <a:bodyPr wrap="square">
            <a:spAutoFit/>
          </a:bodyPr>
          <a:lstStyle/>
          <a:p>
            <a:r>
              <a:rPr lang="zh-CN" altLang="en-US" sz="1000">
                <a:solidFill>
                  <a:schemeClr val="dk1"/>
                </a:solidFill>
                <a:latin typeface="微软雅黑" panose="020B0503020204020204" charset="-122"/>
                <a:ea typeface="微软雅黑" panose="020B0503020204020204" charset="-122"/>
                <a:cs typeface="微软雅黑" panose="020B0503020204020204" charset="-122"/>
              </a:rPr>
              <a:t>氨氯地平联合</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ARB</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组</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3" name="Picture 3"/>
          <p:cNvPicPr>
            <a:picLocks noChangeAspect="1" noChangeArrowheads="1"/>
          </p:cNvPicPr>
          <p:nvPr/>
        </p:nvPicPr>
        <p:blipFill>
          <a:blip r:embed="rId7"/>
          <a:srcRect l="59375" t="20779" r="24836" b="-3896"/>
          <a:stretch>
            <a:fillRect/>
          </a:stretch>
        </p:blipFill>
        <p:spPr>
          <a:xfrm>
            <a:off x="6703360" y="4836921"/>
            <a:ext cx="362217" cy="286755"/>
          </a:xfrm>
          <a:prstGeom prst="rect">
            <a:avLst/>
          </a:prstGeom>
          <a:noFill/>
          <a:ln>
            <a:noFill/>
          </a:ln>
          <a:effectLst/>
        </p:spPr>
      </p:pic>
      <p:sp>
        <p:nvSpPr>
          <p:cNvPr id="24" name="TextBox 12"/>
          <p:cNvSpPr txBox="1"/>
          <p:nvPr>
            <p:custDataLst>
              <p:tags r:id="rId9"/>
            </p:custDataLst>
          </p:nvPr>
        </p:nvSpPr>
        <p:spPr>
          <a:xfrm>
            <a:off x="7100046" y="4852360"/>
            <a:ext cx="1809826" cy="245110"/>
          </a:xfrm>
          <a:prstGeom prst="rect">
            <a:avLst/>
          </a:prstGeom>
          <a:noFill/>
        </p:spPr>
        <p:txBody>
          <a:bodyPr wrap="square">
            <a:spAutoFit/>
          </a:bodyPr>
          <a:lstStyle/>
          <a:p>
            <a:r>
              <a:rPr lang="en-US" altLang="zh-CN" sz="1000">
                <a:solidFill>
                  <a:schemeClr val="dk1"/>
                </a:solidFill>
                <a:latin typeface="微软雅黑" panose="020B0503020204020204" charset="-122"/>
                <a:ea typeface="微软雅黑" panose="020B0503020204020204" charset="-122"/>
                <a:cs typeface="微软雅黑" panose="020B0503020204020204" charset="-122"/>
              </a:rPr>
              <a:t>ARB</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加量组</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0" y="6581084"/>
            <a:ext cx="2644775" cy="229870"/>
          </a:xfrm>
          <a:prstGeom prst="rect">
            <a:avLst/>
          </a:prstGeom>
        </p:spPr>
        <p:txBody>
          <a:bodyPr wrap="none">
            <a:spAutoFit/>
          </a:bodyPr>
          <a:lstStyle/>
          <a:p>
            <a:pPr defTabSz="914400"/>
            <a:r>
              <a:rPr lang="en-US" altLang="zh-CN" sz="900">
                <a:solidFill>
                  <a:srgbClr val="000000"/>
                </a:solidFill>
                <a:latin typeface="微软雅黑" panose="020B0503020204020204" charset="-122"/>
                <a:ea typeface="微软雅黑" panose="020B0503020204020204" charset="-122"/>
              </a:rPr>
              <a:t>Miyauchi K, et al. Circ J. 2012; 76(9): 2159-2166</a:t>
            </a:r>
            <a:endParaRPr lang="en-US" altLang="zh-CN" sz="900">
              <a:solidFill>
                <a:srgbClr val="000000"/>
              </a:solidFill>
              <a:latin typeface="微软雅黑" panose="020B0503020204020204" charset="-122"/>
              <a:ea typeface="微软雅黑" panose="020B050302020402020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953135"/>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氨氯地平平稳有效控制</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24</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小时血压，</a:t>
            </a:r>
            <a:br>
              <a:rPr lang="zh-CN" altLang="en-US" sz="2800" b="1">
                <a:solidFill>
                  <a:srgbClr val="000000"/>
                </a:solidFill>
                <a:latin typeface="微软雅黑" panose="020B0503020204020204" charset="-122"/>
                <a:ea typeface="微软雅黑" panose="020B0503020204020204" charset="-122"/>
                <a:cs typeface="微软雅黑" panose="020B0503020204020204" charset="-122"/>
              </a:rPr>
            </a:b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控制清晨血压效果优于硝苯地平控释片</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19" name="矩形 18"/>
          <p:cNvSpPr/>
          <p:nvPr/>
        </p:nvSpPr>
        <p:spPr>
          <a:xfrm>
            <a:off x="2664460" y="1384935"/>
            <a:ext cx="1742440" cy="3122930"/>
          </a:xfrm>
          <a:prstGeom prst="rect">
            <a:avLst/>
          </a:prstGeom>
          <a:solidFill>
            <a:srgbClr val="B5EEF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20" name="Rectangle 5"/>
          <p:cNvSpPr>
            <a:spLocks noChangeArrowheads="1"/>
          </p:cNvSpPr>
          <p:nvPr/>
        </p:nvSpPr>
        <p:spPr>
          <a:xfrm>
            <a:off x="4164330" y="1442085"/>
            <a:ext cx="309880" cy="275590"/>
          </a:xfrm>
          <a:prstGeom prst="rect">
            <a:avLst/>
          </a:prstGeom>
          <a:noFill/>
          <a:ln>
            <a:noFill/>
          </a:ln>
        </p:spPr>
        <p:txBody>
          <a:bodyPr wrap="none">
            <a:spAutoFit/>
          </a:bodyPr>
          <a:lstStyle/>
          <a:p>
            <a:pPr defTabSz="685800"/>
            <a:endParaRPr lang="zh-CN" altLang="en-US" sz="1200" b="1" kern="0">
              <a:solidFill>
                <a:srgbClr val="003399"/>
              </a:solidFill>
              <a:latin typeface="微软雅黑" panose="020B0503020204020204" charset="-122"/>
              <a:ea typeface="微软雅黑" panose="020B0503020204020204" charset="-122"/>
            </a:endParaRPr>
          </a:p>
        </p:txBody>
      </p:sp>
      <p:sp>
        <p:nvSpPr>
          <p:cNvPr id="21" name="Text Box 76"/>
          <p:cNvSpPr txBox="1">
            <a:spLocks noChangeArrowheads="1"/>
          </p:cNvSpPr>
          <p:nvPr/>
        </p:nvSpPr>
        <p:spPr>
          <a:xfrm>
            <a:off x="6202045" y="1587500"/>
            <a:ext cx="1988185" cy="268605"/>
          </a:xfrm>
          <a:prstGeom prst="rect">
            <a:avLst/>
          </a:prstGeom>
          <a:noFill/>
          <a:ln>
            <a:noFill/>
          </a:ln>
        </p:spPr>
        <p:txBody>
          <a:bodyPr>
            <a:spAutoFit/>
          </a:bodyPr>
          <a:lstStyle/>
          <a:p>
            <a:pPr defTabSz="685800">
              <a:lnSpc>
                <a:spcPct val="110000"/>
              </a:lnSpc>
              <a:spcBef>
                <a:spcPct val="50000"/>
              </a:spcBef>
            </a:pPr>
            <a:r>
              <a:rPr lang="zh-CN" altLang="en-US" sz="1050" b="1" kern="0">
                <a:solidFill>
                  <a:srgbClr val="000000"/>
                </a:solidFill>
                <a:latin typeface="微软雅黑" panose="020B0503020204020204" charset="-122"/>
                <a:ea typeface="微软雅黑" panose="020B0503020204020204" charset="-122"/>
              </a:rPr>
              <a:t>氨氯地平</a:t>
            </a:r>
            <a:endParaRPr lang="zh-CN" altLang="en-US" sz="1050" b="1" kern="0">
              <a:solidFill>
                <a:srgbClr val="000000"/>
              </a:solidFill>
              <a:latin typeface="微软雅黑" panose="020B0503020204020204" charset="-122"/>
              <a:ea typeface="微软雅黑" panose="020B0503020204020204" charset="-122"/>
            </a:endParaRPr>
          </a:p>
        </p:txBody>
      </p:sp>
      <p:sp>
        <p:nvSpPr>
          <p:cNvPr id="22" name="Text Box 77"/>
          <p:cNvSpPr txBox="1">
            <a:spLocks noChangeArrowheads="1"/>
          </p:cNvSpPr>
          <p:nvPr/>
        </p:nvSpPr>
        <p:spPr>
          <a:xfrm>
            <a:off x="7588885" y="1562735"/>
            <a:ext cx="1490345" cy="252730"/>
          </a:xfrm>
          <a:prstGeom prst="rect">
            <a:avLst/>
          </a:prstGeom>
          <a:noFill/>
          <a:ln>
            <a:noFill/>
          </a:ln>
        </p:spPr>
        <p:txBody>
          <a:bodyPr>
            <a:spAutoFit/>
          </a:bodyPr>
          <a:lstStyle/>
          <a:p>
            <a:pPr defTabSz="685800">
              <a:spcBef>
                <a:spcPct val="50000"/>
              </a:spcBef>
            </a:pPr>
            <a:r>
              <a:rPr lang="zh-CN" altLang="en-US" sz="1050" b="1" kern="0">
                <a:solidFill>
                  <a:srgbClr val="000000"/>
                </a:solidFill>
                <a:latin typeface="微软雅黑" panose="020B0503020204020204" charset="-122"/>
                <a:ea typeface="微软雅黑" panose="020B0503020204020204" charset="-122"/>
              </a:rPr>
              <a:t>硝苯地平控释片</a:t>
            </a:r>
            <a:endParaRPr lang="zh-CN" altLang="en-US" sz="1050" b="1" kern="0">
              <a:solidFill>
                <a:srgbClr val="000000"/>
              </a:solidFill>
              <a:latin typeface="微软雅黑" panose="020B0503020204020204" charset="-122"/>
              <a:ea typeface="微软雅黑" panose="020B0503020204020204" charset="-122"/>
            </a:endParaRPr>
          </a:p>
        </p:txBody>
      </p:sp>
      <p:sp>
        <p:nvSpPr>
          <p:cNvPr id="23" name="TextBox 80"/>
          <p:cNvSpPr txBox="1">
            <a:spLocks noChangeArrowheads="1"/>
          </p:cNvSpPr>
          <p:nvPr/>
        </p:nvSpPr>
        <p:spPr>
          <a:xfrm>
            <a:off x="3629025" y="2225675"/>
            <a:ext cx="1555750" cy="299085"/>
          </a:xfrm>
          <a:prstGeom prst="rect">
            <a:avLst/>
          </a:prstGeom>
          <a:noFill/>
          <a:ln>
            <a:noFill/>
          </a:ln>
        </p:spPr>
        <p:txBody>
          <a:bodyPr wrap="square">
            <a:spAutoFit/>
          </a:bodyPr>
          <a:lstStyle/>
          <a:p>
            <a:pPr defTabSz="685800"/>
            <a:r>
              <a:rPr lang="en-US" altLang="zh-CN" sz="1350" b="1" kern="0">
                <a:solidFill>
                  <a:srgbClr val="000000"/>
                </a:solidFill>
                <a:latin typeface="微软雅黑" panose="020B0503020204020204" charset="-122"/>
                <a:ea typeface="微软雅黑" panose="020B0503020204020204" charset="-122"/>
              </a:rPr>
              <a:t>P&lt;0.02</a:t>
            </a:r>
            <a:endParaRPr lang="en-US" altLang="zh-CN" sz="1350" b="1" kern="0">
              <a:solidFill>
                <a:srgbClr val="000000"/>
              </a:solidFill>
              <a:latin typeface="微软雅黑" panose="020B0503020204020204" charset="-122"/>
              <a:ea typeface="微软雅黑" panose="020B0503020204020204" charset="-122"/>
            </a:endParaRPr>
          </a:p>
        </p:txBody>
      </p:sp>
      <p:sp>
        <p:nvSpPr>
          <p:cNvPr id="24" name="TextBox 81"/>
          <p:cNvSpPr txBox="1">
            <a:spLocks noChangeArrowheads="1"/>
          </p:cNvSpPr>
          <p:nvPr/>
        </p:nvSpPr>
        <p:spPr>
          <a:xfrm>
            <a:off x="3722370" y="3378835"/>
            <a:ext cx="1555750" cy="299085"/>
          </a:xfrm>
          <a:prstGeom prst="rect">
            <a:avLst/>
          </a:prstGeom>
          <a:noFill/>
          <a:ln>
            <a:noFill/>
          </a:ln>
        </p:spPr>
        <p:txBody>
          <a:bodyPr wrap="square">
            <a:spAutoFit/>
          </a:bodyPr>
          <a:lstStyle/>
          <a:p>
            <a:pPr defTabSz="685800"/>
            <a:r>
              <a:rPr lang="en-US" altLang="zh-CN" sz="1350" b="1" kern="0">
                <a:solidFill>
                  <a:srgbClr val="000000"/>
                </a:solidFill>
                <a:latin typeface="微软雅黑" panose="020B0503020204020204" charset="-122"/>
                <a:ea typeface="微软雅黑" panose="020B0503020204020204" charset="-122"/>
              </a:rPr>
              <a:t>P&lt;0.02</a:t>
            </a:r>
            <a:endParaRPr lang="en-US" altLang="zh-CN" sz="1350" b="1" kern="0">
              <a:solidFill>
                <a:srgbClr val="000000"/>
              </a:solidFill>
              <a:latin typeface="微软雅黑" panose="020B0503020204020204" charset="-122"/>
              <a:ea typeface="微软雅黑" panose="020B0503020204020204" charset="-122"/>
            </a:endParaRPr>
          </a:p>
        </p:txBody>
      </p:sp>
      <p:sp>
        <p:nvSpPr>
          <p:cNvPr id="25" name="等腰三角形 24"/>
          <p:cNvSpPr/>
          <p:nvPr/>
        </p:nvSpPr>
        <p:spPr>
          <a:xfrm>
            <a:off x="7325995" y="1683385"/>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26" name="矩形 25"/>
          <p:cNvSpPr/>
          <p:nvPr/>
        </p:nvSpPr>
        <p:spPr>
          <a:xfrm>
            <a:off x="5814060" y="169100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65" name="Line 18"/>
          <p:cNvSpPr>
            <a:spLocks noChangeShapeType="1"/>
          </p:cNvSpPr>
          <p:nvPr/>
        </p:nvSpPr>
        <p:spPr>
          <a:xfrm>
            <a:off x="2927985" y="4547235"/>
            <a:ext cx="0" cy="0"/>
          </a:xfrm>
          <a:prstGeom prst="line">
            <a:avLst/>
          </a:prstGeom>
          <a:noFill/>
          <a:ln w="9525">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66" name="Line 19"/>
          <p:cNvSpPr>
            <a:spLocks noChangeShapeType="1"/>
          </p:cNvSpPr>
          <p:nvPr/>
        </p:nvSpPr>
        <p:spPr>
          <a:xfrm>
            <a:off x="2927985"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67" name="Line 20"/>
          <p:cNvSpPr>
            <a:spLocks noChangeShapeType="1"/>
          </p:cNvSpPr>
          <p:nvPr/>
        </p:nvSpPr>
        <p:spPr>
          <a:xfrm>
            <a:off x="3218815"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68" name="Line 21"/>
          <p:cNvSpPr>
            <a:spLocks noChangeShapeType="1"/>
          </p:cNvSpPr>
          <p:nvPr/>
        </p:nvSpPr>
        <p:spPr>
          <a:xfrm>
            <a:off x="351028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69" name="Line 22"/>
          <p:cNvSpPr>
            <a:spLocks noChangeShapeType="1"/>
          </p:cNvSpPr>
          <p:nvPr/>
        </p:nvSpPr>
        <p:spPr>
          <a:xfrm>
            <a:off x="3785235" y="4510405"/>
            <a:ext cx="0" cy="8255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0" name="Line 23"/>
          <p:cNvSpPr>
            <a:spLocks noChangeShapeType="1"/>
          </p:cNvSpPr>
          <p:nvPr/>
        </p:nvSpPr>
        <p:spPr>
          <a:xfrm>
            <a:off x="4060825"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1" name="Line 24"/>
          <p:cNvSpPr>
            <a:spLocks noChangeShapeType="1"/>
          </p:cNvSpPr>
          <p:nvPr/>
        </p:nvSpPr>
        <p:spPr>
          <a:xfrm>
            <a:off x="435229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2" name="Line 25"/>
          <p:cNvSpPr>
            <a:spLocks noChangeShapeType="1"/>
          </p:cNvSpPr>
          <p:nvPr/>
        </p:nvSpPr>
        <p:spPr>
          <a:xfrm>
            <a:off x="463550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3" name="Line 26"/>
          <p:cNvSpPr>
            <a:spLocks noChangeShapeType="1"/>
          </p:cNvSpPr>
          <p:nvPr/>
        </p:nvSpPr>
        <p:spPr>
          <a:xfrm>
            <a:off x="491109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4" name="Line 27"/>
          <p:cNvSpPr>
            <a:spLocks noChangeShapeType="1"/>
          </p:cNvSpPr>
          <p:nvPr/>
        </p:nvSpPr>
        <p:spPr>
          <a:xfrm>
            <a:off x="519430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5" name="Line 28"/>
          <p:cNvSpPr>
            <a:spLocks noChangeShapeType="1"/>
          </p:cNvSpPr>
          <p:nvPr/>
        </p:nvSpPr>
        <p:spPr>
          <a:xfrm>
            <a:off x="546227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6" name="Line 29"/>
          <p:cNvSpPr>
            <a:spLocks noChangeShapeType="1"/>
          </p:cNvSpPr>
          <p:nvPr/>
        </p:nvSpPr>
        <p:spPr>
          <a:xfrm>
            <a:off x="573786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7" name="Line 30"/>
          <p:cNvSpPr>
            <a:spLocks noChangeShapeType="1"/>
          </p:cNvSpPr>
          <p:nvPr/>
        </p:nvSpPr>
        <p:spPr>
          <a:xfrm>
            <a:off x="602869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8" name="Line 31"/>
          <p:cNvSpPr>
            <a:spLocks noChangeShapeType="1"/>
          </p:cNvSpPr>
          <p:nvPr/>
        </p:nvSpPr>
        <p:spPr>
          <a:xfrm>
            <a:off x="6327775"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79" name="Line 32"/>
          <p:cNvSpPr>
            <a:spLocks noChangeShapeType="1"/>
          </p:cNvSpPr>
          <p:nvPr/>
        </p:nvSpPr>
        <p:spPr>
          <a:xfrm>
            <a:off x="663448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0" name="Line 33"/>
          <p:cNvSpPr>
            <a:spLocks noChangeShapeType="1"/>
          </p:cNvSpPr>
          <p:nvPr/>
        </p:nvSpPr>
        <p:spPr>
          <a:xfrm>
            <a:off x="6941185"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1" name="Line 34"/>
          <p:cNvSpPr>
            <a:spLocks noChangeShapeType="1"/>
          </p:cNvSpPr>
          <p:nvPr/>
        </p:nvSpPr>
        <p:spPr>
          <a:xfrm>
            <a:off x="7216775"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2" name="Line 35"/>
          <p:cNvSpPr>
            <a:spLocks noChangeShapeType="1"/>
          </p:cNvSpPr>
          <p:nvPr/>
        </p:nvSpPr>
        <p:spPr>
          <a:xfrm>
            <a:off x="7492365"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3" name="Line 36"/>
          <p:cNvSpPr>
            <a:spLocks noChangeShapeType="1"/>
          </p:cNvSpPr>
          <p:nvPr/>
        </p:nvSpPr>
        <p:spPr>
          <a:xfrm>
            <a:off x="7767955" y="4510405"/>
            <a:ext cx="0" cy="8255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4" name="Line 37"/>
          <p:cNvSpPr>
            <a:spLocks noChangeShapeType="1"/>
          </p:cNvSpPr>
          <p:nvPr/>
        </p:nvSpPr>
        <p:spPr>
          <a:xfrm>
            <a:off x="805942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5" name="Line 38"/>
          <p:cNvSpPr>
            <a:spLocks noChangeShapeType="1"/>
          </p:cNvSpPr>
          <p:nvPr/>
        </p:nvSpPr>
        <p:spPr>
          <a:xfrm>
            <a:off x="8326755"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6" name="Line 39"/>
          <p:cNvSpPr>
            <a:spLocks noChangeShapeType="1"/>
          </p:cNvSpPr>
          <p:nvPr/>
        </p:nvSpPr>
        <p:spPr>
          <a:xfrm>
            <a:off x="8609965"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7" name="Line 40"/>
          <p:cNvSpPr>
            <a:spLocks noChangeShapeType="1"/>
          </p:cNvSpPr>
          <p:nvPr/>
        </p:nvSpPr>
        <p:spPr>
          <a:xfrm>
            <a:off x="890143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8" name="Line 41"/>
          <p:cNvSpPr>
            <a:spLocks noChangeShapeType="1"/>
          </p:cNvSpPr>
          <p:nvPr/>
        </p:nvSpPr>
        <p:spPr>
          <a:xfrm>
            <a:off x="9192260" y="4510405"/>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89" name="Line 42"/>
          <p:cNvSpPr>
            <a:spLocks noChangeShapeType="1"/>
          </p:cNvSpPr>
          <p:nvPr/>
        </p:nvSpPr>
        <p:spPr>
          <a:xfrm>
            <a:off x="2636520" y="4523105"/>
            <a:ext cx="6851650"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90" name="Text Box 55"/>
          <p:cNvSpPr txBox="1">
            <a:spLocks noChangeArrowheads="1"/>
          </p:cNvSpPr>
          <p:nvPr/>
        </p:nvSpPr>
        <p:spPr>
          <a:xfrm>
            <a:off x="2810510" y="4627880"/>
            <a:ext cx="283210" cy="229870"/>
          </a:xfrm>
          <a:prstGeom prst="rect">
            <a:avLst/>
          </a:prstGeom>
          <a:noFill/>
          <a:ln>
            <a:noFill/>
          </a:ln>
        </p:spPr>
        <p:txBody>
          <a:bodyPr>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5</a:t>
            </a:r>
            <a:endParaRPr lang="en-US" altLang="zh-CN" sz="900" b="1" kern="0">
              <a:solidFill>
                <a:srgbClr val="000000"/>
              </a:solidFill>
              <a:latin typeface="微软雅黑" panose="020B0503020204020204" charset="-122"/>
              <a:ea typeface="微软雅黑" panose="020B0503020204020204" charset="-122"/>
            </a:endParaRPr>
          </a:p>
        </p:txBody>
      </p:sp>
      <p:sp>
        <p:nvSpPr>
          <p:cNvPr id="191" name="Text Box 56"/>
          <p:cNvSpPr txBox="1">
            <a:spLocks noChangeArrowheads="1"/>
          </p:cNvSpPr>
          <p:nvPr/>
        </p:nvSpPr>
        <p:spPr>
          <a:xfrm>
            <a:off x="3117215" y="4627880"/>
            <a:ext cx="283210" cy="229870"/>
          </a:xfrm>
          <a:prstGeom prst="rect">
            <a:avLst/>
          </a:prstGeom>
          <a:noFill/>
          <a:ln>
            <a:noFill/>
          </a:ln>
        </p:spPr>
        <p:txBody>
          <a:bodyPr>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6</a:t>
            </a:r>
            <a:endParaRPr lang="en-US" altLang="zh-CN" sz="900" b="1" kern="0">
              <a:solidFill>
                <a:srgbClr val="000000"/>
              </a:solidFill>
              <a:latin typeface="微软雅黑" panose="020B0503020204020204" charset="-122"/>
              <a:ea typeface="微软雅黑" panose="020B0503020204020204" charset="-122"/>
            </a:endParaRPr>
          </a:p>
        </p:txBody>
      </p:sp>
      <p:sp>
        <p:nvSpPr>
          <p:cNvPr id="192" name="Text Box 57"/>
          <p:cNvSpPr txBox="1">
            <a:spLocks noChangeArrowheads="1"/>
          </p:cNvSpPr>
          <p:nvPr/>
        </p:nvSpPr>
        <p:spPr>
          <a:xfrm>
            <a:off x="3656965" y="4627880"/>
            <a:ext cx="283210" cy="229870"/>
          </a:xfrm>
          <a:prstGeom prst="rect">
            <a:avLst/>
          </a:prstGeom>
          <a:noFill/>
          <a:ln>
            <a:noFill/>
          </a:ln>
        </p:spPr>
        <p:txBody>
          <a:bodyPr>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8</a:t>
            </a:r>
            <a:endParaRPr lang="en-US" altLang="zh-CN" sz="900" b="1" kern="0">
              <a:solidFill>
                <a:srgbClr val="000000"/>
              </a:solidFill>
              <a:latin typeface="微软雅黑" panose="020B0503020204020204" charset="-122"/>
              <a:ea typeface="微软雅黑" panose="020B0503020204020204" charset="-122"/>
            </a:endParaRPr>
          </a:p>
        </p:txBody>
      </p:sp>
      <p:sp>
        <p:nvSpPr>
          <p:cNvPr id="193" name="Text Box 58"/>
          <p:cNvSpPr txBox="1">
            <a:spLocks noChangeArrowheads="1"/>
          </p:cNvSpPr>
          <p:nvPr/>
        </p:nvSpPr>
        <p:spPr>
          <a:xfrm>
            <a:off x="4181475" y="4627880"/>
            <a:ext cx="426085"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10</a:t>
            </a:r>
            <a:endParaRPr lang="en-US" altLang="zh-CN" sz="900" b="1" kern="0">
              <a:solidFill>
                <a:srgbClr val="000000"/>
              </a:solidFill>
              <a:latin typeface="微软雅黑" panose="020B0503020204020204" charset="-122"/>
              <a:ea typeface="微软雅黑" panose="020B0503020204020204" charset="-122"/>
            </a:endParaRPr>
          </a:p>
        </p:txBody>
      </p:sp>
      <p:sp>
        <p:nvSpPr>
          <p:cNvPr id="194" name="Text Box 59"/>
          <p:cNvSpPr txBox="1">
            <a:spLocks noChangeArrowheads="1"/>
          </p:cNvSpPr>
          <p:nvPr/>
        </p:nvSpPr>
        <p:spPr>
          <a:xfrm>
            <a:off x="4737100" y="4627880"/>
            <a:ext cx="542925" cy="229870"/>
          </a:xfrm>
          <a:prstGeom prst="rect">
            <a:avLst/>
          </a:prstGeom>
          <a:noFill/>
          <a:ln>
            <a:noFill/>
          </a:ln>
        </p:spPr>
        <p:txBody>
          <a:bodyPr wrap="square">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12</a:t>
            </a:r>
            <a:endParaRPr lang="en-US" altLang="zh-CN" sz="900" b="1" kern="0">
              <a:solidFill>
                <a:srgbClr val="000000"/>
              </a:solidFill>
              <a:latin typeface="微软雅黑" panose="020B0503020204020204" charset="-122"/>
              <a:ea typeface="微软雅黑" panose="020B0503020204020204" charset="-122"/>
            </a:endParaRPr>
          </a:p>
        </p:txBody>
      </p:sp>
      <p:sp>
        <p:nvSpPr>
          <p:cNvPr id="195" name="Text Box 60"/>
          <p:cNvSpPr txBox="1">
            <a:spLocks noChangeArrowheads="1"/>
          </p:cNvSpPr>
          <p:nvPr/>
        </p:nvSpPr>
        <p:spPr>
          <a:xfrm>
            <a:off x="5280660" y="4627880"/>
            <a:ext cx="45212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14</a:t>
            </a:r>
            <a:endParaRPr lang="en-US" altLang="zh-CN" sz="900" b="1" kern="0">
              <a:solidFill>
                <a:srgbClr val="000000"/>
              </a:solidFill>
              <a:latin typeface="微软雅黑" panose="020B0503020204020204" charset="-122"/>
              <a:ea typeface="微软雅黑" panose="020B0503020204020204" charset="-122"/>
            </a:endParaRPr>
          </a:p>
        </p:txBody>
      </p:sp>
      <p:sp>
        <p:nvSpPr>
          <p:cNvPr id="196" name="Text Box 61"/>
          <p:cNvSpPr txBox="1">
            <a:spLocks noChangeArrowheads="1"/>
          </p:cNvSpPr>
          <p:nvPr/>
        </p:nvSpPr>
        <p:spPr>
          <a:xfrm>
            <a:off x="5847080" y="4627880"/>
            <a:ext cx="45212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16</a:t>
            </a:r>
            <a:endParaRPr lang="en-US" altLang="zh-CN" sz="900" b="1" kern="0">
              <a:solidFill>
                <a:srgbClr val="000000"/>
              </a:solidFill>
              <a:latin typeface="微软雅黑" panose="020B0503020204020204" charset="-122"/>
              <a:ea typeface="微软雅黑" panose="020B0503020204020204" charset="-122"/>
            </a:endParaRPr>
          </a:p>
        </p:txBody>
      </p:sp>
      <p:sp>
        <p:nvSpPr>
          <p:cNvPr id="197" name="Text Box 62"/>
          <p:cNvSpPr txBox="1">
            <a:spLocks noChangeArrowheads="1"/>
          </p:cNvSpPr>
          <p:nvPr/>
        </p:nvSpPr>
        <p:spPr>
          <a:xfrm>
            <a:off x="6470015" y="4627880"/>
            <a:ext cx="45212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18</a:t>
            </a:r>
            <a:endParaRPr lang="en-US" altLang="zh-CN" sz="900" b="1" kern="0">
              <a:solidFill>
                <a:srgbClr val="000000"/>
              </a:solidFill>
              <a:latin typeface="微软雅黑" panose="020B0503020204020204" charset="-122"/>
              <a:ea typeface="微软雅黑" panose="020B0503020204020204" charset="-122"/>
            </a:endParaRPr>
          </a:p>
        </p:txBody>
      </p:sp>
      <p:sp>
        <p:nvSpPr>
          <p:cNvPr id="198" name="Text Box 63"/>
          <p:cNvSpPr txBox="1">
            <a:spLocks noChangeArrowheads="1"/>
          </p:cNvSpPr>
          <p:nvPr/>
        </p:nvSpPr>
        <p:spPr>
          <a:xfrm>
            <a:off x="7055485" y="4627880"/>
            <a:ext cx="45212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20</a:t>
            </a:r>
            <a:endParaRPr lang="en-US" altLang="zh-CN" sz="900" b="1" kern="0">
              <a:solidFill>
                <a:srgbClr val="000000"/>
              </a:solidFill>
              <a:latin typeface="微软雅黑" panose="020B0503020204020204" charset="-122"/>
              <a:ea typeface="微软雅黑" panose="020B0503020204020204" charset="-122"/>
            </a:endParaRPr>
          </a:p>
        </p:txBody>
      </p:sp>
      <p:sp>
        <p:nvSpPr>
          <p:cNvPr id="199" name="Text Box 64"/>
          <p:cNvSpPr txBox="1">
            <a:spLocks noChangeArrowheads="1"/>
          </p:cNvSpPr>
          <p:nvPr/>
        </p:nvSpPr>
        <p:spPr>
          <a:xfrm>
            <a:off x="7613015" y="4627880"/>
            <a:ext cx="45212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22</a:t>
            </a:r>
            <a:endParaRPr lang="en-US" altLang="zh-CN" sz="900" b="1" kern="0">
              <a:solidFill>
                <a:srgbClr val="000000"/>
              </a:solidFill>
              <a:latin typeface="微软雅黑" panose="020B0503020204020204" charset="-122"/>
              <a:ea typeface="微软雅黑" panose="020B0503020204020204" charset="-122"/>
            </a:endParaRPr>
          </a:p>
        </p:txBody>
      </p:sp>
      <p:sp>
        <p:nvSpPr>
          <p:cNvPr id="200" name="Text Box 65"/>
          <p:cNvSpPr txBox="1">
            <a:spLocks noChangeArrowheads="1"/>
          </p:cNvSpPr>
          <p:nvPr/>
        </p:nvSpPr>
        <p:spPr>
          <a:xfrm>
            <a:off x="8170545" y="4627880"/>
            <a:ext cx="452120" cy="229870"/>
          </a:xfrm>
          <a:prstGeom prst="rect">
            <a:avLst/>
          </a:prstGeom>
          <a:noFill/>
          <a:ln>
            <a:noFill/>
          </a:ln>
        </p:spPr>
        <p:txBody>
          <a:bodyPr>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0</a:t>
            </a:r>
            <a:endParaRPr lang="en-US" altLang="zh-CN" sz="900" b="1" kern="0">
              <a:solidFill>
                <a:srgbClr val="000000"/>
              </a:solidFill>
              <a:latin typeface="微软雅黑" panose="020B0503020204020204" charset="-122"/>
              <a:ea typeface="微软雅黑" panose="020B0503020204020204" charset="-122"/>
            </a:endParaRPr>
          </a:p>
        </p:txBody>
      </p:sp>
      <p:sp>
        <p:nvSpPr>
          <p:cNvPr id="201" name="Text Box 66"/>
          <p:cNvSpPr txBox="1">
            <a:spLocks noChangeArrowheads="1"/>
          </p:cNvSpPr>
          <p:nvPr/>
        </p:nvSpPr>
        <p:spPr>
          <a:xfrm>
            <a:off x="8793480" y="4627880"/>
            <a:ext cx="452120" cy="229870"/>
          </a:xfrm>
          <a:prstGeom prst="rect">
            <a:avLst/>
          </a:prstGeom>
          <a:noFill/>
          <a:ln>
            <a:noFill/>
          </a:ln>
        </p:spPr>
        <p:txBody>
          <a:bodyPr>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2</a:t>
            </a:r>
            <a:endParaRPr lang="en-US" altLang="zh-CN" sz="900" b="1" kern="0">
              <a:solidFill>
                <a:srgbClr val="000000"/>
              </a:solidFill>
              <a:latin typeface="微软雅黑" panose="020B0503020204020204" charset="-122"/>
              <a:ea typeface="微软雅黑" panose="020B0503020204020204" charset="-122"/>
            </a:endParaRPr>
          </a:p>
        </p:txBody>
      </p:sp>
      <p:sp>
        <p:nvSpPr>
          <p:cNvPr id="202" name="Text Box 68"/>
          <p:cNvSpPr txBox="1">
            <a:spLocks noChangeArrowheads="1"/>
          </p:cNvSpPr>
          <p:nvPr/>
        </p:nvSpPr>
        <p:spPr>
          <a:xfrm>
            <a:off x="5290185" y="4842510"/>
            <a:ext cx="2119630" cy="275590"/>
          </a:xfrm>
          <a:prstGeom prst="rect">
            <a:avLst/>
          </a:prstGeom>
          <a:noFill/>
          <a:ln>
            <a:noFill/>
          </a:ln>
        </p:spPr>
        <p:txBody>
          <a:bodyPr>
            <a:spAutoFit/>
          </a:bodyPr>
          <a:lstStyle/>
          <a:p>
            <a:pPr defTabSz="685800">
              <a:spcBef>
                <a:spcPct val="50000"/>
              </a:spcBef>
            </a:pPr>
            <a:r>
              <a:rPr lang="zh-CN" altLang="en-US" sz="1200" b="1" kern="0">
                <a:solidFill>
                  <a:srgbClr val="000000"/>
                </a:solidFill>
                <a:latin typeface="微软雅黑" panose="020B0503020204020204" charset="-122"/>
                <a:ea typeface="微软雅黑" panose="020B0503020204020204" charset="-122"/>
              </a:rPr>
              <a:t>一天中的时间点</a:t>
            </a:r>
            <a:endParaRPr lang="zh-CN" altLang="en-US" sz="1200" b="1" kern="0">
              <a:solidFill>
                <a:srgbClr val="000000"/>
              </a:solidFill>
              <a:latin typeface="微软雅黑" panose="020B0503020204020204" charset="-122"/>
              <a:ea typeface="微软雅黑" panose="020B0503020204020204" charset="-122"/>
            </a:endParaRPr>
          </a:p>
        </p:txBody>
      </p:sp>
      <p:sp>
        <p:nvSpPr>
          <p:cNvPr id="203" name="Text Box 66"/>
          <p:cNvSpPr txBox="1">
            <a:spLocks noChangeArrowheads="1"/>
          </p:cNvSpPr>
          <p:nvPr/>
        </p:nvSpPr>
        <p:spPr>
          <a:xfrm>
            <a:off x="9300845" y="4624705"/>
            <a:ext cx="452120" cy="229870"/>
          </a:xfrm>
          <a:prstGeom prst="rect">
            <a:avLst/>
          </a:prstGeom>
          <a:noFill/>
          <a:ln>
            <a:noFill/>
          </a:ln>
        </p:spPr>
        <p:txBody>
          <a:bodyPr>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4</a:t>
            </a:r>
            <a:endParaRPr lang="en-US" altLang="zh-CN" sz="900" b="1" kern="0">
              <a:solidFill>
                <a:srgbClr val="000000"/>
              </a:solidFill>
              <a:latin typeface="微软雅黑" panose="020B0503020204020204" charset="-122"/>
              <a:ea typeface="微软雅黑" panose="020B0503020204020204" charset="-122"/>
            </a:endParaRPr>
          </a:p>
        </p:txBody>
      </p:sp>
      <p:sp>
        <p:nvSpPr>
          <p:cNvPr id="204" name="Line 41"/>
          <p:cNvSpPr>
            <a:spLocks noChangeShapeType="1"/>
          </p:cNvSpPr>
          <p:nvPr/>
        </p:nvSpPr>
        <p:spPr>
          <a:xfrm>
            <a:off x="9491345" y="4512310"/>
            <a:ext cx="0" cy="84455"/>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40" name="Text Box 43"/>
          <p:cNvSpPr txBox="1">
            <a:spLocks noChangeArrowheads="1"/>
          </p:cNvSpPr>
          <p:nvPr/>
        </p:nvSpPr>
        <p:spPr>
          <a:xfrm>
            <a:off x="2509520" y="1588135"/>
            <a:ext cx="568325" cy="275590"/>
          </a:xfrm>
          <a:prstGeom prst="rect">
            <a:avLst/>
          </a:prstGeom>
          <a:noFill/>
          <a:ln>
            <a:noFill/>
          </a:ln>
        </p:spPr>
        <p:txBody>
          <a:bodyPr>
            <a:spAutoFit/>
          </a:bodyPr>
          <a:lstStyle/>
          <a:p>
            <a:pPr defTabSz="685800">
              <a:spcBef>
                <a:spcPct val="50000"/>
              </a:spcBef>
            </a:pPr>
            <a:endParaRPr lang="zh-CN" altLang="en-US" sz="1200" b="1" kern="0">
              <a:solidFill>
                <a:srgbClr val="003399"/>
              </a:solidFill>
              <a:latin typeface="微软雅黑" panose="020B0503020204020204" charset="-122"/>
              <a:ea typeface="微软雅黑" panose="020B0503020204020204" charset="-122"/>
            </a:endParaRPr>
          </a:p>
        </p:txBody>
      </p:sp>
      <p:sp>
        <p:nvSpPr>
          <p:cNvPr id="141" name="Text Box 49"/>
          <p:cNvSpPr txBox="1">
            <a:spLocks noChangeArrowheads="1"/>
          </p:cNvSpPr>
          <p:nvPr/>
        </p:nvSpPr>
        <p:spPr>
          <a:xfrm>
            <a:off x="2239010" y="3869055"/>
            <a:ext cx="56515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80</a:t>
            </a:r>
            <a:endParaRPr lang="en-US" altLang="zh-CN" sz="900" b="1" kern="0">
              <a:solidFill>
                <a:srgbClr val="000000"/>
              </a:solidFill>
              <a:latin typeface="微软雅黑" panose="020B0503020204020204" charset="-122"/>
              <a:ea typeface="微软雅黑" panose="020B0503020204020204" charset="-122"/>
            </a:endParaRPr>
          </a:p>
        </p:txBody>
      </p:sp>
      <p:sp>
        <p:nvSpPr>
          <p:cNvPr id="142" name="Text Box 67"/>
          <p:cNvSpPr txBox="1">
            <a:spLocks noChangeArrowheads="1"/>
          </p:cNvSpPr>
          <p:nvPr/>
        </p:nvSpPr>
        <p:spPr>
          <a:xfrm rot="16200000">
            <a:off x="778510" y="2430780"/>
            <a:ext cx="2366645" cy="321945"/>
          </a:xfrm>
          <a:prstGeom prst="rect">
            <a:avLst/>
          </a:prstGeom>
          <a:noFill/>
          <a:ln>
            <a:noFill/>
          </a:ln>
        </p:spPr>
        <p:txBody>
          <a:bodyPr>
            <a:spAutoFit/>
          </a:bodyPr>
          <a:lstStyle/>
          <a:p>
            <a:pPr defTabSz="685800">
              <a:spcBef>
                <a:spcPct val="50000"/>
              </a:spcBef>
            </a:pPr>
            <a:r>
              <a:rPr lang="zh-CN" altLang="en-US" sz="1500" b="1" kern="0">
                <a:solidFill>
                  <a:srgbClr val="000000"/>
                </a:solidFill>
                <a:latin typeface="微软雅黑" panose="020B0503020204020204" charset="-122"/>
                <a:ea typeface="微软雅黑" panose="020B0503020204020204" charset="-122"/>
                <a:cs typeface="微软雅黑" panose="020B0503020204020204" charset="-122"/>
              </a:rPr>
              <a:t>血压</a:t>
            </a:r>
            <a:r>
              <a:rPr lang="en-US" altLang="zh-CN" sz="1500" b="1" kern="0">
                <a:solidFill>
                  <a:srgbClr val="000000"/>
                </a:solidFill>
                <a:latin typeface="微软雅黑" panose="020B0503020204020204" charset="-122"/>
                <a:ea typeface="微软雅黑" panose="020B0503020204020204" charset="-122"/>
                <a:cs typeface="微软雅黑" panose="020B0503020204020204" charset="-122"/>
              </a:rPr>
              <a:t>(mmHg)</a:t>
            </a:r>
            <a:endParaRPr lang="en-US" altLang="zh-CN" sz="1500" b="1" ker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43" name="Line 6"/>
          <p:cNvSpPr>
            <a:spLocks noChangeShapeType="1"/>
          </p:cNvSpPr>
          <p:nvPr/>
        </p:nvSpPr>
        <p:spPr>
          <a:xfrm>
            <a:off x="2656840" y="3607435"/>
            <a:ext cx="0" cy="984250"/>
          </a:xfrm>
          <a:prstGeom prst="line">
            <a:avLst/>
          </a:prstGeom>
          <a:noFill/>
          <a:ln w="3175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44" name="Line 7"/>
          <p:cNvSpPr>
            <a:spLocks noChangeShapeType="1"/>
          </p:cNvSpPr>
          <p:nvPr/>
        </p:nvSpPr>
        <p:spPr>
          <a:xfrm>
            <a:off x="2586355" y="1708785"/>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45" name="Line 8"/>
          <p:cNvSpPr>
            <a:spLocks noChangeShapeType="1"/>
          </p:cNvSpPr>
          <p:nvPr/>
        </p:nvSpPr>
        <p:spPr>
          <a:xfrm>
            <a:off x="2585085" y="1991360"/>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46" name="Line 9"/>
          <p:cNvSpPr>
            <a:spLocks noChangeShapeType="1"/>
          </p:cNvSpPr>
          <p:nvPr/>
        </p:nvSpPr>
        <p:spPr>
          <a:xfrm>
            <a:off x="2583180" y="2272030"/>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47" name="Line 10"/>
          <p:cNvSpPr>
            <a:spLocks noChangeShapeType="1"/>
          </p:cNvSpPr>
          <p:nvPr/>
        </p:nvSpPr>
        <p:spPr>
          <a:xfrm>
            <a:off x="2575560" y="2553335"/>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48" name="Line 11"/>
          <p:cNvSpPr>
            <a:spLocks noChangeShapeType="1"/>
          </p:cNvSpPr>
          <p:nvPr/>
        </p:nvSpPr>
        <p:spPr>
          <a:xfrm>
            <a:off x="2578735" y="2835910"/>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49" name="Line 12"/>
          <p:cNvSpPr>
            <a:spLocks noChangeShapeType="1"/>
          </p:cNvSpPr>
          <p:nvPr/>
        </p:nvSpPr>
        <p:spPr>
          <a:xfrm>
            <a:off x="2572385" y="3116580"/>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50" name="Line 13"/>
          <p:cNvSpPr>
            <a:spLocks noChangeShapeType="1"/>
          </p:cNvSpPr>
          <p:nvPr/>
        </p:nvSpPr>
        <p:spPr>
          <a:xfrm>
            <a:off x="2573655" y="3397885"/>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51" name="Line 14"/>
          <p:cNvSpPr>
            <a:spLocks noChangeShapeType="1"/>
          </p:cNvSpPr>
          <p:nvPr/>
        </p:nvSpPr>
        <p:spPr>
          <a:xfrm>
            <a:off x="2567305" y="3661410"/>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52" name="Line 15"/>
          <p:cNvSpPr>
            <a:spLocks noChangeShapeType="1"/>
          </p:cNvSpPr>
          <p:nvPr/>
        </p:nvSpPr>
        <p:spPr>
          <a:xfrm>
            <a:off x="2585085" y="4017010"/>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53" name="Line 16"/>
          <p:cNvSpPr>
            <a:spLocks noChangeShapeType="1"/>
          </p:cNvSpPr>
          <p:nvPr/>
        </p:nvSpPr>
        <p:spPr>
          <a:xfrm>
            <a:off x="2581910" y="4401185"/>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54" name="Line 17"/>
          <p:cNvSpPr>
            <a:spLocks noChangeShapeType="1"/>
          </p:cNvSpPr>
          <p:nvPr/>
        </p:nvSpPr>
        <p:spPr>
          <a:xfrm>
            <a:off x="2578735" y="4599305"/>
            <a:ext cx="70485" cy="0"/>
          </a:xfrm>
          <a:prstGeom prst="line">
            <a:avLst/>
          </a:prstGeom>
          <a:noFill/>
          <a:ln w="2540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55" name="Text Box 44"/>
          <p:cNvSpPr txBox="1">
            <a:spLocks noChangeArrowheads="1"/>
          </p:cNvSpPr>
          <p:nvPr/>
        </p:nvSpPr>
        <p:spPr>
          <a:xfrm>
            <a:off x="2163445" y="1554480"/>
            <a:ext cx="56515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140</a:t>
            </a:r>
            <a:endParaRPr lang="en-US" altLang="zh-CN" sz="900" b="1" kern="0">
              <a:solidFill>
                <a:srgbClr val="000000"/>
              </a:solidFill>
              <a:latin typeface="微软雅黑" panose="020B0503020204020204" charset="-122"/>
              <a:ea typeface="微软雅黑" panose="020B0503020204020204" charset="-122"/>
            </a:endParaRPr>
          </a:p>
        </p:txBody>
      </p:sp>
      <p:sp>
        <p:nvSpPr>
          <p:cNvPr id="156" name="Text Box 45"/>
          <p:cNvSpPr txBox="1">
            <a:spLocks noChangeArrowheads="1"/>
          </p:cNvSpPr>
          <p:nvPr/>
        </p:nvSpPr>
        <p:spPr>
          <a:xfrm>
            <a:off x="2157730" y="2105660"/>
            <a:ext cx="56515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130</a:t>
            </a:r>
            <a:endParaRPr lang="en-US" altLang="zh-CN" sz="900" b="1" kern="0">
              <a:solidFill>
                <a:srgbClr val="000000"/>
              </a:solidFill>
              <a:latin typeface="微软雅黑" panose="020B0503020204020204" charset="-122"/>
              <a:ea typeface="微软雅黑" panose="020B0503020204020204" charset="-122"/>
            </a:endParaRPr>
          </a:p>
        </p:txBody>
      </p:sp>
      <p:sp>
        <p:nvSpPr>
          <p:cNvPr id="157" name="Text Box 46"/>
          <p:cNvSpPr txBox="1">
            <a:spLocks noChangeArrowheads="1"/>
          </p:cNvSpPr>
          <p:nvPr/>
        </p:nvSpPr>
        <p:spPr>
          <a:xfrm>
            <a:off x="2151380" y="2702560"/>
            <a:ext cx="56515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120</a:t>
            </a:r>
            <a:endParaRPr lang="en-US" altLang="zh-CN" sz="900" b="1" kern="0">
              <a:solidFill>
                <a:srgbClr val="000000"/>
              </a:solidFill>
              <a:latin typeface="微软雅黑" panose="020B0503020204020204" charset="-122"/>
              <a:ea typeface="微软雅黑" panose="020B0503020204020204" charset="-122"/>
            </a:endParaRPr>
          </a:p>
        </p:txBody>
      </p:sp>
      <p:sp>
        <p:nvSpPr>
          <p:cNvPr id="158" name="Text Box 47"/>
          <p:cNvSpPr txBox="1">
            <a:spLocks noChangeArrowheads="1"/>
          </p:cNvSpPr>
          <p:nvPr/>
        </p:nvSpPr>
        <p:spPr>
          <a:xfrm>
            <a:off x="2145030" y="3255010"/>
            <a:ext cx="56515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110</a:t>
            </a:r>
            <a:endParaRPr lang="en-US" altLang="zh-CN" sz="900" b="1" kern="0">
              <a:solidFill>
                <a:srgbClr val="000000"/>
              </a:solidFill>
              <a:latin typeface="微软雅黑" panose="020B0503020204020204" charset="-122"/>
              <a:ea typeface="微软雅黑" panose="020B0503020204020204" charset="-122"/>
            </a:endParaRPr>
          </a:p>
        </p:txBody>
      </p:sp>
      <p:sp>
        <p:nvSpPr>
          <p:cNvPr id="159" name="Text Box 48"/>
          <p:cNvSpPr txBox="1">
            <a:spLocks noChangeArrowheads="1"/>
          </p:cNvSpPr>
          <p:nvPr/>
        </p:nvSpPr>
        <p:spPr>
          <a:xfrm>
            <a:off x="2230755" y="3519805"/>
            <a:ext cx="56515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90</a:t>
            </a:r>
            <a:endParaRPr lang="en-US" altLang="zh-CN" sz="900" b="1" kern="0">
              <a:solidFill>
                <a:srgbClr val="000000"/>
              </a:solidFill>
              <a:latin typeface="微软雅黑" panose="020B0503020204020204" charset="-122"/>
              <a:ea typeface="微软雅黑" panose="020B0503020204020204" charset="-122"/>
            </a:endParaRPr>
          </a:p>
        </p:txBody>
      </p:sp>
      <p:sp>
        <p:nvSpPr>
          <p:cNvPr id="160" name="Text Box 50"/>
          <p:cNvSpPr txBox="1">
            <a:spLocks noChangeArrowheads="1"/>
          </p:cNvSpPr>
          <p:nvPr/>
        </p:nvSpPr>
        <p:spPr>
          <a:xfrm>
            <a:off x="2230755" y="4250055"/>
            <a:ext cx="56515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70</a:t>
            </a:r>
            <a:endParaRPr lang="en-US" altLang="zh-CN" sz="900" b="1" kern="0">
              <a:solidFill>
                <a:srgbClr val="000000"/>
              </a:solidFill>
              <a:latin typeface="微软雅黑" panose="020B0503020204020204" charset="-122"/>
              <a:ea typeface="微软雅黑" panose="020B0503020204020204" charset="-122"/>
            </a:endParaRPr>
          </a:p>
        </p:txBody>
      </p:sp>
      <p:sp>
        <p:nvSpPr>
          <p:cNvPr id="161" name="Text Box 51"/>
          <p:cNvSpPr txBox="1">
            <a:spLocks noChangeArrowheads="1"/>
          </p:cNvSpPr>
          <p:nvPr/>
        </p:nvSpPr>
        <p:spPr>
          <a:xfrm>
            <a:off x="2230755" y="4448810"/>
            <a:ext cx="565150" cy="229870"/>
          </a:xfrm>
          <a:prstGeom prst="rect">
            <a:avLst/>
          </a:prstGeom>
          <a:noFill/>
          <a:ln>
            <a:noFill/>
          </a:ln>
        </p:spPr>
        <p:txBody>
          <a:bodyPr>
            <a:spAutoFit/>
          </a:bodyPr>
          <a:lstStyle/>
          <a:p>
            <a:pPr defTabSz="685800">
              <a:spcBef>
                <a:spcPct val="50000"/>
              </a:spcBef>
            </a:pPr>
            <a:r>
              <a:rPr lang="en-US" altLang="zh-CN" sz="900" b="1" kern="0">
                <a:solidFill>
                  <a:srgbClr val="000000"/>
                </a:solidFill>
                <a:latin typeface="微软雅黑" panose="020B0503020204020204" charset="-122"/>
                <a:ea typeface="微软雅黑" panose="020B0503020204020204" charset="-122"/>
              </a:rPr>
              <a:t>65</a:t>
            </a:r>
            <a:endParaRPr lang="en-US" altLang="zh-CN" sz="900" b="1" kern="0">
              <a:solidFill>
                <a:srgbClr val="000000"/>
              </a:solidFill>
              <a:latin typeface="微软雅黑" panose="020B0503020204020204" charset="-122"/>
              <a:ea typeface="微软雅黑" panose="020B0503020204020204" charset="-122"/>
            </a:endParaRPr>
          </a:p>
        </p:txBody>
      </p:sp>
      <p:sp>
        <p:nvSpPr>
          <p:cNvPr id="162" name="Line 52"/>
          <p:cNvSpPr>
            <a:spLocks noChangeShapeType="1"/>
          </p:cNvSpPr>
          <p:nvPr/>
        </p:nvSpPr>
        <p:spPr>
          <a:xfrm>
            <a:off x="2623820" y="3459480"/>
            <a:ext cx="71755" cy="83820"/>
          </a:xfrm>
          <a:prstGeom prst="line">
            <a:avLst/>
          </a:prstGeom>
          <a:noFill/>
          <a:ln w="1905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63" name="Line 53"/>
          <p:cNvSpPr>
            <a:spLocks noChangeShapeType="1"/>
          </p:cNvSpPr>
          <p:nvPr/>
        </p:nvSpPr>
        <p:spPr>
          <a:xfrm>
            <a:off x="2623820" y="3543935"/>
            <a:ext cx="71755" cy="83820"/>
          </a:xfrm>
          <a:prstGeom prst="line">
            <a:avLst/>
          </a:prstGeom>
          <a:noFill/>
          <a:ln w="1905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64" name="Line 54"/>
          <p:cNvSpPr>
            <a:spLocks noChangeShapeType="1"/>
          </p:cNvSpPr>
          <p:nvPr/>
        </p:nvSpPr>
        <p:spPr>
          <a:xfrm>
            <a:off x="2656840" y="1384935"/>
            <a:ext cx="0" cy="2070100"/>
          </a:xfrm>
          <a:prstGeom prst="line">
            <a:avLst/>
          </a:prstGeom>
          <a:noFill/>
          <a:ln w="31750">
            <a:solidFill>
              <a:srgbClr val="003399"/>
            </a:solidFill>
            <a:round/>
          </a:ln>
        </p:spPr>
        <p:txBody>
          <a:bodyPr/>
          <a:lstStyle/>
          <a:p>
            <a:pPr defTabSz="685800"/>
            <a:endParaRPr lang="zh-CN" altLang="en-US" sz="1350" kern="0">
              <a:solidFill>
                <a:srgbClr val="000000"/>
              </a:solidFill>
              <a:latin typeface="微软雅黑" panose="020B0503020204020204" charset="-122"/>
              <a:ea typeface="微软雅黑" panose="020B0503020204020204" charset="-122"/>
            </a:endParaRPr>
          </a:p>
        </p:txBody>
      </p:sp>
      <p:sp>
        <p:nvSpPr>
          <p:cNvPr id="112" name="任意多边形 492"/>
          <p:cNvSpPr/>
          <p:nvPr/>
        </p:nvSpPr>
        <p:spPr>
          <a:xfrm>
            <a:off x="2681605" y="1721485"/>
            <a:ext cx="6732905" cy="1295400"/>
          </a:xfrm>
          <a:custGeom>
            <a:avLst/>
            <a:gdLst>
              <a:gd name="connsiteX0" fmla="*/ 0 w 6827520"/>
              <a:gd name="connsiteY0" fmla="*/ 982980 h 1295400"/>
              <a:gd name="connsiteX1" fmla="*/ 274320 w 6827520"/>
              <a:gd name="connsiteY1" fmla="*/ 533400 h 1295400"/>
              <a:gd name="connsiteX2" fmla="*/ 586740 w 6827520"/>
              <a:gd name="connsiteY2" fmla="*/ 274320 h 1295400"/>
              <a:gd name="connsiteX3" fmla="*/ 838200 w 6827520"/>
              <a:gd name="connsiteY3" fmla="*/ 99060 h 1295400"/>
              <a:gd name="connsiteX4" fmla="*/ 1150620 w 6827520"/>
              <a:gd name="connsiteY4" fmla="*/ 45720 h 1295400"/>
              <a:gd name="connsiteX5" fmla="*/ 1470660 w 6827520"/>
              <a:gd name="connsiteY5" fmla="*/ 0 h 1295400"/>
              <a:gd name="connsiteX6" fmla="*/ 1760220 w 6827520"/>
              <a:gd name="connsiteY6" fmla="*/ 30480 h 1295400"/>
              <a:gd name="connsiteX7" fmla="*/ 2057400 w 6827520"/>
              <a:gd name="connsiteY7" fmla="*/ 426720 h 1295400"/>
              <a:gd name="connsiteX8" fmla="*/ 2339340 w 6827520"/>
              <a:gd name="connsiteY8" fmla="*/ 259080 h 1295400"/>
              <a:gd name="connsiteX9" fmla="*/ 2651760 w 6827520"/>
              <a:gd name="connsiteY9" fmla="*/ 533400 h 1295400"/>
              <a:gd name="connsiteX10" fmla="*/ 2956560 w 6827520"/>
              <a:gd name="connsiteY10" fmla="*/ 647700 h 1295400"/>
              <a:gd name="connsiteX11" fmla="*/ 3261360 w 6827520"/>
              <a:gd name="connsiteY11" fmla="*/ 548640 h 1295400"/>
              <a:gd name="connsiteX12" fmla="*/ 3550920 w 6827520"/>
              <a:gd name="connsiteY12" fmla="*/ 480060 h 1295400"/>
              <a:gd name="connsiteX13" fmla="*/ 3832860 w 6827520"/>
              <a:gd name="connsiteY13" fmla="*/ 236220 h 1295400"/>
              <a:gd name="connsiteX14" fmla="*/ 4168140 w 6827520"/>
              <a:gd name="connsiteY14" fmla="*/ 236220 h 1295400"/>
              <a:gd name="connsiteX15" fmla="*/ 4427220 w 6827520"/>
              <a:gd name="connsiteY15" fmla="*/ 205740 h 1295400"/>
              <a:gd name="connsiteX16" fmla="*/ 4732020 w 6827520"/>
              <a:gd name="connsiteY16" fmla="*/ 297180 h 1295400"/>
              <a:gd name="connsiteX17" fmla="*/ 5029200 w 6827520"/>
              <a:gd name="connsiteY17" fmla="*/ 510540 h 1295400"/>
              <a:gd name="connsiteX18" fmla="*/ 5303520 w 6827520"/>
              <a:gd name="connsiteY18" fmla="*/ 647700 h 1295400"/>
              <a:gd name="connsiteX19" fmla="*/ 5600700 w 6827520"/>
              <a:gd name="connsiteY19" fmla="*/ 891540 h 1295400"/>
              <a:gd name="connsiteX20" fmla="*/ 5920740 w 6827520"/>
              <a:gd name="connsiteY20" fmla="*/ 998220 h 1295400"/>
              <a:gd name="connsiteX21" fmla="*/ 6225540 w 6827520"/>
              <a:gd name="connsiteY21" fmla="*/ 1295400 h 1295400"/>
              <a:gd name="connsiteX22" fmla="*/ 6522720 w 6827520"/>
              <a:gd name="connsiteY22" fmla="*/ 1043940 h 1295400"/>
              <a:gd name="connsiteX23" fmla="*/ 6827520 w 6827520"/>
              <a:gd name="connsiteY23" fmla="*/ 108966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27432" h="1295747">
                <a:moveTo>
                  <a:pt x="0" y="983243"/>
                </a:moveTo>
                <a:lnTo>
                  <a:pt x="274316" y="533543"/>
                </a:lnTo>
                <a:lnTo>
                  <a:pt x="586732" y="274393"/>
                </a:lnTo>
                <a:lnTo>
                  <a:pt x="838189" y="99087"/>
                </a:lnTo>
                <a:lnTo>
                  <a:pt x="1150605" y="45732"/>
                </a:lnTo>
                <a:lnTo>
                  <a:pt x="1470641" y="0"/>
                </a:lnTo>
                <a:lnTo>
                  <a:pt x="1760197" y="30488"/>
                </a:lnTo>
                <a:lnTo>
                  <a:pt x="2057373" y="426834"/>
                </a:lnTo>
                <a:lnTo>
                  <a:pt x="2339310" y="259149"/>
                </a:lnTo>
                <a:lnTo>
                  <a:pt x="2651726" y="533543"/>
                </a:lnTo>
                <a:lnTo>
                  <a:pt x="2956522" y="647874"/>
                </a:lnTo>
                <a:lnTo>
                  <a:pt x="3261318" y="548787"/>
                </a:lnTo>
                <a:lnTo>
                  <a:pt x="3550874" y="480189"/>
                </a:lnTo>
                <a:lnTo>
                  <a:pt x="3832811" y="236283"/>
                </a:lnTo>
                <a:lnTo>
                  <a:pt x="4168086" y="236283"/>
                </a:lnTo>
                <a:lnTo>
                  <a:pt x="4427163" y="205795"/>
                </a:lnTo>
                <a:lnTo>
                  <a:pt x="4731959" y="297260"/>
                </a:lnTo>
                <a:lnTo>
                  <a:pt x="5029135" y="510677"/>
                </a:lnTo>
                <a:lnTo>
                  <a:pt x="5303452" y="647874"/>
                </a:lnTo>
                <a:lnTo>
                  <a:pt x="5600628" y="891779"/>
                </a:lnTo>
                <a:lnTo>
                  <a:pt x="5920664" y="998487"/>
                </a:lnTo>
                <a:lnTo>
                  <a:pt x="6225460" y="1295747"/>
                </a:lnTo>
                <a:lnTo>
                  <a:pt x="6522636" y="1044220"/>
                </a:lnTo>
                <a:lnTo>
                  <a:pt x="6827432" y="1089952"/>
                </a:lnTo>
              </a:path>
            </a:pathLst>
          </a:custGeom>
          <a:noFill/>
          <a:ln w="28575"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13" name="等腰三角形 112"/>
          <p:cNvSpPr/>
          <p:nvPr/>
        </p:nvSpPr>
        <p:spPr>
          <a:xfrm>
            <a:off x="4649470" y="2073910"/>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15" name="等腰三角形 114"/>
          <p:cNvSpPr/>
          <p:nvPr/>
        </p:nvSpPr>
        <p:spPr>
          <a:xfrm>
            <a:off x="2912110" y="2210435"/>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16" name="等腰三角形 115"/>
          <p:cNvSpPr/>
          <p:nvPr/>
        </p:nvSpPr>
        <p:spPr>
          <a:xfrm>
            <a:off x="3202940" y="1939290"/>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17" name="等腰三角形 97"/>
          <p:cNvSpPr/>
          <p:nvPr/>
        </p:nvSpPr>
        <p:spPr>
          <a:xfrm>
            <a:off x="3464560" y="1769110"/>
            <a:ext cx="11112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18" name="等腰三角形 117"/>
          <p:cNvSpPr/>
          <p:nvPr/>
        </p:nvSpPr>
        <p:spPr>
          <a:xfrm>
            <a:off x="3779520" y="1711960"/>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19" name="等腰三角形 118"/>
          <p:cNvSpPr/>
          <p:nvPr/>
        </p:nvSpPr>
        <p:spPr>
          <a:xfrm>
            <a:off x="4086225" y="1673860"/>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0" name="等腰三角形 119"/>
          <p:cNvSpPr/>
          <p:nvPr/>
        </p:nvSpPr>
        <p:spPr>
          <a:xfrm>
            <a:off x="4355465" y="1696085"/>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1" name="等腰三角形 120"/>
          <p:cNvSpPr/>
          <p:nvPr/>
        </p:nvSpPr>
        <p:spPr>
          <a:xfrm>
            <a:off x="4940935" y="1923415"/>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2" name="等腰三角形 121"/>
          <p:cNvSpPr/>
          <p:nvPr/>
        </p:nvSpPr>
        <p:spPr>
          <a:xfrm>
            <a:off x="5233670" y="2188210"/>
            <a:ext cx="10985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3" name="等腰三角形 122"/>
          <p:cNvSpPr/>
          <p:nvPr/>
        </p:nvSpPr>
        <p:spPr>
          <a:xfrm>
            <a:off x="5554345" y="2302510"/>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4" name="等腰三角形 123"/>
          <p:cNvSpPr/>
          <p:nvPr/>
        </p:nvSpPr>
        <p:spPr>
          <a:xfrm>
            <a:off x="5831205" y="2223135"/>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5" name="等腰三角形 124"/>
          <p:cNvSpPr/>
          <p:nvPr/>
        </p:nvSpPr>
        <p:spPr>
          <a:xfrm>
            <a:off x="6130290" y="2155190"/>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6" name="等腰三角形 125"/>
          <p:cNvSpPr/>
          <p:nvPr/>
        </p:nvSpPr>
        <p:spPr>
          <a:xfrm>
            <a:off x="6424930" y="1898015"/>
            <a:ext cx="111125" cy="86995"/>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7" name="等腰三角形 126"/>
          <p:cNvSpPr/>
          <p:nvPr/>
        </p:nvSpPr>
        <p:spPr>
          <a:xfrm>
            <a:off x="6723380" y="1905635"/>
            <a:ext cx="11112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8" name="等腰三角形 127"/>
          <p:cNvSpPr/>
          <p:nvPr/>
        </p:nvSpPr>
        <p:spPr>
          <a:xfrm>
            <a:off x="7008495" y="1867535"/>
            <a:ext cx="10985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29" name="等腰三角形 128"/>
          <p:cNvSpPr/>
          <p:nvPr/>
        </p:nvSpPr>
        <p:spPr>
          <a:xfrm>
            <a:off x="7291705" y="1953260"/>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30" name="等腰三角形 129"/>
          <p:cNvSpPr/>
          <p:nvPr/>
        </p:nvSpPr>
        <p:spPr>
          <a:xfrm>
            <a:off x="7590790" y="2172335"/>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31" name="等腰三角形 130"/>
          <p:cNvSpPr/>
          <p:nvPr/>
        </p:nvSpPr>
        <p:spPr>
          <a:xfrm>
            <a:off x="7860030" y="2307590"/>
            <a:ext cx="109855" cy="86995"/>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32" name="等腰三角形 131"/>
          <p:cNvSpPr/>
          <p:nvPr/>
        </p:nvSpPr>
        <p:spPr>
          <a:xfrm>
            <a:off x="8159115" y="2553335"/>
            <a:ext cx="10985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33" name="等腰三角形 132"/>
          <p:cNvSpPr/>
          <p:nvPr/>
        </p:nvSpPr>
        <p:spPr>
          <a:xfrm>
            <a:off x="8442325" y="2651760"/>
            <a:ext cx="11112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34" name="等腰三角形 133"/>
          <p:cNvSpPr/>
          <p:nvPr/>
        </p:nvSpPr>
        <p:spPr>
          <a:xfrm>
            <a:off x="8749030" y="2937510"/>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35" name="等腰三角形 134"/>
          <p:cNvSpPr/>
          <p:nvPr/>
        </p:nvSpPr>
        <p:spPr>
          <a:xfrm>
            <a:off x="9074785" y="2696210"/>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36" name="等腰三角形 135"/>
          <p:cNvSpPr/>
          <p:nvPr/>
        </p:nvSpPr>
        <p:spPr>
          <a:xfrm>
            <a:off x="9351645" y="2753360"/>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37" name="等腰三角形 136"/>
          <p:cNvSpPr/>
          <p:nvPr/>
        </p:nvSpPr>
        <p:spPr>
          <a:xfrm>
            <a:off x="2613025" y="2707640"/>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87" name="任意多边形 467"/>
          <p:cNvSpPr/>
          <p:nvPr/>
        </p:nvSpPr>
        <p:spPr>
          <a:xfrm>
            <a:off x="2689225" y="1980565"/>
            <a:ext cx="6708775" cy="1152525"/>
          </a:xfrm>
          <a:custGeom>
            <a:avLst/>
            <a:gdLst>
              <a:gd name="connsiteX0" fmla="*/ 0 w 6804660"/>
              <a:gd name="connsiteY0" fmla="*/ 815340 h 1150620"/>
              <a:gd name="connsiteX1" fmla="*/ 281940 w 6804660"/>
              <a:gd name="connsiteY1" fmla="*/ 693420 h 1150620"/>
              <a:gd name="connsiteX2" fmla="*/ 571500 w 6804660"/>
              <a:gd name="connsiteY2" fmla="*/ 312420 h 1150620"/>
              <a:gd name="connsiteX3" fmla="*/ 876300 w 6804660"/>
              <a:gd name="connsiteY3" fmla="*/ 175260 h 1150620"/>
              <a:gd name="connsiteX4" fmla="*/ 1165860 w 6804660"/>
              <a:gd name="connsiteY4" fmla="*/ 137160 h 1150620"/>
              <a:gd name="connsiteX5" fmla="*/ 1455420 w 6804660"/>
              <a:gd name="connsiteY5" fmla="*/ 91440 h 1150620"/>
              <a:gd name="connsiteX6" fmla="*/ 1752600 w 6804660"/>
              <a:gd name="connsiteY6" fmla="*/ 137160 h 1150620"/>
              <a:gd name="connsiteX7" fmla="*/ 2080260 w 6804660"/>
              <a:gd name="connsiteY7" fmla="*/ 182880 h 1150620"/>
              <a:gd name="connsiteX8" fmla="*/ 2354580 w 6804660"/>
              <a:gd name="connsiteY8" fmla="*/ 205740 h 1150620"/>
              <a:gd name="connsiteX9" fmla="*/ 2644140 w 6804660"/>
              <a:gd name="connsiteY9" fmla="*/ 335280 h 1150620"/>
              <a:gd name="connsiteX10" fmla="*/ 2956560 w 6804660"/>
              <a:gd name="connsiteY10" fmla="*/ 449580 h 1150620"/>
              <a:gd name="connsiteX11" fmla="*/ 3238500 w 6804660"/>
              <a:gd name="connsiteY11" fmla="*/ 365760 h 1150620"/>
              <a:gd name="connsiteX12" fmla="*/ 3543300 w 6804660"/>
              <a:gd name="connsiteY12" fmla="*/ 274320 h 1150620"/>
              <a:gd name="connsiteX13" fmla="*/ 3825240 w 6804660"/>
              <a:gd name="connsiteY13" fmla="*/ 7620 h 1150620"/>
              <a:gd name="connsiteX14" fmla="*/ 4137660 w 6804660"/>
              <a:gd name="connsiteY14" fmla="*/ 281940 h 1150620"/>
              <a:gd name="connsiteX15" fmla="*/ 4419600 w 6804660"/>
              <a:gd name="connsiteY15" fmla="*/ 0 h 1150620"/>
              <a:gd name="connsiteX16" fmla="*/ 4747260 w 6804660"/>
              <a:gd name="connsiteY16" fmla="*/ 281940 h 1150620"/>
              <a:gd name="connsiteX17" fmla="*/ 5021580 w 6804660"/>
              <a:gd name="connsiteY17" fmla="*/ 632460 h 1150620"/>
              <a:gd name="connsiteX18" fmla="*/ 5318760 w 6804660"/>
              <a:gd name="connsiteY18" fmla="*/ 906780 h 1150620"/>
              <a:gd name="connsiteX19" fmla="*/ 5593080 w 6804660"/>
              <a:gd name="connsiteY19" fmla="*/ 876300 h 1150620"/>
              <a:gd name="connsiteX20" fmla="*/ 5920740 w 6804660"/>
              <a:gd name="connsiteY20" fmla="*/ 1074420 h 1150620"/>
              <a:gd name="connsiteX21" fmla="*/ 6233160 w 6804660"/>
              <a:gd name="connsiteY21" fmla="*/ 1104900 h 1150620"/>
              <a:gd name="connsiteX22" fmla="*/ 6530340 w 6804660"/>
              <a:gd name="connsiteY22" fmla="*/ 1150620 h 1150620"/>
              <a:gd name="connsiteX23" fmla="*/ 6804660 w 6804660"/>
              <a:gd name="connsiteY23" fmla="*/ 899160 h 115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04245" h="1151285">
                <a:moveTo>
                  <a:pt x="0" y="815811"/>
                </a:moveTo>
                <a:lnTo>
                  <a:pt x="281923" y="693821"/>
                </a:lnTo>
                <a:lnTo>
                  <a:pt x="571465" y="312601"/>
                </a:lnTo>
                <a:lnTo>
                  <a:pt x="876247" y="175361"/>
                </a:lnTo>
                <a:lnTo>
                  <a:pt x="1165789" y="137239"/>
                </a:lnTo>
                <a:lnTo>
                  <a:pt x="1455331" y="91493"/>
                </a:lnTo>
                <a:lnTo>
                  <a:pt x="1752493" y="137239"/>
                </a:lnTo>
                <a:lnTo>
                  <a:pt x="2080133" y="182986"/>
                </a:lnTo>
                <a:lnTo>
                  <a:pt x="2354436" y="205859"/>
                </a:lnTo>
                <a:lnTo>
                  <a:pt x="2643979" y="335474"/>
                </a:lnTo>
                <a:lnTo>
                  <a:pt x="2956380" y="449840"/>
                </a:lnTo>
                <a:lnTo>
                  <a:pt x="3238302" y="365971"/>
                </a:lnTo>
                <a:lnTo>
                  <a:pt x="3543084" y="274479"/>
                </a:lnTo>
                <a:lnTo>
                  <a:pt x="3825007" y="7624"/>
                </a:lnTo>
                <a:lnTo>
                  <a:pt x="4137408" y="282103"/>
                </a:lnTo>
                <a:lnTo>
                  <a:pt x="4419330" y="0"/>
                </a:lnTo>
                <a:lnTo>
                  <a:pt x="4746970" y="282103"/>
                </a:lnTo>
                <a:lnTo>
                  <a:pt x="5021274" y="632826"/>
                </a:lnTo>
                <a:lnTo>
                  <a:pt x="5318436" y="907304"/>
                </a:lnTo>
                <a:lnTo>
                  <a:pt x="5592739" y="876806"/>
                </a:lnTo>
                <a:lnTo>
                  <a:pt x="5920379" y="1075041"/>
                </a:lnTo>
                <a:lnTo>
                  <a:pt x="6232780" y="1105539"/>
                </a:lnTo>
                <a:lnTo>
                  <a:pt x="6529942" y="1151285"/>
                </a:lnTo>
                <a:lnTo>
                  <a:pt x="6804245" y="899680"/>
                </a:lnTo>
              </a:path>
            </a:pathLst>
          </a:custGeom>
          <a:noFill/>
          <a:ln w="28575"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89" name="矩形 88"/>
          <p:cNvSpPr/>
          <p:nvPr/>
        </p:nvSpPr>
        <p:spPr>
          <a:xfrm>
            <a:off x="4087495" y="203263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0" name="矩形 89"/>
          <p:cNvSpPr/>
          <p:nvPr/>
        </p:nvSpPr>
        <p:spPr>
          <a:xfrm>
            <a:off x="4386580" y="208216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1" name="矩形 90"/>
          <p:cNvSpPr/>
          <p:nvPr/>
        </p:nvSpPr>
        <p:spPr>
          <a:xfrm>
            <a:off x="4669790" y="2120265"/>
            <a:ext cx="9080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2" name="矩形 91"/>
          <p:cNvSpPr/>
          <p:nvPr/>
        </p:nvSpPr>
        <p:spPr>
          <a:xfrm>
            <a:off x="4962525" y="214376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3" name="矩形 92"/>
          <p:cNvSpPr/>
          <p:nvPr/>
        </p:nvSpPr>
        <p:spPr>
          <a:xfrm>
            <a:off x="5245735" y="228028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4" name="矩形 93"/>
          <p:cNvSpPr/>
          <p:nvPr/>
        </p:nvSpPr>
        <p:spPr>
          <a:xfrm>
            <a:off x="5552440" y="2385060"/>
            <a:ext cx="89535" cy="74930"/>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5" name="矩形 94"/>
          <p:cNvSpPr/>
          <p:nvPr/>
        </p:nvSpPr>
        <p:spPr>
          <a:xfrm>
            <a:off x="5829300" y="231394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6" name="矩形 95"/>
          <p:cNvSpPr/>
          <p:nvPr/>
        </p:nvSpPr>
        <p:spPr>
          <a:xfrm>
            <a:off x="6134735" y="2218690"/>
            <a:ext cx="9080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7" name="矩形 96"/>
          <p:cNvSpPr/>
          <p:nvPr/>
        </p:nvSpPr>
        <p:spPr>
          <a:xfrm>
            <a:off x="6718935" y="222631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8" name="矩形 97"/>
          <p:cNvSpPr/>
          <p:nvPr/>
        </p:nvSpPr>
        <p:spPr>
          <a:xfrm>
            <a:off x="6995795" y="194246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99" name="矩形 98"/>
          <p:cNvSpPr/>
          <p:nvPr/>
        </p:nvSpPr>
        <p:spPr>
          <a:xfrm>
            <a:off x="7312025" y="221043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0" name="矩形 99"/>
          <p:cNvSpPr/>
          <p:nvPr/>
        </p:nvSpPr>
        <p:spPr>
          <a:xfrm>
            <a:off x="7604760" y="256794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1" name="矩形 100"/>
          <p:cNvSpPr/>
          <p:nvPr/>
        </p:nvSpPr>
        <p:spPr>
          <a:xfrm>
            <a:off x="7895590" y="283273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2" name="矩形 101"/>
          <p:cNvSpPr/>
          <p:nvPr/>
        </p:nvSpPr>
        <p:spPr>
          <a:xfrm>
            <a:off x="8164830" y="283273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3" name="矩形 102"/>
          <p:cNvSpPr/>
          <p:nvPr/>
        </p:nvSpPr>
        <p:spPr>
          <a:xfrm>
            <a:off x="8470265" y="3007360"/>
            <a:ext cx="9080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4" name="矩形 103"/>
          <p:cNvSpPr/>
          <p:nvPr/>
        </p:nvSpPr>
        <p:spPr>
          <a:xfrm>
            <a:off x="8769350" y="3048635"/>
            <a:ext cx="9080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5" name="矩形 104"/>
          <p:cNvSpPr/>
          <p:nvPr/>
        </p:nvSpPr>
        <p:spPr>
          <a:xfrm>
            <a:off x="9068435" y="3091815"/>
            <a:ext cx="9080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6" name="矩形 105"/>
          <p:cNvSpPr/>
          <p:nvPr/>
        </p:nvSpPr>
        <p:spPr>
          <a:xfrm>
            <a:off x="9363710" y="284099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7" name="矩形 106"/>
          <p:cNvSpPr/>
          <p:nvPr/>
        </p:nvSpPr>
        <p:spPr>
          <a:xfrm>
            <a:off x="3796030" y="208661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8" name="矩形 107"/>
          <p:cNvSpPr/>
          <p:nvPr/>
        </p:nvSpPr>
        <p:spPr>
          <a:xfrm>
            <a:off x="2877185" y="264096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09" name="矩形 108"/>
          <p:cNvSpPr/>
          <p:nvPr/>
        </p:nvSpPr>
        <p:spPr>
          <a:xfrm>
            <a:off x="3216910" y="2248535"/>
            <a:ext cx="89535" cy="74930"/>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10" name="矩形 109"/>
          <p:cNvSpPr/>
          <p:nvPr/>
        </p:nvSpPr>
        <p:spPr>
          <a:xfrm>
            <a:off x="3511550" y="2112010"/>
            <a:ext cx="89535" cy="74930"/>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111" name="矩形 110"/>
          <p:cNvSpPr/>
          <p:nvPr/>
        </p:nvSpPr>
        <p:spPr>
          <a:xfrm>
            <a:off x="2620645" y="282956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60" name="等腰三角形 59"/>
          <p:cNvSpPr/>
          <p:nvPr/>
        </p:nvSpPr>
        <p:spPr>
          <a:xfrm>
            <a:off x="5223510" y="3978910"/>
            <a:ext cx="109855" cy="87630"/>
          </a:xfrm>
          <a:prstGeom prst="triangle">
            <a:avLst/>
          </a:prstGeom>
          <a:solidFill>
            <a:srgbClr val="FFFFFF"/>
          </a:solidFill>
          <a:ln w="25400" cap="flat" cmpd="sng">
            <a:solidFill>
              <a:srgbClr val="FFFFFF"/>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62" name="任意多边形 442"/>
          <p:cNvSpPr/>
          <p:nvPr/>
        </p:nvSpPr>
        <p:spPr>
          <a:xfrm>
            <a:off x="2673985" y="3749040"/>
            <a:ext cx="6746875" cy="617220"/>
          </a:xfrm>
          <a:custGeom>
            <a:avLst/>
            <a:gdLst>
              <a:gd name="connsiteX0" fmla="*/ 0 w 6842760"/>
              <a:gd name="connsiteY0" fmla="*/ 518160 h 617220"/>
              <a:gd name="connsiteX1" fmla="*/ 297180 w 6842760"/>
              <a:gd name="connsiteY1" fmla="*/ 274320 h 617220"/>
              <a:gd name="connsiteX2" fmla="*/ 579120 w 6842760"/>
              <a:gd name="connsiteY2" fmla="*/ 68580 h 617220"/>
              <a:gd name="connsiteX3" fmla="*/ 861060 w 6842760"/>
              <a:gd name="connsiteY3" fmla="*/ 15240 h 617220"/>
              <a:gd name="connsiteX4" fmla="*/ 1188720 w 6842760"/>
              <a:gd name="connsiteY4" fmla="*/ 15240 h 617220"/>
              <a:gd name="connsiteX5" fmla="*/ 1463040 w 6842760"/>
              <a:gd name="connsiteY5" fmla="*/ 0 h 617220"/>
              <a:gd name="connsiteX6" fmla="*/ 1821180 w 6842760"/>
              <a:gd name="connsiteY6" fmla="*/ 38100 h 617220"/>
              <a:gd name="connsiteX7" fmla="*/ 2087880 w 6842760"/>
              <a:gd name="connsiteY7" fmla="*/ 60960 h 617220"/>
              <a:gd name="connsiteX8" fmla="*/ 2362200 w 6842760"/>
              <a:gd name="connsiteY8" fmla="*/ 91440 h 617220"/>
              <a:gd name="connsiteX9" fmla="*/ 2636520 w 6842760"/>
              <a:gd name="connsiteY9" fmla="*/ 289560 h 617220"/>
              <a:gd name="connsiteX10" fmla="*/ 2979420 w 6842760"/>
              <a:gd name="connsiteY10" fmla="*/ 350520 h 617220"/>
              <a:gd name="connsiteX11" fmla="*/ 3238500 w 6842760"/>
              <a:gd name="connsiteY11" fmla="*/ 281940 h 617220"/>
              <a:gd name="connsiteX12" fmla="*/ 3573780 w 6842760"/>
              <a:gd name="connsiteY12" fmla="*/ 205740 h 617220"/>
              <a:gd name="connsiteX13" fmla="*/ 3863340 w 6842760"/>
              <a:gd name="connsiteY13" fmla="*/ 167640 h 617220"/>
              <a:gd name="connsiteX14" fmla="*/ 4152900 w 6842760"/>
              <a:gd name="connsiteY14" fmla="*/ 99060 h 617220"/>
              <a:gd name="connsiteX15" fmla="*/ 4465320 w 6842760"/>
              <a:gd name="connsiteY15" fmla="*/ 106680 h 617220"/>
              <a:gd name="connsiteX16" fmla="*/ 4754880 w 6842760"/>
              <a:gd name="connsiteY16" fmla="*/ 160020 h 617220"/>
              <a:gd name="connsiteX17" fmla="*/ 5067300 w 6842760"/>
              <a:gd name="connsiteY17" fmla="*/ 373380 h 617220"/>
              <a:gd name="connsiteX18" fmla="*/ 5356860 w 6842760"/>
              <a:gd name="connsiteY18" fmla="*/ 434340 h 617220"/>
              <a:gd name="connsiteX19" fmla="*/ 5654040 w 6842760"/>
              <a:gd name="connsiteY19" fmla="*/ 487680 h 617220"/>
              <a:gd name="connsiteX20" fmla="*/ 5928360 w 6842760"/>
              <a:gd name="connsiteY20" fmla="*/ 449580 h 617220"/>
              <a:gd name="connsiteX21" fmla="*/ 6225540 w 6842760"/>
              <a:gd name="connsiteY21" fmla="*/ 617220 h 617220"/>
              <a:gd name="connsiteX22" fmla="*/ 6545580 w 6842760"/>
              <a:gd name="connsiteY22" fmla="*/ 510540 h 617220"/>
              <a:gd name="connsiteX23" fmla="*/ 6842760 w 6842760"/>
              <a:gd name="connsiteY23" fmla="*/ 48768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43279" h="617167">
                <a:moveTo>
                  <a:pt x="0" y="518116"/>
                </a:moveTo>
                <a:lnTo>
                  <a:pt x="297203" y="274296"/>
                </a:lnTo>
                <a:lnTo>
                  <a:pt x="579164" y="68574"/>
                </a:lnTo>
                <a:lnTo>
                  <a:pt x="861125" y="15239"/>
                </a:lnTo>
                <a:lnTo>
                  <a:pt x="1188810" y="15239"/>
                </a:lnTo>
                <a:lnTo>
                  <a:pt x="1463151" y="0"/>
                </a:lnTo>
                <a:lnTo>
                  <a:pt x="1821318" y="38097"/>
                </a:lnTo>
                <a:lnTo>
                  <a:pt x="2088038" y="60955"/>
                </a:lnTo>
                <a:lnTo>
                  <a:pt x="2362379" y="91432"/>
                </a:lnTo>
                <a:lnTo>
                  <a:pt x="2636720" y="289535"/>
                </a:lnTo>
                <a:lnTo>
                  <a:pt x="2979646" y="350490"/>
                </a:lnTo>
                <a:lnTo>
                  <a:pt x="3238746" y="281916"/>
                </a:lnTo>
                <a:lnTo>
                  <a:pt x="3574051" y="205722"/>
                </a:lnTo>
                <a:lnTo>
                  <a:pt x="3863633" y="167626"/>
                </a:lnTo>
                <a:lnTo>
                  <a:pt x="4153215" y="99051"/>
                </a:lnTo>
                <a:lnTo>
                  <a:pt x="4465659" y="106671"/>
                </a:lnTo>
                <a:lnTo>
                  <a:pt x="4755241" y="160006"/>
                </a:lnTo>
                <a:lnTo>
                  <a:pt x="5067684" y="373348"/>
                </a:lnTo>
                <a:lnTo>
                  <a:pt x="5357266" y="434303"/>
                </a:lnTo>
                <a:lnTo>
                  <a:pt x="5654469" y="487638"/>
                </a:lnTo>
                <a:lnTo>
                  <a:pt x="5928810" y="449541"/>
                </a:lnTo>
                <a:lnTo>
                  <a:pt x="6226012" y="617167"/>
                </a:lnTo>
                <a:lnTo>
                  <a:pt x="6546076" y="510496"/>
                </a:lnTo>
                <a:lnTo>
                  <a:pt x="6843279" y="487638"/>
                </a:lnTo>
              </a:path>
            </a:pathLst>
          </a:custGeom>
          <a:noFill/>
          <a:ln w="28575"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64" name="等腰三角形 63"/>
          <p:cNvSpPr/>
          <p:nvPr/>
        </p:nvSpPr>
        <p:spPr>
          <a:xfrm>
            <a:off x="9356090" y="4185285"/>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65" name="等腰三角形 64"/>
          <p:cNvSpPr/>
          <p:nvPr/>
        </p:nvSpPr>
        <p:spPr>
          <a:xfrm>
            <a:off x="9057640" y="4203065"/>
            <a:ext cx="109855" cy="86995"/>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66" name="等腰三角形 65"/>
          <p:cNvSpPr/>
          <p:nvPr/>
        </p:nvSpPr>
        <p:spPr>
          <a:xfrm>
            <a:off x="8772525" y="4296410"/>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67" name="等腰三角形 66"/>
          <p:cNvSpPr/>
          <p:nvPr/>
        </p:nvSpPr>
        <p:spPr>
          <a:xfrm>
            <a:off x="8473440" y="4137660"/>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68" name="等腰三角形 67"/>
          <p:cNvSpPr/>
          <p:nvPr/>
        </p:nvSpPr>
        <p:spPr>
          <a:xfrm>
            <a:off x="8182610" y="4171315"/>
            <a:ext cx="109855" cy="86995"/>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69" name="等腰三角形 68"/>
          <p:cNvSpPr/>
          <p:nvPr/>
        </p:nvSpPr>
        <p:spPr>
          <a:xfrm>
            <a:off x="7898765" y="4107815"/>
            <a:ext cx="109855" cy="86995"/>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0" name="等腰三角形 69"/>
          <p:cNvSpPr/>
          <p:nvPr/>
        </p:nvSpPr>
        <p:spPr>
          <a:xfrm>
            <a:off x="7611110" y="4058285"/>
            <a:ext cx="10985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1" name="等腰三角形 70"/>
          <p:cNvSpPr/>
          <p:nvPr/>
        </p:nvSpPr>
        <p:spPr>
          <a:xfrm>
            <a:off x="7304405" y="3834765"/>
            <a:ext cx="111125" cy="86995"/>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2" name="等腰三角形 71"/>
          <p:cNvSpPr/>
          <p:nvPr/>
        </p:nvSpPr>
        <p:spPr>
          <a:xfrm>
            <a:off x="6997065" y="3794760"/>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3" name="等腰三角形 72"/>
          <p:cNvSpPr/>
          <p:nvPr/>
        </p:nvSpPr>
        <p:spPr>
          <a:xfrm>
            <a:off x="6414770" y="3867785"/>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4" name="等腰三角形 73"/>
          <p:cNvSpPr/>
          <p:nvPr/>
        </p:nvSpPr>
        <p:spPr>
          <a:xfrm>
            <a:off x="6116320" y="3898265"/>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5" name="等腰三角形 74"/>
          <p:cNvSpPr/>
          <p:nvPr/>
        </p:nvSpPr>
        <p:spPr>
          <a:xfrm>
            <a:off x="5798185" y="3985260"/>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6" name="等腰三角形 75"/>
          <p:cNvSpPr/>
          <p:nvPr/>
        </p:nvSpPr>
        <p:spPr>
          <a:xfrm>
            <a:off x="5544820" y="4058285"/>
            <a:ext cx="10985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7" name="等腰三角形 76"/>
          <p:cNvSpPr/>
          <p:nvPr/>
        </p:nvSpPr>
        <p:spPr>
          <a:xfrm>
            <a:off x="4946650" y="3769360"/>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8" name="等腰三角形 77"/>
          <p:cNvSpPr/>
          <p:nvPr/>
        </p:nvSpPr>
        <p:spPr>
          <a:xfrm>
            <a:off x="4657090" y="3753485"/>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79" name="等腰三角形 78"/>
          <p:cNvSpPr/>
          <p:nvPr/>
        </p:nvSpPr>
        <p:spPr>
          <a:xfrm>
            <a:off x="4364355" y="3709035"/>
            <a:ext cx="10985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80" name="等腰三角形 79"/>
          <p:cNvSpPr/>
          <p:nvPr/>
        </p:nvSpPr>
        <p:spPr>
          <a:xfrm>
            <a:off x="4050030" y="3689985"/>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81" name="等腰三角形 80"/>
          <p:cNvSpPr/>
          <p:nvPr/>
        </p:nvSpPr>
        <p:spPr>
          <a:xfrm>
            <a:off x="3780790" y="3698240"/>
            <a:ext cx="111125" cy="86995"/>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82" name="等腰三角形 81"/>
          <p:cNvSpPr/>
          <p:nvPr/>
        </p:nvSpPr>
        <p:spPr>
          <a:xfrm>
            <a:off x="3212465" y="3775710"/>
            <a:ext cx="11112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83" name="等腰三角形 82"/>
          <p:cNvSpPr/>
          <p:nvPr/>
        </p:nvSpPr>
        <p:spPr>
          <a:xfrm>
            <a:off x="2910205" y="3985260"/>
            <a:ext cx="111125" cy="8763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84" name="等腰三角形 83"/>
          <p:cNvSpPr/>
          <p:nvPr/>
        </p:nvSpPr>
        <p:spPr>
          <a:xfrm>
            <a:off x="2593975" y="4282440"/>
            <a:ext cx="109855" cy="88900"/>
          </a:xfrm>
          <a:prstGeom prst="triangle">
            <a:avLst/>
          </a:prstGeom>
          <a:solidFill>
            <a:srgbClr val="B4B4B4"/>
          </a:solidFill>
          <a:ln w="25400" cap="flat" cmpd="sng">
            <a:solidFill>
              <a:srgbClr val="B4B4B4"/>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36" name="任意多边形 416"/>
          <p:cNvSpPr/>
          <p:nvPr/>
        </p:nvSpPr>
        <p:spPr>
          <a:xfrm>
            <a:off x="2651760" y="3763010"/>
            <a:ext cx="6769100" cy="694055"/>
          </a:xfrm>
          <a:custGeom>
            <a:avLst/>
            <a:gdLst>
              <a:gd name="connsiteX0" fmla="*/ 0 w 6865620"/>
              <a:gd name="connsiteY0" fmla="*/ 441960 h 693420"/>
              <a:gd name="connsiteX1" fmla="*/ 312420 w 6865620"/>
              <a:gd name="connsiteY1" fmla="*/ 274320 h 693420"/>
              <a:gd name="connsiteX2" fmla="*/ 594360 w 6865620"/>
              <a:gd name="connsiteY2" fmla="*/ 144780 h 693420"/>
              <a:gd name="connsiteX3" fmla="*/ 883920 w 6865620"/>
              <a:gd name="connsiteY3" fmla="*/ 160020 h 693420"/>
              <a:gd name="connsiteX4" fmla="*/ 1211580 w 6865620"/>
              <a:gd name="connsiteY4" fmla="*/ 144780 h 693420"/>
              <a:gd name="connsiteX5" fmla="*/ 1470660 w 6865620"/>
              <a:gd name="connsiteY5" fmla="*/ 106680 h 693420"/>
              <a:gd name="connsiteX6" fmla="*/ 1813560 w 6865620"/>
              <a:gd name="connsiteY6" fmla="*/ 137160 h 693420"/>
              <a:gd name="connsiteX7" fmla="*/ 2095500 w 6865620"/>
              <a:gd name="connsiteY7" fmla="*/ 0 h 693420"/>
              <a:gd name="connsiteX8" fmla="*/ 2400300 w 6865620"/>
              <a:gd name="connsiteY8" fmla="*/ 198120 h 693420"/>
              <a:gd name="connsiteX9" fmla="*/ 2667000 w 6865620"/>
              <a:gd name="connsiteY9" fmla="*/ 274320 h 693420"/>
              <a:gd name="connsiteX10" fmla="*/ 2979420 w 6865620"/>
              <a:gd name="connsiteY10" fmla="*/ 213360 h 693420"/>
              <a:gd name="connsiteX11" fmla="*/ 3276600 w 6865620"/>
              <a:gd name="connsiteY11" fmla="*/ 266700 h 693420"/>
              <a:gd name="connsiteX12" fmla="*/ 3581400 w 6865620"/>
              <a:gd name="connsiteY12" fmla="*/ 76200 h 693420"/>
              <a:gd name="connsiteX13" fmla="*/ 3901440 w 6865620"/>
              <a:gd name="connsiteY13" fmla="*/ 22860 h 693420"/>
              <a:gd name="connsiteX14" fmla="*/ 4168140 w 6865620"/>
              <a:gd name="connsiteY14" fmla="*/ 83820 h 693420"/>
              <a:gd name="connsiteX15" fmla="*/ 4480560 w 6865620"/>
              <a:gd name="connsiteY15" fmla="*/ 45720 h 693420"/>
              <a:gd name="connsiteX16" fmla="*/ 4770120 w 6865620"/>
              <a:gd name="connsiteY16" fmla="*/ 213360 h 693420"/>
              <a:gd name="connsiteX17" fmla="*/ 5074920 w 6865620"/>
              <a:gd name="connsiteY17" fmla="*/ 434340 h 693420"/>
              <a:gd name="connsiteX18" fmla="*/ 5372100 w 6865620"/>
              <a:gd name="connsiteY18" fmla="*/ 541020 h 693420"/>
              <a:gd name="connsiteX19" fmla="*/ 5669280 w 6865620"/>
              <a:gd name="connsiteY19" fmla="*/ 556260 h 693420"/>
              <a:gd name="connsiteX20" fmla="*/ 5966460 w 6865620"/>
              <a:gd name="connsiteY20" fmla="*/ 693420 h 693420"/>
              <a:gd name="connsiteX21" fmla="*/ 6256020 w 6865620"/>
              <a:gd name="connsiteY21" fmla="*/ 617220 h 693420"/>
              <a:gd name="connsiteX22" fmla="*/ 6576060 w 6865620"/>
              <a:gd name="connsiteY22" fmla="*/ 609600 h 693420"/>
              <a:gd name="connsiteX23" fmla="*/ 6865620 w 6865620"/>
              <a:gd name="connsiteY23" fmla="*/ 51054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64918" h="693876">
                <a:moveTo>
                  <a:pt x="0" y="442251"/>
                </a:moveTo>
                <a:lnTo>
                  <a:pt x="312388" y="274500"/>
                </a:lnTo>
                <a:lnTo>
                  <a:pt x="594299" y="144875"/>
                </a:lnTo>
                <a:lnTo>
                  <a:pt x="883830" y="160125"/>
                </a:lnTo>
                <a:lnTo>
                  <a:pt x="1211456" y="144875"/>
                </a:lnTo>
                <a:lnTo>
                  <a:pt x="1470510" y="106750"/>
                </a:lnTo>
                <a:lnTo>
                  <a:pt x="1813375" y="137250"/>
                </a:lnTo>
                <a:lnTo>
                  <a:pt x="2095286" y="0"/>
                </a:lnTo>
                <a:lnTo>
                  <a:pt x="2400055" y="198250"/>
                </a:lnTo>
                <a:lnTo>
                  <a:pt x="2666727" y="274500"/>
                </a:lnTo>
                <a:lnTo>
                  <a:pt x="2979115" y="213500"/>
                </a:lnTo>
                <a:lnTo>
                  <a:pt x="3276265" y="266875"/>
                </a:lnTo>
                <a:lnTo>
                  <a:pt x="3581034" y="76250"/>
                </a:lnTo>
                <a:lnTo>
                  <a:pt x="3901041" y="22875"/>
                </a:lnTo>
                <a:lnTo>
                  <a:pt x="4167714" y="83875"/>
                </a:lnTo>
                <a:lnTo>
                  <a:pt x="4480102" y="45750"/>
                </a:lnTo>
                <a:lnTo>
                  <a:pt x="4769632" y="213500"/>
                </a:lnTo>
                <a:lnTo>
                  <a:pt x="5074401" y="434626"/>
                </a:lnTo>
                <a:lnTo>
                  <a:pt x="5371551" y="541376"/>
                </a:lnTo>
                <a:lnTo>
                  <a:pt x="5668700" y="556626"/>
                </a:lnTo>
                <a:lnTo>
                  <a:pt x="5965850" y="693876"/>
                </a:lnTo>
                <a:lnTo>
                  <a:pt x="6255380" y="617626"/>
                </a:lnTo>
                <a:lnTo>
                  <a:pt x="6575388" y="610001"/>
                </a:lnTo>
                <a:lnTo>
                  <a:pt x="6864918" y="510876"/>
                </a:lnTo>
              </a:path>
            </a:pathLst>
          </a:custGeom>
          <a:noFill/>
          <a:ln w="28575"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38" name="矩形 37"/>
          <p:cNvSpPr/>
          <p:nvPr/>
        </p:nvSpPr>
        <p:spPr>
          <a:xfrm>
            <a:off x="9359265" y="423418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39" name="矩形 38"/>
          <p:cNvSpPr/>
          <p:nvPr/>
        </p:nvSpPr>
        <p:spPr>
          <a:xfrm>
            <a:off x="9071610" y="433578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0" name="矩形 39"/>
          <p:cNvSpPr/>
          <p:nvPr/>
        </p:nvSpPr>
        <p:spPr>
          <a:xfrm>
            <a:off x="8780145" y="433768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1" name="矩形 40"/>
          <p:cNvSpPr/>
          <p:nvPr/>
        </p:nvSpPr>
        <p:spPr>
          <a:xfrm>
            <a:off x="8481060" y="441706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2" name="矩形 41"/>
          <p:cNvSpPr/>
          <p:nvPr/>
        </p:nvSpPr>
        <p:spPr>
          <a:xfrm>
            <a:off x="8190230" y="428053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3" name="矩形 42"/>
          <p:cNvSpPr/>
          <p:nvPr/>
        </p:nvSpPr>
        <p:spPr>
          <a:xfrm>
            <a:off x="7898765" y="425831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4" name="矩形 43"/>
          <p:cNvSpPr/>
          <p:nvPr/>
        </p:nvSpPr>
        <p:spPr>
          <a:xfrm>
            <a:off x="7606030" y="4161155"/>
            <a:ext cx="9080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5" name="矩形 44"/>
          <p:cNvSpPr/>
          <p:nvPr/>
        </p:nvSpPr>
        <p:spPr>
          <a:xfrm>
            <a:off x="7315200" y="393128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6" name="矩形 45"/>
          <p:cNvSpPr/>
          <p:nvPr/>
        </p:nvSpPr>
        <p:spPr>
          <a:xfrm>
            <a:off x="7008495" y="375983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7" name="矩形 46"/>
          <p:cNvSpPr/>
          <p:nvPr/>
        </p:nvSpPr>
        <p:spPr>
          <a:xfrm>
            <a:off x="6698615" y="380238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8" name="矩形 47"/>
          <p:cNvSpPr/>
          <p:nvPr/>
        </p:nvSpPr>
        <p:spPr>
          <a:xfrm>
            <a:off x="6430645" y="374523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49" name="矩形 48"/>
          <p:cNvSpPr/>
          <p:nvPr/>
        </p:nvSpPr>
        <p:spPr>
          <a:xfrm>
            <a:off x="6131560" y="380746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0" name="矩形 49"/>
          <p:cNvSpPr/>
          <p:nvPr/>
        </p:nvSpPr>
        <p:spPr>
          <a:xfrm>
            <a:off x="5536565" y="393128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1" name="矩形 50"/>
          <p:cNvSpPr/>
          <p:nvPr/>
        </p:nvSpPr>
        <p:spPr>
          <a:xfrm>
            <a:off x="5236210" y="398653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2" name="矩形 51"/>
          <p:cNvSpPr/>
          <p:nvPr/>
        </p:nvSpPr>
        <p:spPr>
          <a:xfrm>
            <a:off x="4957445" y="3912235"/>
            <a:ext cx="89535" cy="74930"/>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3" name="矩形 52"/>
          <p:cNvSpPr/>
          <p:nvPr/>
        </p:nvSpPr>
        <p:spPr>
          <a:xfrm>
            <a:off x="4655185" y="372300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4" name="矩形 53"/>
          <p:cNvSpPr/>
          <p:nvPr/>
        </p:nvSpPr>
        <p:spPr>
          <a:xfrm>
            <a:off x="4394200" y="385953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5" name="矩形 54"/>
          <p:cNvSpPr/>
          <p:nvPr/>
        </p:nvSpPr>
        <p:spPr>
          <a:xfrm>
            <a:off x="4052570" y="383286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6" name="矩形 55"/>
          <p:cNvSpPr/>
          <p:nvPr/>
        </p:nvSpPr>
        <p:spPr>
          <a:xfrm>
            <a:off x="3788410" y="385953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7" name="矩形 56"/>
          <p:cNvSpPr/>
          <p:nvPr/>
        </p:nvSpPr>
        <p:spPr>
          <a:xfrm>
            <a:off x="3492500" y="3890010"/>
            <a:ext cx="9080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8" name="矩形 57"/>
          <p:cNvSpPr/>
          <p:nvPr/>
        </p:nvSpPr>
        <p:spPr>
          <a:xfrm>
            <a:off x="3201035" y="3864610"/>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59" name="矩形 58"/>
          <p:cNvSpPr/>
          <p:nvPr/>
        </p:nvSpPr>
        <p:spPr>
          <a:xfrm>
            <a:off x="2601595" y="4192905"/>
            <a:ext cx="89535" cy="73025"/>
          </a:xfrm>
          <a:prstGeom prst="rect">
            <a:avLst/>
          </a:prstGeom>
          <a:solidFill>
            <a:srgbClr val="0064FA"/>
          </a:solidFill>
          <a:ln w="25400" cap="flat" cmpd="sng">
            <a:solidFill>
              <a:srgbClr val="0064FA"/>
            </a:solidFill>
            <a:prstDash val="solid"/>
          </a:ln>
          <a:effectLst/>
        </p:spPr>
        <p:txBody>
          <a:bodyPr anchor="ctr"/>
          <a:lstStyle/>
          <a:p>
            <a:pPr algn="ctr" defTabSz="685800"/>
            <a:endParaRPr lang="zh-CN" altLang="en-US" sz="1350" kern="0">
              <a:solidFill>
                <a:srgbClr val="003399"/>
              </a:solidFill>
              <a:latin typeface="微软雅黑" panose="020B0503020204020204" charset="-122"/>
              <a:ea typeface="微软雅黑" panose="020B0503020204020204" charset="-122"/>
            </a:endParaRPr>
          </a:p>
        </p:txBody>
      </p:sp>
      <p:sp>
        <p:nvSpPr>
          <p:cNvPr id="30" name="TextBox 186"/>
          <p:cNvSpPr txBox="1">
            <a:spLocks noChangeArrowheads="1"/>
          </p:cNvSpPr>
          <p:nvPr/>
        </p:nvSpPr>
        <p:spPr>
          <a:xfrm>
            <a:off x="2719705" y="1473835"/>
            <a:ext cx="1207135" cy="321945"/>
          </a:xfrm>
          <a:prstGeom prst="rect">
            <a:avLst/>
          </a:prstGeom>
          <a:noFill/>
          <a:ln>
            <a:noFill/>
          </a:ln>
        </p:spPr>
        <p:txBody>
          <a:bodyPr>
            <a:spAutoFit/>
          </a:bodyPr>
          <a:lstStyle/>
          <a:p>
            <a:pPr defTabSz="685800"/>
            <a:r>
              <a:rPr lang="zh-CN" altLang="en-US" sz="1500" b="1" kern="0">
                <a:solidFill>
                  <a:srgbClr val="000000"/>
                </a:solidFill>
                <a:latin typeface="微软雅黑" panose="020B0503020204020204" charset="-122"/>
                <a:ea typeface="微软雅黑" panose="020B0503020204020204" charset="-122"/>
              </a:rPr>
              <a:t>收缩压</a:t>
            </a:r>
            <a:endParaRPr lang="zh-CN" altLang="en-US" sz="1500" b="1" kern="0">
              <a:solidFill>
                <a:srgbClr val="000000"/>
              </a:solidFill>
              <a:latin typeface="微软雅黑" panose="020B0503020204020204" charset="-122"/>
              <a:ea typeface="微软雅黑" panose="020B0503020204020204" charset="-122"/>
            </a:endParaRPr>
          </a:p>
        </p:txBody>
      </p:sp>
      <p:cxnSp>
        <p:nvCxnSpPr>
          <p:cNvPr id="31" name="直接连接符 412"/>
          <p:cNvCxnSpPr>
            <a:cxnSpLocks noChangeShapeType="1"/>
          </p:cNvCxnSpPr>
          <p:nvPr/>
        </p:nvCxnSpPr>
        <p:spPr>
          <a:xfrm>
            <a:off x="7150735" y="1725930"/>
            <a:ext cx="461645" cy="1270"/>
          </a:xfrm>
          <a:prstGeom prst="line">
            <a:avLst/>
          </a:prstGeom>
          <a:noFill/>
          <a:ln w="10000">
            <a:solidFill>
              <a:srgbClr val="B4B4B4"/>
            </a:solidFill>
            <a:round/>
          </a:ln>
        </p:spPr>
      </p:cxnSp>
      <p:cxnSp>
        <p:nvCxnSpPr>
          <p:cNvPr id="32" name="直接连接符 413"/>
          <p:cNvCxnSpPr>
            <a:cxnSpLocks noChangeShapeType="1"/>
          </p:cNvCxnSpPr>
          <p:nvPr/>
        </p:nvCxnSpPr>
        <p:spPr>
          <a:xfrm>
            <a:off x="5633720" y="1722755"/>
            <a:ext cx="461645" cy="1270"/>
          </a:xfrm>
          <a:prstGeom prst="line">
            <a:avLst/>
          </a:prstGeom>
          <a:noFill/>
          <a:ln w="10000">
            <a:solidFill>
              <a:srgbClr val="0064FA"/>
            </a:solidFill>
            <a:round/>
          </a:ln>
        </p:spPr>
      </p:cxnSp>
      <p:sp>
        <p:nvSpPr>
          <p:cNvPr id="33" name="TextBox 186"/>
          <p:cNvSpPr txBox="1">
            <a:spLocks noChangeArrowheads="1"/>
          </p:cNvSpPr>
          <p:nvPr/>
        </p:nvSpPr>
        <p:spPr>
          <a:xfrm>
            <a:off x="2803525" y="3312160"/>
            <a:ext cx="1207135" cy="321945"/>
          </a:xfrm>
          <a:prstGeom prst="rect">
            <a:avLst/>
          </a:prstGeom>
          <a:noFill/>
          <a:ln>
            <a:noFill/>
          </a:ln>
        </p:spPr>
        <p:txBody>
          <a:bodyPr>
            <a:spAutoFit/>
          </a:bodyPr>
          <a:lstStyle/>
          <a:p>
            <a:pPr defTabSz="685800"/>
            <a:r>
              <a:rPr lang="zh-CN" altLang="en-US" sz="1500" b="1" kern="0">
                <a:solidFill>
                  <a:srgbClr val="000000"/>
                </a:solidFill>
                <a:latin typeface="微软雅黑" panose="020B0503020204020204" charset="-122"/>
                <a:ea typeface="微软雅黑" panose="020B0503020204020204" charset="-122"/>
              </a:rPr>
              <a:t>舒张压</a:t>
            </a:r>
            <a:endParaRPr lang="zh-CN" altLang="en-US" sz="1500" b="1" kern="0">
              <a:solidFill>
                <a:srgbClr val="000000"/>
              </a:solidFill>
              <a:latin typeface="微软雅黑" panose="020B0503020204020204" charset="-122"/>
              <a:ea typeface="微软雅黑" panose="020B0503020204020204" charset="-122"/>
            </a:endParaRPr>
          </a:p>
        </p:txBody>
      </p:sp>
      <p:sp>
        <p:nvSpPr>
          <p:cNvPr id="205" name="矩形 204"/>
          <p:cNvSpPr/>
          <p:nvPr>
            <p:custDataLst>
              <p:tags r:id="rId5"/>
            </p:custDataLst>
          </p:nvPr>
        </p:nvSpPr>
        <p:spPr>
          <a:xfrm>
            <a:off x="1889469" y="5133465"/>
            <a:ext cx="7992888" cy="133794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a:lnSpc>
                <a:spcPct val="150000"/>
              </a:lnSpc>
              <a:buFont typeface="Arial" panose="020B0604020202020204" pitchFamily="34" charset="0"/>
              <a:buChar char="•"/>
            </a:pPr>
            <a:r>
              <a:rPr lang="zh-CN" altLang="en-US" b="1">
                <a:solidFill>
                  <a:schemeClr val="lt1"/>
                </a:solidFill>
                <a:latin typeface="微软雅黑" panose="020B0503020204020204" charset="-122"/>
                <a:ea typeface="微软雅黑" panose="020B0503020204020204" charset="-122"/>
                <a:cs typeface="微软雅黑" panose="020B0503020204020204" charset="-122"/>
              </a:rPr>
              <a:t>开放、交叉对照研究，共</a:t>
            </a:r>
            <a:r>
              <a:rPr lang="en-US" altLang="zh-CN" b="1">
                <a:solidFill>
                  <a:schemeClr val="lt1"/>
                </a:solidFill>
                <a:latin typeface="微软雅黑" panose="020B0503020204020204" charset="-122"/>
                <a:ea typeface="微软雅黑" panose="020B0503020204020204" charset="-122"/>
                <a:cs typeface="微软雅黑" panose="020B0503020204020204" charset="-122"/>
              </a:rPr>
              <a:t>40</a:t>
            </a:r>
            <a:r>
              <a:rPr lang="zh-CN" altLang="en-US" b="1">
                <a:solidFill>
                  <a:schemeClr val="lt1"/>
                </a:solidFill>
                <a:latin typeface="微软雅黑" panose="020B0503020204020204" charset="-122"/>
                <a:ea typeface="微软雅黑" panose="020B0503020204020204" charset="-122"/>
                <a:cs typeface="微软雅黑" panose="020B0503020204020204" charset="-122"/>
              </a:rPr>
              <a:t>名轻中度高血压患者接受起始剂量氨氯地平</a:t>
            </a:r>
            <a:r>
              <a:rPr lang="en-US" altLang="zh-CN" b="1">
                <a:solidFill>
                  <a:schemeClr val="lt1"/>
                </a:solidFill>
                <a:latin typeface="微软雅黑" panose="020B0503020204020204" charset="-122"/>
                <a:ea typeface="微软雅黑" panose="020B0503020204020204" charset="-122"/>
                <a:cs typeface="微软雅黑" panose="020B0503020204020204" charset="-122"/>
              </a:rPr>
              <a:t>5 mg / </a:t>
            </a:r>
            <a:r>
              <a:rPr lang="zh-CN" altLang="en-US" b="1">
                <a:solidFill>
                  <a:schemeClr val="lt1"/>
                </a:solidFill>
                <a:latin typeface="微软雅黑" panose="020B0503020204020204" charset="-122"/>
                <a:ea typeface="微软雅黑" panose="020B0503020204020204" charset="-122"/>
                <a:cs typeface="微软雅黑" panose="020B0503020204020204" charset="-122"/>
              </a:rPr>
              <a:t>天或硝苯地平控释片</a:t>
            </a:r>
            <a:r>
              <a:rPr lang="en-US" altLang="zh-CN" b="1">
                <a:solidFill>
                  <a:schemeClr val="lt1"/>
                </a:solidFill>
                <a:latin typeface="微软雅黑" panose="020B0503020204020204" charset="-122"/>
                <a:ea typeface="微软雅黑" panose="020B0503020204020204" charset="-122"/>
                <a:cs typeface="微软雅黑" panose="020B0503020204020204" charset="-122"/>
              </a:rPr>
              <a:t>30mg/</a:t>
            </a:r>
            <a:r>
              <a:rPr lang="zh-CN" altLang="en-US" b="1">
                <a:solidFill>
                  <a:schemeClr val="lt1"/>
                </a:solidFill>
                <a:latin typeface="微软雅黑" panose="020B0503020204020204" charset="-122"/>
                <a:ea typeface="微软雅黑" panose="020B0503020204020204" charset="-122"/>
                <a:cs typeface="微软雅黑" panose="020B0503020204020204" charset="-122"/>
              </a:rPr>
              <a:t>天，治疗期</a:t>
            </a:r>
            <a:r>
              <a:rPr lang="en-US" altLang="zh-CN" b="1">
                <a:solidFill>
                  <a:schemeClr val="lt1"/>
                </a:solidFill>
                <a:latin typeface="微软雅黑" panose="020B0503020204020204" charset="-122"/>
                <a:ea typeface="微软雅黑" panose="020B0503020204020204" charset="-122"/>
                <a:cs typeface="微软雅黑" panose="020B0503020204020204" charset="-122"/>
              </a:rPr>
              <a:t>12</a:t>
            </a:r>
            <a:r>
              <a:rPr lang="zh-CN" altLang="en-US" b="1">
                <a:solidFill>
                  <a:schemeClr val="lt1"/>
                </a:solidFill>
                <a:latin typeface="微软雅黑" panose="020B0503020204020204" charset="-122"/>
                <a:ea typeface="微软雅黑" panose="020B0503020204020204" charset="-122"/>
                <a:cs typeface="微软雅黑" panose="020B0503020204020204" charset="-122"/>
              </a:rPr>
              <a:t>周</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b="1">
                <a:solidFill>
                  <a:schemeClr val="lt1"/>
                </a:solidFill>
                <a:latin typeface="微软雅黑" panose="020B0503020204020204" charset="-122"/>
                <a:ea typeface="微软雅黑" panose="020B0503020204020204" charset="-122"/>
                <a:cs typeface="微软雅黑" panose="020B0503020204020204" charset="-122"/>
              </a:rPr>
              <a:t>应用</a:t>
            </a:r>
            <a:r>
              <a:rPr lang="en-US" altLang="zh-CN" b="1">
                <a:solidFill>
                  <a:schemeClr val="lt1"/>
                </a:solidFill>
                <a:latin typeface="微软雅黑" panose="020B0503020204020204" charset="-122"/>
                <a:ea typeface="微软雅黑" panose="020B0503020204020204" charset="-122"/>
                <a:cs typeface="微软雅黑" panose="020B0503020204020204" charset="-122"/>
              </a:rPr>
              <a:t>24h</a:t>
            </a:r>
            <a:r>
              <a:rPr lang="zh-CN" altLang="en-US" b="1">
                <a:solidFill>
                  <a:schemeClr val="lt1"/>
                </a:solidFill>
                <a:latin typeface="微软雅黑" panose="020B0503020204020204" charset="-122"/>
                <a:ea typeface="微软雅黑" panose="020B0503020204020204" charset="-122"/>
                <a:cs typeface="微软雅黑" panose="020B0503020204020204" charset="-122"/>
              </a:rPr>
              <a:t>动态血压监测评估了两药降压效果</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206" name="Text Box 4"/>
          <p:cNvSpPr txBox="1">
            <a:spLocks noChangeArrowheads="1"/>
          </p:cNvSpPr>
          <p:nvPr/>
        </p:nvSpPr>
        <p:spPr>
          <a:xfrm>
            <a:off x="19801" y="6597352"/>
            <a:ext cx="5845969" cy="2298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defTabSz="685800"/>
            <a:r>
              <a:rPr lang="en-US" altLang="zh-CN" sz="900" kern="0">
                <a:solidFill>
                  <a:srgbClr val="000000"/>
                </a:solidFill>
                <a:latin typeface="微软雅黑" panose="020B0503020204020204" charset="-122"/>
                <a:ea typeface="微软雅黑" panose="020B0503020204020204" charset="-122"/>
              </a:rPr>
              <a:t>Ferrucci A, et al. Clin. Drug Invest. 1997;13(Suppl 1):67-72</a:t>
            </a:r>
            <a:endParaRPr lang="en-US" altLang="zh-CN" sz="900" kern="0">
              <a:solidFill>
                <a:srgbClr val="000000"/>
              </a:solidFill>
              <a:latin typeface="微软雅黑" panose="020B0503020204020204" charset="-122"/>
              <a:ea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585595"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10257790" y="4682490"/>
            <a:ext cx="1932305" cy="2175510"/>
          </a:xfrm>
          <a:prstGeom prst="rect">
            <a:avLst/>
          </a:prstGeom>
        </p:spPr>
      </p:pic>
      <p:sp>
        <p:nvSpPr>
          <p:cNvPr id="16" name="文本框 15"/>
          <p:cNvSpPr txBox="1"/>
          <p:nvPr/>
        </p:nvSpPr>
        <p:spPr>
          <a:xfrm>
            <a:off x="251670" y="303096"/>
            <a:ext cx="8873079" cy="953135"/>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rPr>
              <a:t>氨氯地平有效控制高血压伴糖尿病及微量蛋白尿患者的血压</a:t>
            </a:r>
            <a:endParaRPr lang="zh-CN" altLang="en-US" sz="2800" b="1">
              <a:solidFill>
                <a:srgbClr val="000000"/>
              </a:solidFill>
              <a:latin typeface="微软雅黑" panose="020B0503020204020204" charset="-122"/>
              <a:ea typeface="微软雅黑" panose="020B0503020204020204" charset="-122"/>
            </a:endParaRPr>
          </a:p>
        </p:txBody>
      </p:sp>
      <p:graphicFrame>
        <p:nvGraphicFramePr>
          <p:cNvPr id="17" name="图表 16"/>
          <p:cNvGraphicFramePr/>
          <p:nvPr/>
        </p:nvGraphicFramePr>
        <p:xfrm>
          <a:off x="1808326" y="1257203"/>
          <a:ext cx="7429803" cy="3520353"/>
        </p:xfrm>
        <a:graphic>
          <a:graphicData uri="http://schemas.openxmlformats.org/drawingml/2006/chart">
            <c:chart xmlns:c="http://schemas.openxmlformats.org/drawingml/2006/chart" xmlns:r="http://schemas.openxmlformats.org/officeDocument/2006/relationships" r:id="rId1"/>
          </a:graphicData>
        </a:graphic>
      </p:graphicFrame>
      <p:sp>
        <p:nvSpPr>
          <p:cNvPr id="19" name="Rectangle 13"/>
          <p:cNvSpPr>
            <a:spLocks noChangeArrowheads="1"/>
          </p:cNvSpPr>
          <p:nvPr/>
        </p:nvSpPr>
        <p:spPr>
          <a:xfrm>
            <a:off x="1808326" y="4575256"/>
            <a:ext cx="7715304" cy="133794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defTabSz="914400">
              <a:lnSpc>
                <a:spcPct val="150000"/>
              </a:lnSpc>
              <a:buFont typeface="Arial" panose="020B0604020202020204" pitchFamily="34" charset="0"/>
              <a:buChar char="•"/>
            </a:pPr>
            <a:r>
              <a:rPr lang="en-US" altLang="zh-CN" b="1">
                <a:solidFill>
                  <a:srgbClr val="FFFFFF"/>
                </a:solidFill>
                <a:latin typeface="微软雅黑" panose="020B0503020204020204" charset="-122"/>
                <a:ea typeface="微软雅黑" panose="020B0503020204020204" charset="-122"/>
                <a:cs typeface="微软雅黑" panose="020B0503020204020204" charset="-122"/>
              </a:rPr>
              <a:t>FOGARI</a:t>
            </a:r>
            <a:r>
              <a:rPr lang="zh-CN" altLang="en-US" b="1">
                <a:solidFill>
                  <a:srgbClr val="FFFFFF"/>
                </a:solidFill>
                <a:latin typeface="微软雅黑" panose="020B0503020204020204" charset="-122"/>
                <a:ea typeface="微软雅黑" panose="020B0503020204020204" charset="-122"/>
                <a:cs typeface="微软雅黑" panose="020B0503020204020204" charset="-122"/>
              </a:rPr>
              <a:t>研究为一项前瞻性、多中心、开放标签、随机对照研究，比较络活喜</a:t>
            </a:r>
            <a:r>
              <a:rPr lang="en-US" altLang="zh-CN" b="1" baseline="30000">
                <a:solidFill>
                  <a:srgbClr val="FFFFFF"/>
                </a:solidFill>
                <a:latin typeface="微软雅黑" panose="020B0503020204020204" charset="-122"/>
                <a:ea typeface="微软雅黑" panose="020B0503020204020204" charset="-122"/>
                <a:cs typeface="微软雅黑" panose="020B0503020204020204" charset="-122"/>
              </a:rPr>
              <a:t>®</a:t>
            </a:r>
            <a:r>
              <a:rPr lang="zh-CN" altLang="en-US" b="1">
                <a:solidFill>
                  <a:srgbClr val="FFFFFF"/>
                </a:solidFill>
                <a:latin typeface="微软雅黑" panose="020B0503020204020204" charset="-122"/>
                <a:ea typeface="微软雅黑" panose="020B0503020204020204" charset="-122"/>
                <a:cs typeface="微软雅黑" panose="020B0503020204020204" charset="-122"/>
              </a:rPr>
              <a:t>单药、福辛普利单药和氨氯地平联合福辛普利治疗对高血压伴糖尿病及微量蛋白尿患者尿蛋白排泄的影响，共随访</a:t>
            </a:r>
            <a:r>
              <a:rPr lang="en-US" altLang="zh-CN" b="1">
                <a:solidFill>
                  <a:srgbClr val="FFFFFF"/>
                </a:solidFill>
                <a:latin typeface="微软雅黑" panose="020B0503020204020204" charset="-122"/>
                <a:ea typeface="微软雅黑" panose="020B0503020204020204" charset="-122"/>
                <a:cs typeface="微软雅黑" panose="020B0503020204020204" charset="-122"/>
              </a:rPr>
              <a:t>4</a:t>
            </a:r>
            <a:r>
              <a:rPr lang="zh-CN" altLang="en-US" b="1">
                <a:solidFill>
                  <a:srgbClr val="FFFFFF"/>
                </a:solidFill>
                <a:latin typeface="微软雅黑" panose="020B0503020204020204" charset="-122"/>
                <a:ea typeface="微软雅黑" panose="020B0503020204020204" charset="-122"/>
                <a:cs typeface="微软雅黑" panose="020B0503020204020204" charset="-122"/>
              </a:rPr>
              <a:t>年</a:t>
            </a:r>
            <a:endParaRPr lang="zh-CN" altLang="en-US"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0" name="Text Box 80"/>
          <p:cNvSpPr txBox="1">
            <a:spLocks noChangeArrowheads="1"/>
          </p:cNvSpPr>
          <p:nvPr/>
        </p:nvSpPr>
        <p:spPr>
          <a:xfrm>
            <a:off x="-8334" y="6557301"/>
            <a:ext cx="3780235" cy="22987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r>
              <a:rPr lang="en-US" altLang="zh-CN" sz="900">
                <a:solidFill>
                  <a:srgbClr val="000000"/>
                </a:solidFill>
                <a:latin typeface="微软雅黑" panose="020B0503020204020204" charset="-122"/>
                <a:ea typeface="微软雅黑" panose="020B0503020204020204" charset="-122"/>
              </a:rPr>
              <a:t>Fogari R, et al. Am J Hypertens 2002;15:1042-1049.</a:t>
            </a:r>
            <a:endParaRPr lang="en-US" altLang="zh-CN" sz="900">
              <a:solidFill>
                <a:srgbClr val="000000"/>
              </a:solidFill>
              <a:latin typeface="微软雅黑" panose="020B0503020204020204" charset="-122"/>
              <a:ea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lgn="l" defTabSz="457200">
              <a:lnSpc>
                <a:spcPct val="100000"/>
              </a:lnSpc>
              <a:spcBef>
                <a:spcPts val="0"/>
              </a:spcBef>
              <a:spcAft>
                <a:spcPts val="0"/>
              </a:spcAft>
              <a:buClrTx/>
              <a:buSzTx/>
              <a:buFont typeface="Wingdings" panose="05000000000000000000" pitchFamily="2" charset="2"/>
              <a:buChar char="n"/>
            </a:pPr>
            <a:r>
              <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rPr>
              <a:t>高血压伴慢性肾脏病患者的降压治疗原则</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19" name="任意多边形 14"/>
          <p:cNvSpPr/>
          <p:nvPr>
            <p:custDataLst>
              <p:tags r:id="rId5"/>
            </p:custDataLst>
          </p:nvPr>
        </p:nvSpPr>
        <p:spPr>
          <a:xfrm>
            <a:off x="3848100" y="1417320"/>
            <a:ext cx="4819650" cy="7620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575" h="571500">
                <a:moveTo>
                  <a:pt x="4819575" y="95252"/>
                </a:moveTo>
                <a:lnTo>
                  <a:pt x="4819575" y="476248"/>
                </a:lnTo>
                <a:cubicBezTo>
                  <a:pt x="4819575" y="528854"/>
                  <a:pt x="4769927" y="571500"/>
                  <a:pt x="4708682" y="571500"/>
                </a:cubicBezTo>
                <a:lnTo>
                  <a:pt x="0" y="571500"/>
                </a:lnTo>
                <a:lnTo>
                  <a:pt x="0" y="571500"/>
                </a:lnTo>
                <a:lnTo>
                  <a:pt x="0" y="0"/>
                </a:lnTo>
                <a:lnTo>
                  <a:pt x="0" y="0"/>
                </a:lnTo>
                <a:lnTo>
                  <a:pt x="4708682" y="0"/>
                </a:lnTo>
                <a:cubicBezTo>
                  <a:pt x="4769927" y="0"/>
                  <a:pt x="4819575" y="42646"/>
                  <a:pt x="4819575" y="95252"/>
                </a:cubicBezTo>
                <a:close/>
              </a:path>
            </a:pathLst>
          </a:custGeom>
          <a:solidFill>
            <a:sysClr val="window" lastClr="FFFFFF">
              <a:lumMod val="75000"/>
            </a:sysClr>
          </a:solidFill>
          <a:ln>
            <a:noFill/>
          </a:ln>
          <a:effectLst/>
        </p:spPr>
        <p:txBody>
          <a:bodyPr lIns="270000" tIns="0" rIns="0" bIns="0" spcCol="1270" anchor="ctr">
            <a:normAutofit/>
          </a:bodyPr>
          <a:lstStyle/>
          <a:p>
            <a:pPr marL="0" lvl="0" indent="0" defTabSz="914400">
              <a:lnSpc>
                <a:spcPct val="100000"/>
              </a:lnSpc>
              <a:spcBef>
                <a:spcPts val="0"/>
              </a:spcBef>
              <a:spcAft>
                <a:spcPts val="0"/>
              </a:spcAft>
              <a:buClrTx/>
              <a:buSzTx/>
              <a:buFontTx/>
              <a:buNone/>
            </a:pP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有效平稳控制</a:t>
            </a:r>
            <a:r>
              <a:rPr lang="en-US" altLang="zh-CN"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24</a:t>
            </a: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小时血压</a:t>
            </a:r>
            <a:endParaRPr lang="zh-CN" altLang="en-US"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20" name="任意多边形 15"/>
          <p:cNvSpPr/>
          <p:nvPr>
            <p:custDataLst>
              <p:tags r:id="rId6"/>
            </p:custDataLst>
          </p:nvPr>
        </p:nvSpPr>
        <p:spPr>
          <a:xfrm>
            <a:off x="3267075" y="1385570"/>
            <a:ext cx="710565" cy="83058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04" h="622697">
                <a:moveTo>
                  <a:pt x="0" y="0"/>
                </a:moveTo>
                <a:lnTo>
                  <a:pt x="568643" y="0"/>
                </a:lnTo>
                <a:lnTo>
                  <a:pt x="710804" y="311349"/>
                </a:lnTo>
                <a:lnTo>
                  <a:pt x="568643" y="622697"/>
                </a:lnTo>
                <a:lnTo>
                  <a:pt x="0" y="622697"/>
                </a:lnTo>
                <a:close/>
              </a:path>
            </a:pathLst>
          </a:custGeom>
          <a:solidFill>
            <a:sysClr val="window" lastClr="FFFFFF">
              <a:lumMod val="75000"/>
            </a:sysClr>
          </a:solidFill>
          <a:ln w="76200" cap="flat" cmpd="sng">
            <a:solidFill>
              <a:srgbClr val="FFFFFF"/>
            </a:solidFill>
            <a:prstDash val="solid"/>
          </a:ln>
          <a:effectLst/>
        </p:spPr>
        <p:txBody>
          <a:bodyPr anchor="ctr"/>
          <a:lstStyle/>
          <a:p>
            <a:pPr marL="0" lvl="0" indent="0" algn="ctr" defTabSz="914400">
              <a:lnSpc>
                <a:spcPct val="100000"/>
              </a:lnSpc>
              <a:spcBef>
                <a:spcPts val="0"/>
              </a:spcBef>
              <a:spcAft>
                <a:spcPts val="0"/>
              </a:spcAft>
              <a:buClrTx/>
              <a:buSzTx/>
              <a:buFontTx/>
              <a:buNone/>
            </a:pPr>
            <a:r>
              <a:rPr lang="en-US" altLang="zh-CN" sz="2800" b="1" i="0" u="none" strike="noStrike" kern="0" spc="0" baseline="0">
                <a:ln>
                  <a:noFill/>
                </a:ln>
                <a:solidFill>
                  <a:srgbClr val="000000"/>
                </a:solidFill>
                <a:effectLst/>
                <a:latin typeface="微软雅黑" panose="020B0503020204020204" charset="-122"/>
                <a:ea typeface="微软雅黑" panose="020B0503020204020204" charset="-122"/>
              </a:rPr>
              <a:t>1</a:t>
            </a:r>
            <a:endParaRPr lang="en-US" altLang="zh-CN" sz="2800" b="1"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2" name="任意多边形 26"/>
          <p:cNvSpPr/>
          <p:nvPr>
            <p:custDataLst>
              <p:tags r:id="rId7"/>
            </p:custDataLst>
          </p:nvPr>
        </p:nvSpPr>
        <p:spPr>
          <a:xfrm>
            <a:off x="3848100" y="2825115"/>
            <a:ext cx="4819650" cy="7620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575" h="571500">
                <a:moveTo>
                  <a:pt x="4819575" y="95252"/>
                </a:moveTo>
                <a:lnTo>
                  <a:pt x="4819575" y="476248"/>
                </a:lnTo>
                <a:cubicBezTo>
                  <a:pt x="4819575" y="528854"/>
                  <a:pt x="4769927" y="571500"/>
                  <a:pt x="4708682" y="571500"/>
                </a:cubicBezTo>
                <a:lnTo>
                  <a:pt x="0" y="571500"/>
                </a:lnTo>
                <a:lnTo>
                  <a:pt x="0" y="571500"/>
                </a:lnTo>
                <a:lnTo>
                  <a:pt x="0" y="0"/>
                </a:lnTo>
                <a:lnTo>
                  <a:pt x="0" y="0"/>
                </a:lnTo>
                <a:lnTo>
                  <a:pt x="4708682" y="0"/>
                </a:lnTo>
                <a:cubicBezTo>
                  <a:pt x="4769927" y="0"/>
                  <a:pt x="4819575" y="42646"/>
                  <a:pt x="4819575" y="95252"/>
                </a:cubicBezTo>
                <a:close/>
              </a:path>
            </a:pathLst>
          </a:custGeom>
          <a:solidFill>
            <a:srgbClr val="4F81BD">
              <a:alpha val="90000"/>
              <a:lumMod val="20000"/>
              <a:lumOff val="80000"/>
            </a:srgbClr>
          </a:solidFill>
          <a:ln>
            <a:noFill/>
          </a:ln>
          <a:effectLst/>
        </p:spPr>
        <p:txBody>
          <a:bodyPr lIns="270000" tIns="0" rIns="0" bIns="0" spcCol="1270" anchor="ctr">
            <a:normAutofit/>
          </a:bodyPr>
          <a:lstStyle/>
          <a:p>
            <a:pPr marL="0" lvl="0" indent="0" defTabSz="914400">
              <a:lnSpc>
                <a:spcPct val="100000"/>
              </a:lnSpc>
              <a:spcBef>
                <a:spcPts val="0"/>
              </a:spcBef>
              <a:spcAft>
                <a:spcPts val="0"/>
              </a:spcAft>
              <a:buClrTx/>
              <a:buSzTx/>
              <a:buFontTx/>
              <a:buNone/>
            </a:pP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rPr>
              <a:t>减少肾脏损伤，延缓肾病进展</a:t>
            </a:r>
            <a:endParaRPr lang="zh-CN" altLang="en-US" sz="2400" b="1"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3" name="任意多边形 27"/>
          <p:cNvSpPr/>
          <p:nvPr>
            <p:custDataLst>
              <p:tags r:id="rId8"/>
            </p:custDataLst>
          </p:nvPr>
        </p:nvSpPr>
        <p:spPr>
          <a:xfrm>
            <a:off x="3267075" y="2793365"/>
            <a:ext cx="710565" cy="83058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04" h="622697">
                <a:moveTo>
                  <a:pt x="0" y="0"/>
                </a:moveTo>
                <a:lnTo>
                  <a:pt x="568643" y="0"/>
                </a:lnTo>
                <a:lnTo>
                  <a:pt x="710804" y="311349"/>
                </a:lnTo>
                <a:lnTo>
                  <a:pt x="568643" y="622697"/>
                </a:lnTo>
                <a:lnTo>
                  <a:pt x="0" y="622697"/>
                </a:lnTo>
                <a:close/>
              </a:path>
            </a:pathLst>
          </a:custGeom>
          <a:solidFill>
            <a:srgbClr val="0070C0"/>
          </a:solidFill>
          <a:ln w="76200" cap="flat" cmpd="sng">
            <a:solidFill>
              <a:srgbClr val="FFFFFF"/>
            </a:solidFill>
            <a:prstDash val="solid"/>
          </a:ln>
          <a:effectLst/>
        </p:spPr>
        <p:txBody>
          <a:bodyPr anchor="ctr"/>
          <a:lstStyle/>
          <a:p>
            <a:pPr marL="0" lvl="0" indent="0" algn="ctr" defTabSz="914400">
              <a:lnSpc>
                <a:spcPct val="100000"/>
              </a:lnSpc>
              <a:spcBef>
                <a:spcPts val="0"/>
              </a:spcBef>
              <a:spcAft>
                <a:spcPts val="0"/>
              </a:spcAft>
              <a:buClrTx/>
              <a:buSzTx/>
              <a:buFontTx/>
              <a:buNone/>
            </a:pPr>
            <a:r>
              <a:rPr lang="en-US" altLang="zh-CN" sz="2800" b="1" i="0" u="none" strike="noStrike" kern="0" spc="0" baseline="0">
                <a:ln>
                  <a:noFill/>
                </a:ln>
                <a:solidFill>
                  <a:srgbClr val="FFFFFF"/>
                </a:solidFill>
                <a:effectLst/>
                <a:latin typeface="微软雅黑" panose="020B0503020204020204" charset="-122"/>
                <a:ea typeface="微软雅黑" panose="020B0503020204020204" charset="-122"/>
              </a:rPr>
              <a:t>2</a:t>
            </a:r>
            <a:endParaRPr lang="en-US" altLang="zh-CN" sz="2800" b="1" i="0" u="none" strike="noStrike" kern="0" spc="0" baseline="0">
              <a:ln>
                <a:noFill/>
              </a:ln>
              <a:solidFill>
                <a:srgbClr val="FFFFFF"/>
              </a:solidFill>
              <a:effectLst/>
              <a:latin typeface="微软雅黑" panose="020B0503020204020204" charset="-122"/>
              <a:ea typeface="微软雅黑" panose="020B0503020204020204" charset="-122"/>
            </a:endParaRPr>
          </a:p>
        </p:txBody>
      </p:sp>
      <p:sp>
        <p:nvSpPr>
          <p:cNvPr id="25" name="任意多边形 29"/>
          <p:cNvSpPr/>
          <p:nvPr>
            <p:custDataLst>
              <p:tags r:id="rId9"/>
            </p:custDataLst>
          </p:nvPr>
        </p:nvSpPr>
        <p:spPr>
          <a:xfrm>
            <a:off x="3848100" y="4232910"/>
            <a:ext cx="4819650" cy="7620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575" h="571500">
                <a:moveTo>
                  <a:pt x="4819575" y="95252"/>
                </a:moveTo>
                <a:lnTo>
                  <a:pt x="4819575" y="476248"/>
                </a:lnTo>
                <a:cubicBezTo>
                  <a:pt x="4819575" y="528854"/>
                  <a:pt x="4769927" y="571500"/>
                  <a:pt x="4708682" y="571500"/>
                </a:cubicBezTo>
                <a:lnTo>
                  <a:pt x="0" y="571500"/>
                </a:lnTo>
                <a:lnTo>
                  <a:pt x="0" y="571500"/>
                </a:lnTo>
                <a:lnTo>
                  <a:pt x="0" y="0"/>
                </a:lnTo>
                <a:lnTo>
                  <a:pt x="0" y="0"/>
                </a:lnTo>
                <a:lnTo>
                  <a:pt x="4708682" y="0"/>
                </a:lnTo>
                <a:cubicBezTo>
                  <a:pt x="4769927" y="0"/>
                  <a:pt x="4819575" y="42646"/>
                  <a:pt x="4819575" y="95252"/>
                </a:cubicBezTo>
                <a:close/>
              </a:path>
            </a:pathLst>
          </a:custGeom>
          <a:solidFill>
            <a:sysClr val="window" lastClr="FFFFFF">
              <a:lumMod val="75000"/>
            </a:sysClr>
          </a:solidFill>
          <a:ln>
            <a:noFill/>
          </a:ln>
          <a:effectLst/>
        </p:spPr>
        <p:txBody>
          <a:bodyPr lIns="270000" tIns="0" rIns="0" bIns="0" spcCol="1270" anchor="ctr"/>
          <a:lstStyle/>
          <a:p>
            <a:pPr marL="0" lvl="0" indent="0" defTabSz="914400">
              <a:lnSpc>
                <a:spcPct val="100000"/>
              </a:lnSpc>
              <a:spcBef>
                <a:spcPts val="0"/>
              </a:spcBef>
              <a:spcAft>
                <a:spcPts val="0"/>
              </a:spcAft>
              <a:buClrTx/>
              <a:buSzTx/>
              <a:buFontTx/>
              <a:buNone/>
            </a:pP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rPr>
              <a:t>降低心血管事件发生</a:t>
            </a:r>
            <a:endParaRPr lang="zh-CN" altLang="en-US" sz="2400" b="1"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6" name="任意多边形 30"/>
          <p:cNvSpPr/>
          <p:nvPr>
            <p:custDataLst>
              <p:tags r:id="rId10"/>
            </p:custDataLst>
          </p:nvPr>
        </p:nvSpPr>
        <p:spPr>
          <a:xfrm>
            <a:off x="3267075" y="4201160"/>
            <a:ext cx="710565" cy="83058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04" h="622697">
                <a:moveTo>
                  <a:pt x="0" y="0"/>
                </a:moveTo>
                <a:lnTo>
                  <a:pt x="568643" y="0"/>
                </a:lnTo>
                <a:lnTo>
                  <a:pt x="710804" y="311349"/>
                </a:lnTo>
                <a:lnTo>
                  <a:pt x="568643" y="622697"/>
                </a:lnTo>
                <a:lnTo>
                  <a:pt x="0" y="622697"/>
                </a:lnTo>
                <a:close/>
              </a:path>
            </a:pathLst>
          </a:custGeom>
          <a:solidFill>
            <a:sysClr val="window" lastClr="FFFFFF">
              <a:lumMod val="75000"/>
            </a:sysClr>
          </a:solidFill>
          <a:ln w="76200" cap="flat" cmpd="sng">
            <a:solidFill>
              <a:srgbClr val="FFFFFF"/>
            </a:solidFill>
            <a:prstDash val="solid"/>
          </a:ln>
          <a:effectLst/>
        </p:spPr>
        <p:txBody>
          <a:bodyPr anchor="ctr"/>
          <a:lstStyle/>
          <a:p>
            <a:pPr marL="0" lvl="0" indent="0" algn="ctr" defTabSz="914400">
              <a:lnSpc>
                <a:spcPct val="100000"/>
              </a:lnSpc>
              <a:spcBef>
                <a:spcPts val="0"/>
              </a:spcBef>
              <a:spcAft>
                <a:spcPts val="0"/>
              </a:spcAft>
              <a:buClrTx/>
              <a:buSzTx/>
              <a:buFontTx/>
              <a:buNone/>
            </a:pPr>
            <a:r>
              <a:rPr lang="en-US" altLang="zh-CN" sz="2800" b="1" i="0" u="none" strike="noStrike" kern="0" spc="0" baseline="0">
                <a:ln>
                  <a:noFill/>
                </a:ln>
                <a:solidFill>
                  <a:srgbClr val="000000"/>
                </a:solidFill>
                <a:effectLst/>
                <a:latin typeface="微软雅黑" panose="020B0503020204020204" charset="-122"/>
                <a:ea typeface="微软雅黑" panose="020B0503020204020204" charset="-122"/>
              </a:rPr>
              <a:t>3</a:t>
            </a:r>
            <a:endParaRPr lang="en-US" altLang="zh-CN" sz="2800" b="1" i="0" u="none" strike="noStrike" kern="0" spc="0" baseline="0">
              <a:ln>
                <a:noFill/>
              </a:ln>
              <a:solidFill>
                <a:srgbClr val="000000"/>
              </a:solidFill>
              <a:effectLst/>
              <a:latin typeface="微软雅黑" panose="020B0503020204020204" charset="-122"/>
              <a:ea typeface="微软雅黑" panose="020B0503020204020204"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5002307" cy="521970"/>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的分期</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graphicFrame>
        <p:nvGraphicFramePr>
          <p:cNvPr id="6" name="表格 2"/>
          <p:cNvGraphicFramePr>
            <a:graphicFrameLocks noGrp="1"/>
          </p:cNvGraphicFramePr>
          <p:nvPr/>
        </p:nvGraphicFramePr>
        <p:xfrm>
          <a:off x="1312342" y="1385276"/>
          <a:ext cx="9695809" cy="3510280"/>
        </p:xfrm>
        <a:graphic>
          <a:graphicData uri="http://schemas.openxmlformats.org/drawingml/2006/table">
            <a:tbl>
              <a:tblPr firstRow="1" bandRow="1">
                <a:tableStyleId>{69CF1AB2-1976-4502-BF36-3FF5EA218861}</a:tableStyleId>
              </a:tblPr>
              <a:tblGrid>
                <a:gridCol w="919130"/>
                <a:gridCol w="3928775"/>
                <a:gridCol w="2423952"/>
                <a:gridCol w="2423952"/>
              </a:tblGrid>
              <a:tr h="370840">
                <a:tc>
                  <a:txBody>
                    <a:bodyPr/>
                    <a:lstStyle/>
                    <a:p>
                      <a:pPr algn="ctr"/>
                      <a:r>
                        <a:rPr lang="zh-CN" altLang="en-US">
                          <a:latin typeface="微软雅黑" panose="020B0503020204020204" charset="-122"/>
                          <a:ea typeface="微软雅黑" panose="020B0503020204020204" charset="-122"/>
                        </a:rPr>
                        <a:t>阶段</a:t>
                      </a:r>
                      <a:endParaRPr lang="zh-CN" altLang="en-US">
                        <a:latin typeface="微软雅黑" panose="020B0503020204020204" charset="-122"/>
                        <a:ea typeface="微软雅黑" panose="020B0503020204020204" charset="-122"/>
                      </a:endParaRPr>
                    </a:p>
                  </a:txBody>
                  <a:tcPr/>
                </a:tc>
                <a:tc>
                  <a:txBody>
                    <a:bodyPr/>
                    <a:lstStyle/>
                    <a:p>
                      <a:pPr algn="ctr"/>
                      <a:r>
                        <a:rPr lang="zh-CN" altLang="en-US">
                          <a:latin typeface="微软雅黑" panose="020B0503020204020204" charset="-122"/>
                          <a:ea typeface="微软雅黑" panose="020B0503020204020204" charset="-122"/>
                        </a:rPr>
                        <a:t>描述</a:t>
                      </a:r>
                      <a:endParaRPr lang="zh-CN" altLang="en-US">
                        <a:latin typeface="微软雅黑" panose="020B0503020204020204" charset="-122"/>
                        <a:ea typeface="微软雅黑" panose="020B0503020204020204" charset="-122"/>
                      </a:endParaRPr>
                    </a:p>
                  </a:txBody>
                  <a:tcPr/>
                </a:tc>
                <a:tc>
                  <a:txBody>
                    <a:bodyPr/>
                    <a:lstStyle/>
                    <a:p>
                      <a:pPr algn="ctr"/>
                      <a:r>
                        <a:rPr lang="en-US" altLang="zh-CN">
                          <a:latin typeface="微软雅黑" panose="020B0503020204020204" charset="-122"/>
                          <a:ea typeface="微软雅黑" panose="020B0503020204020204" charset="-122"/>
                          <a:cs typeface="微软雅黑" panose="020B0503020204020204" charset="-122"/>
                        </a:rPr>
                        <a:t>GFR </a:t>
                      </a:r>
                      <a:r>
                        <a:rPr lang="zh-CN" altLang="en-US">
                          <a:latin typeface="微软雅黑" panose="020B0503020204020204" charset="-122"/>
                          <a:ea typeface="微软雅黑" panose="020B0503020204020204" charset="-122"/>
                          <a:cs typeface="微软雅黑" panose="020B0503020204020204" charset="-122"/>
                        </a:rPr>
                        <a:t>（</a:t>
                      </a:r>
                      <a:r>
                        <a:rPr lang="en-US" altLang="zh-CN">
                          <a:latin typeface="微软雅黑" panose="020B0503020204020204" charset="-122"/>
                          <a:ea typeface="微软雅黑" panose="020B0503020204020204" charset="-122"/>
                          <a:cs typeface="微软雅黑" panose="020B0503020204020204" charset="-122"/>
                        </a:rPr>
                        <a:t>ml/min/1.73m2</a:t>
                      </a:r>
                      <a:r>
                        <a:rPr lang="zh-CN" altLang="en-US">
                          <a:latin typeface="微软雅黑" panose="020B0503020204020204" charset="-122"/>
                          <a:ea typeface="微软雅黑" panose="020B0503020204020204" charset="-122"/>
                          <a:cs typeface="微软雅黑" panose="020B0503020204020204" charset="-122"/>
                        </a:rPr>
                        <a:t>） </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lgn="ctr"/>
                      <a:r>
                        <a:rPr lang="zh-CN" altLang="en-US">
                          <a:latin typeface="微软雅黑" panose="020B0503020204020204" charset="-122"/>
                          <a:ea typeface="微软雅黑" panose="020B0503020204020204" charset="-122"/>
                        </a:rPr>
                        <a:t>方案</a:t>
                      </a:r>
                      <a:endParaRPr lang="zh-CN" altLang="en-US">
                        <a:latin typeface="微软雅黑" panose="020B0503020204020204" charset="-122"/>
                        <a:ea typeface="微软雅黑" panose="020B0503020204020204" charset="-122"/>
                      </a:endParaRPr>
                    </a:p>
                  </a:txBody>
                  <a:tcPr/>
                </a:tc>
              </a:tr>
              <a:tr h="370840">
                <a:tc>
                  <a:txBody>
                    <a:bodyPr/>
                    <a:lstStyle/>
                    <a:p>
                      <a:pPr algn="ctr"/>
                      <a:r>
                        <a:rPr lang="en-US" altLang="zh-CN" sz="1600">
                          <a:latin typeface="微软雅黑" panose="020B0503020204020204" charset="-122"/>
                          <a:ea typeface="微软雅黑" panose="020B0503020204020204" charset="-122"/>
                        </a:rPr>
                        <a:t>1</a:t>
                      </a:r>
                      <a:endParaRPr lang="en-US" altLang="zh-CN" sz="1600">
                        <a:latin typeface="微软雅黑" panose="020B0503020204020204" charset="-122"/>
                        <a:ea typeface="微软雅黑" panose="020B0503020204020204" charset="-122"/>
                      </a:endParaRPr>
                    </a:p>
                  </a:txBody>
                  <a:tcPr/>
                </a:tc>
                <a:tc>
                  <a:txBody>
                    <a:bodyPr/>
                    <a:lstStyle/>
                    <a:p>
                      <a:pPr marL="0" algn="ctr" defTabSz="913765"/>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肾损伤</a:t>
                      </a:r>
                      <a:endParaRPr lang="en-US" altLang="zh-CN" sz="1600" kern="1200">
                        <a:solidFill>
                          <a:schemeClr val="dk1"/>
                        </a:solidFill>
                        <a:latin typeface="微软雅黑" panose="020B0503020204020204" charset="-122"/>
                        <a:ea typeface="微软雅黑" panose="020B0503020204020204" charset="-122"/>
                        <a:cs typeface="微软雅黑" panose="020B0503020204020204" charset="-122"/>
                      </a:endParaRPr>
                    </a:p>
                    <a:p>
                      <a:pPr marL="0" algn="ctr" defTabSz="913765"/>
                      <a:r>
                        <a:rPr lang="en-US" altLang="zh-CN" sz="1600" kern="1200">
                          <a:solidFill>
                            <a:schemeClr val="dk1"/>
                          </a:solidFill>
                          <a:latin typeface="微软雅黑" panose="020B0503020204020204" charset="-122"/>
                          <a:ea typeface="微软雅黑" panose="020B0503020204020204" charset="-122"/>
                          <a:cs typeface="微软雅黑" panose="020B0503020204020204" charset="-122"/>
                        </a:rPr>
                        <a:t>GFR</a:t>
                      </a:r>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正常或增加 </a:t>
                      </a:r>
                      <a:endParaRPr lang="zh-CN" altLang="en-US" sz="1600" kern="1200">
                        <a:solidFill>
                          <a:schemeClr val="dk1"/>
                        </a:solidFill>
                        <a:latin typeface="微软雅黑" panose="020B0503020204020204" charset="-122"/>
                        <a:ea typeface="微软雅黑" panose="020B0503020204020204" charset="-122"/>
                        <a:cs typeface="微软雅黑" panose="020B0503020204020204" charset="-122"/>
                      </a:endParaRPr>
                    </a:p>
                  </a:txBody>
                  <a:tcPr/>
                </a:tc>
                <a:tc>
                  <a:txBody>
                    <a:bodyPr/>
                    <a:lstStyle/>
                    <a:p>
                      <a:pPr marL="0" algn="ctr" defTabSz="913765"/>
                      <a:r>
                        <a:rPr lang="zh-CN" altLang="en-US" sz="1600" kern="1200">
                          <a:solidFill>
                            <a:schemeClr val="dk1"/>
                          </a:solidFill>
                          <a:latin typeface="微软雅黑" panose="020B0503020204020204" charset="-122"/>
                          <a:ea typeface="微软雅黑" panose="020B0503020204020204" charset="-122"/>
                        </a:rPr>
                        <a:t>≥</a:t>
                      </a:r>
                      <a:r>
                        <a:rPr lang="en-US" altLang="zh-CN" sz="1600" kern="1200">
                          <a:solidFill>
                            <a:schemeClr val="dk1"/>
                          </a:solidFill>
                          <a:latin typeface="微软雅黑" panose="020B0503020204020204" charset="-122"/>
                          <a:ea typeface="微软雅黑" panose="020B0503020204020204" charset="-122"/>
                        </a:rPr>
                        <a:t>90 </a:t>
                      </a:r>
                      <a:endParaRPr lang="zh-CN" altLang="en-US" sz="1600" kern="1200">
                        <a:solidFill>
                          <a:schemeClr val="dk1"/>
                        </a:solidFill>
                        <a:latin typeface="微软雅黑" panose="020B0503020204020204" charset="-122"/>
                        <a:ea typeface="微软雅黑" panose="020B0503020204020204" charset="-122"/>
                      </a:endParaRPr>
                    </a:p>
                  </a:txBody>
                  <a:tcPr/>
                </a:tc>
                <a:tc>
                  <a:txBody>
                    <a:bodyPr/>
                    <a:lstStyle/>
                    <a:p>
                      <a:pPr marL="0" algn="ctr" defTabSz="913765"/>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诊断和治疗 </a:t>
                      </a:r>
                      <a:endParaRPr lang="en-US" altLang="zh-CN" sz="1600" kern="1200">
                        <a:solidFill>
                          <a:schemeClr val="dk1"/>
                        </a:solidFill>
                        <a:latin typeface="微软雅黑" panose="020B0503020204020204" charset="-122"/>
                        <a:ea typeface="微软雅黑" panose="020B0503020204020204" charset="-122"/>
                        <a:cs typeface="微软雅黑" panose="020B0503020204020204" charset="-122"/>
                      </a:endParaRPr>
                    </a:p>
                    <a:p>
                      <a:pPr marL="0" algn="ctr" defTabSz="913765"/>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控制慢性肾脏病危险因素</a:t>
                      </a:r>
                      <a:endParaRPr lang="en-US" altLang="zh-CN" sz="1600" kern="1200">
                        <a:solidFill>
                          <a:schemeClr val="dk1"/>
                        </a:solidFill>
                        <a:latin typeface="微软雅黑" panose="020B0503020204020204" charset="-122"/>
                        <a:ea typeface="微软雅黑" panose="020B0503020204020204" charset="-122"/>
                        <a:cs typeface="微软雅黑" panose="020B0503020204020204" charset="-122"/>
                      </a:endParaRPr>
                    </a:p>
                    <a:p>
                      <a:pPr marL="0" algn="ctr" defTabSz="913765"/>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减少</a:t>
                      </a:r>
                      <a:r>
                        <a:rPr lang="en-US" altLang="zh-CN" sz="1600" kern="1200">
                          <a:solidFill>
                            <a:schemeClr val="dk1"/>
                          </a:solidFill>
                          <a:latin typeface="微软雅黑" panose="020B0503020204020204" charset="-122"/>
                          <a:ea typeface="微软雅黑" panose="020B0503020204020204" charset="-122"/>
                          <a:cs typeface="微软雅黑" panose="020B0503020204020204" charset="-122"/>
                        </a:rPr>
                        <a:t>CVD</a:t>
                      </a:r>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患病危险</a:t>
                      </a:r>
                      <a:endParaRPr lang="zh-CN" altLang="en-US" sz="1600" kern="1200">
                        <a:solidFill>
                          <a:schemeClr val="dk1"/>
                        </a:solidFill>
                        <a:latin typeface="微软雅黑" panose="020B0503020204020204" charset="-122"/>
                        <a:ea typeface="微软雅黑" panose="020B0503020204020204" charset="-122"/>
                        <a:cs typeface="微软雅黑" panose="020B0503020204020204" charset="-122"/>
                      </a:endParaRPr>
                    </a:p>
                  </a:txBody>
                  <a:tcPr/>
                </a:tc>
              </a:tr>
              <a:tr h="370840">
                <a:tc>
                  <a:txBody>
                    <a:bodyPr/>
                    <a:lstStyle/>
                    <a:p>
                      <a:pPr algn="ctr"/>
                      <a:r>
                        <a:rPr lang="en-US" altLang="zh-CN">
                          <a:latin typeface="微软雅黑" panose="020B0503020204020204" charset="-122"/>
                          <a:ea typeface="微软雅黑" panose="020B0503020204020204" charset="-122"/>
                        </a:rPr>
                        <a:t>2</a:t>
                      </a:r>
                      <a:endParaRPr lang="en-US" altLang="zh-CN">
                        <a:latin typeface="微软雅黑" panose="020B0503020204020204" charset="-122"/>
                        <a:ea typeface="微软雅黑" panose="020B0503020204020204" charset="-122"/>
                      </a:endParaRPr>
                    </a:p>
                  </a:txBody>
                  <a:tcPr/>
                </a:tc>
                <a:tc>
                  <a:txBody>
                    <a:bodyPr/>
                    <a:lstStyle/>
                    <a:p>
                      <a:pPr marL="0" lvl="0" indent="0" algn="ctr" defTabSz="913765">
                        <a:lnSpc>
                          <a:spcPct val="100000"/>
                        </a:lnSpc>
                        <a:spcBef>
                          <a:spcPts val="0"/>
                        </a:spcBef>
                        <a:spcAft>
                          <a:spcPts val="0"/>
                        </a:spcAft>
                        <a:buClrTx/>
                        <a:buSzTx/>
                        <a:buFontTx/>
                        <a:buNone/>
                      </a:pPr>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肾损伤</a:t>
                      </a:r>
                      <a:endParaRPr lang="en-US" altLang="zh-CN" sz="1600" kern="1200">
                        <a:solidFill>
                          <a:schemeClr val="dk1"/>
                        </a:solidFill>
                        <a:latin typeface="微软雅黑" panose="020B0503020204020204" charset="-122"/>
                        <a:ea typeface="微软雅黑" panose="020B0503020204020204" charset="-122"/>
                        <a:cs typeface="微软雅黑" panose="020B0503020204020204" charset="-122"/>
                      </a:endParaRPr>
                    </a:p>
                    <a:p>
                      <a:pPr marL="0" algn="ctr" defTabSz="913765"/>
                      <a:r>
                        <a:rPr lang="en-US" altLang="zh-CN" sz="1600" kern="1200">
                          <a:solidFill>
                            <a:schemeClr val="dk1"/>
                          </a:solidFill>
                          <a:latin typeface="微软雅黑" panose="020B0503020204020204" charset="-122"/>
                          <a:ea typeface="微软雅黑" panose="020B0503020204020204" charset="-122"/>
                          <a:cs typeface="微软雅黑" panose="020B0503020204020204" charset="-122"/>
                        </a:rPr>
                        <a:t>GFR </a:t>
                      </a:r>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轻度下降</a:t>
                      </a:r>
                      <a:endParaRPr lang="zh-CN" altLang="en-US" sz="1600" kern="1200">
                        <a:solidFill>
                          <a:schemeClr val="dk1"/>
                        </a:solidFill>
                        <a:latin typeface="微软雅黑" panose="020B0503020204020204" charset="-122"/>
                        <a:ea typeface="微软雅黑" panose="020B0503020204020204" charset="-122"/>
                        <a:cs typeface="微软雅黑" panose="020B0503020204020204" charset="-122"/>
                      </a:endParaRPr>
                    </a:p>
                  </a:txBody>
                  <a:tcPr/>
                </a:tc>
                <a:tc>
                  <a:txBody>
                    <a:bodyPr/>
                    <a:lstStyle/>
                    <a:p>
                      <a:pPr marL="0" algn="ctr" defTabSz="913765"/>
                      <a:r>
                        <a:rPr lang="en-US" altLang="zh-CN" sz="1600" kern="1200">
                          <a:solidFill>
                            <a:schemeClr val="dk1"/>
                          </a:solidFill>
                          <a:latin typeface="微软雅黑" panose="020B0503020204020204" charset="-122"/>
                          <a:ea typeface="微软雅黑" panose="020B0503020204020204" charset="-122"/>
                        </a:rPr>
                        <a:t>60-89</a:t>
                      </a:r>
                      <a:endParaRPr lang="en-US" altLang="zh-CN" sz="1600" kern="1200">
                        <a:solidFill>
                          <a:schemeClr val="dk1"/>
                        </a:solidFill>
                        <a:latin typeface="微软雅黑" panose="020B0503020204020204" charset="-122"/>
                        <a:ea typeface="微软雅黑" panose="020B0503020204020204" charset="-122"/>
                      </a:endParaRPr>
                    </a:p>
                  </a:txBody>
                  <a:tcPr/>
                </a:tc>
                <a:tc>
                  <a:txBody>
                    <a:bodyPr/>
                    <a:lstStyle/>
                    <a:p>
                      <a:pPr marL="0" algn="ctr" defTabSz="913765"/>
                      <a:r>
                        <a:rPr lang="zh-CN" altLang="en-US" sz="1600" kern="1200">
                          <a:solidFill>
                            <a:schemeClr val="dk1"/>
                          </a:solidFill>
                          <a:latin typeface="微软雅黑" panose="020B0503020204020204" charset="-122"/>
                          <a:ea typeface="微软雅黑" panose="020B0503020204020204" charset="-122"/>
                        </a:rPr>
                        <a:t>评估进展</a:t>
                      </a:r>
                      <a:endParaRPr lang="zh-CN" altLang="en-US" sz="1600" kern="1200">
                        <a:solidFill>
                          <a:schemeClr val="dk1"/>
                        </a:solidFill>
                        <a:latin typeface="微软雅黑" panose="020B0503020204020204" charset="-122"/>
                        <a:ea typeface="微软雅黑" panose="020B0503020204020204" charset="-122"/>
                      </a:endParaRPr>
                    </a:p>
                  </a:txBody>
                  <a:tcPr/>
                </a:tc>
              </a:tr>
              <a:tr h="370840">
                <a:tc>
                  <a:txBody>
                    <a:bodyPr/>
                    <a:lstStyle/>
                    <a:p>
                      <a:pPr algn="ctr"/>
                      <a:r>
                        <a:rPr lang="en-US" altLang="zh-CN">
                          <a:latin typeface="微软雅黑" panose="020B0503020204020204" charset="-122"/>
                          <a:ea typeface="微软雅黑" panose="020B0503020204020204" charset="-122"/>
                        </a:rPr>
                        <a:t>3</a:t>
                      </a:r>
                      <a:endParaRPr lang="en-US" altLang="zh-CN">
                        <a:latin typeface="微软雅黑" panose="020B0503020204020204" charset="-122"/>
                        <a:ea typeface="微软雅黑" panose="020B0503020204020204" charset="-122"/>
                      </a:endParaRPr>
                    </a:p>
                  </a:txBody>
                  <a:tcPr/>
                </a:tc>
                <a:tc>
                  <a:txBody>
                    <a:bodyPr/>
                    <a:lstStyle/>
                    <a:p>
                      <a:pPr marL="0" lvl="0" indent="0" algn="ctr" defTabSz="913765">
                        <a:lnSpc>
                          <a:spcPct val="100000"/>
                        </a:lnSpc>
                        <a:spcBef>
                          <a:spcPct val="20000"/>
                        </a:spcBef>
                        <a:spcAft>
                          <a:spcPct val="0"/>
                        </a:spcAft>
                        <a:buClr>
                          <a:schemeClr val="accent2"/>
                        </a:buClr>
                        <a:buSzPct val="80000"/>
                        <a:buFont typeface="Wingdings" panose="05000000000000000000" pitchFamily="2" charset="2"/>
                        <a:buNone/>
                      </a:pPr>
                      <a:r>
                        <a:rPr lang="en-US" altLang="zh-CN" sz="1600" kern="1200">
                          <a:solidFill>
                            <a:schemeClr val="dk1"/>
                          </a:solidFill>
                          <a:latin typeface="微软雅黑" panose="020B0503020204020204" charset="-122"/>
                          <a:ea typeface="微软雅黑" panose="020B0503020204020204" charset="-122"/>
                          <a:cs typeface="微软雅黑" panose="020B0503020204020204" charset="-122"/>
                        </a:rPr>
                        <a:t> GFR</a:t>
                      </a:r>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中度下降</a:t>
                      </a:r>
                      <a:endParaRPr lang="zh-CN" altLang="en-US" sz="1600" kern="1200">
                        <a:solidFill>
                          <a:schemeClr val="dk1"/>
                        </a:solidFill>
                        <a:latin typeface="微软雅黑" panose="020B0503020204020204" charset="-122"/>
                        <a:ea typeface="微软雅黑" panose="020B0503020204020204" charset="-122"/>
                        <a:cs typeface="微软雅黑" panose="020B0503020204020204" charset="-122"/>
                      </a:endParaRPr>
                    </a:p>
                    <a:p>
                      <a:pPr marL="0" algn="ctr" defTabSz="913765"/>
                      <a:endParaRPr lang="zh-CN" altLang="en-US" sz="1600" kern="1200">
                        <a:solidFill>
                          <a:schemeClr val="dk1"/>
                        </a:solidFill>
                        <a:latin typeface="微软雅黑" panose="020B0503020204020204" charset="-122"/>
                        <a:ea typeface="微软雅黑" panose="020B0503020204020204" charset="-122"/>
                        <a:cs typeface="微软雅黑" panose="020B0503020204020204" charset="-122"/>
                      </a:endParaRPr>
                    </a:p>
                  </a:txBody>
                  <a:tcPr/>
                </a:tc>
                <a:tc>
                  <a:txBody>
                    <a:bodyPr/>
                    <a:lstStyle/>
                    <a:p>
                      <a:pPr marL="0" algn="ctr" defTabSz="913765"/>
                      <a:r>
                        <a:rPr lang="en-US" altLang="zh-CN" sz="1600" kern="1200">
                          <a:solidFill>
                            <a:schemeClr val="dk1"/>
                          </a:solidFill>
                          <a:latin typeface="微软雅黑" panose="020B0503020204020204" charset="-122"/>
                          <a:ea typeface="微软雅黑" panose="020B0503020204020204" charset="-122"/>
                        </a:rPr>
                        <a:t>30-59</a:t>
                      </a:r>
                      <a:endParaRPr lang="en-US" altLang="zh-CN" sz="1600" kern="1200">
                        <a:solidFill>
                          <a:schemeClr val="dk1"/>
                        </a:solidFill>
                        <a:latin typeface="微软雅黑" panose="020B0503020204020204" charset="-122"/>
                        <a:ea typeface="微软雅黑" panose="020B0503020204020204" charset="-122"/>
                      </a:endParaRPr>
                    </a:p>
                  </a:txBody>
                  <a:tcPr/>
                </a:tc>
                <a:tc>
                  <a:txBody>
                    <a:bodyPr/>
                    <a:lstStyle/>
                    <a:p>
                      <a:pPr marL="0" algn="ctr" defTabSz="913765"/>
                      <a:r>
                        <a:rPr lang="zh-CN" altLang="en-US" sz="1600" kern="1200">
                          <a:solidFill>
                            <a:schemeClr val="dk1"/>
                          </a:solidFill>
                          <a:latin typeface="微软雅黑" panose="020B0503020204020204" charset="-122"/>
                          <a:ea typeface="微软雅黑" panose="020B0503020204020204" charset="-122"/>
                        </a:rPr>
                        <a:t>评估和治疗并发症</a:t>
                      </a:r>
                      <a:endParaRPr lang="zh-CN" altLang="en-US" sz="1600" kern="1200">
                        <a:solidFill>
                          <a:schemeClr val="dk1"/>
                        </a:solidFill>
                        <a:latin typeface="微软雅黑" panose="020B0503020204020204" charset="-122"/>
                        <a:ea typeface="微软雅黑" panose="020B0503020204020204" charset="-122"/>
                      </a:endParaRPr>
                    </a:p>
                  </a:txBody>
                  <a:tcPr/>
                </a:tc>
              </a:tr>
              <a:tr h="370840">
                <a:tc>
                  <a:txBody>
                    <a:bodyPr/>
                    <a:lstStyle/>
                    <a:p>
                      <a:pPr algn="ctr"/>
                      <a:r>
                        <a:rPr lang="en-US" altLang="zh-CN">
                          <a:latin typeface="微软雅黑" panose="020B0503020204020204" charset="-122"/>
                          <a:ea typeface="微软雅黑" panose="020B0503020204020204" charset="-122"/>
                        </a:rPr>
                        <a:t>4</a:t>
                      </a:r>
                      <a:endParaRPr lang="en-US" altLang="zh-CN">
                        <a:latin typeface="微软雅黑" panose="020B0503020204020204" charset="-122"/>
                        <a:ea typeface="微软雅黑" panose="020B0503020204020204" charset="-122"/>
                      </a:endParaRPr>
                    </a:p>
                  </a:txBody>
                  <a:tcPr/>
                </a:tc>
                <a:tc>
                  <a:txBody>
                    <a:bodyPr/>
                    <a:lstStyle/>
                    <a:p>
                      <a:pPr marL="0" algn="ctr" defTabSz="913765"/>
                      <a:r>
                        <a:rPr lang="en-US" altLang="zh-CN" sz="1600" kern="1200">
                          <a:solidFill>
                            <a:schemeClr val="dk1"/>
                          </a:solidFill>
                          <a:latin typeface="微软雅黑" panose="020B0503020204020204" charset="-122"/>
                          <a:ea typeface="微软雅黑" panose="020B0503020204020204" charset="-122"/>
                          <a:cs typeface="微软雅黑" panose="020B0503020204020204" charset="-122"/>
                        </a:rPr>
                        <a:t>GFR</a:t>
                      </a:r>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严重下降 </a:t>
                      </a:r>
                      <a:endParaRPr lang="zh-CN" altLang="en-US" sz="1600" kern="1200">
                        <a:solidFill>
                          <a:schemeClr val="dk1"/>
                        </a:solidFill>
                        <a:latin typeface="微软雅黑" panose="020B0503020204020204" charset="-122"/>
                        <a:ea typeface="微软雅黑" panose="020B0503020204020204" charset="-122"/>
                        <a:cs typeface="微软雅黑" panose="020B0503020204020204" charset="-122"/>
                      </a:endParaRPr>
                    </a:p>
                  </a:txBody>
                  <a:tcPr/>
                </a:tc>
                <a:tc>
                  <a:txBody>
                    <a:bodyPr/>
                    <a:lstStyle/>
                    <a:p>
                      <a:pPr marL="0" algn="ctr" defTabSz="913765"/>
                      <a:r>
                        <a:rPr lang="en-US" altLang="zh-CN" sz="1600" kern="1200">
                          <a:solidFill>
                            <a:schemeClr val="dk1"/>
                          </a:solidFill>
                          <a:latin typeface="微软雅黑" panose="020B0503020204020204" charset="-122"/>
                          <a:ea typeface="微软雅黑" panose="020B0503020204020204" charset="-122"/>
                        </a:rPr>
                        <a:t>15-29 </a:t>
                      </a:r>
                      <a:endParaRPr lang="en-US" altLang="zh-CN" sz="1600" kern="1200">
                        <a:solidFill>
                          <a:schemeClr val="dk1"/>
                        </a:solidFill>
                        <a:latin typeface="微软雅黑" panose="020B0503020204020204" charset="-122"/>
                        <a:ea typeface="微软雅黑" panose="020B0503020204020204" charset="-122"/>
                      </a:endParaRPr>
                    </a:p>
                  </a:txBody>
                  <a:tcPr/>
                </a:tc>
                <a:tc>
                  <a:txBody>
                    <a:bodyPr/>
                    <a:lstStyle/>
                    <a:p>
                      <a:pPr marL="0" lvl="0" indent="0" algn="ctr" defTabSz="913765">
                        <a:lnSpc>
                          <a:spcPct val="100000"/>
                        </a:lnSpc>
                        <a:spcBef>
                          <a:spcPts val="0"/>
                        </a:spcBef>
                        <a:spcAft>
                          <a:spcPts val="0"/>
                        </a:spcAft>
                        <a:buClrTx/>
                        <a:buSzTx/>
                        <a:buFontTx/>
                        <a:buNone/>
                      </a:pPr>
                      <a:r>
                        <a:rPr lang="zh-CN" altLang="en-US" sz="1600" kern="1200">
                          <a:solidFill>
                            <a:schemeClr val="dk1"/>
                          </a:solidFill>
                          <a:latin typeface="微软雅黑" panose="020B0503020204020204" charset="-122"/>
                          <a:ea typeface="微软雅黑" panose="020B0503020204020204" charset="-122"/>
                        </a:rPr>
                        <a:t>做肾脏替代治疗准备</a:t>
                      </a:r>
                      <a:endParaRPr lang="zh-CN" altLang="en-US" sz="1600" kern="1200">
                        <a:solidFill>
                          <a:schemeClr val="dk1"/>
                        </a:solidFill>
                        <a:latin typeface="微软雅黑" panose="020B0503020204020204" charset="-122"/>
                        <a:ea typeface="微软雅黑" panose="020B0503020204020204" charset="-122"/>
                      </a:endParaRPr>
                    </a:p>
                    <a:p>
                      <a:pPr marL="0" algn="ctr" defTabSz="913765"/>
                      <a:endParaRPr lang="zh-CN" altLang="en-US" sz="1600" kern="1200">
                        <a:solidFill>
                          <a:schemeClr val="dk1"/>
                        </a:solidFill>
                        <a:latin typeface="微软雅黑" panose="020B0503020204020204" charset="-122"/>
                        <a:ea typeface="微软雅黑" panose="020B0503020204020204" charset="-122"/>
                      </a:endParaRPr>
                    </a:p>
                  </a:txBody>
                  <a:tcPr/>
                </a:tc>
              </a:tr>
              <a:tr h="370840">
                <a:tc>
                  <a:txBody>
                    <a:bodyPr/>
                    <a:lstStyle/>
                    <a:p>
                      <a:pPr algn="ctr"/>
                      <a:r>
                        <a:rPr lang="en-US" altLang="zh-CN">
                          <a:latin typeface="微软雅黑" panose="020B0503020204020204" charset="-122"/>
                          <a:ea typeface="微软雅黑" panose="020B0503020204020204" charset="-122"/>
                        </a:rPr>
                        <a:t>5</a:t>
                      </a:r>
                      <a:endParaRPr lang="en-US" altLang="zh-CN">
                        <a:latin typeface="微软雅黑" panose="020B0503020204020204" charset="-122"/>
                        <a:ea typeface="微软雅黑" panose="020B0503020204020204" charset="-122"/>
                      </a:endParaRPr>
                    </a:p>
                  </a:txBody>
                  <a:tcPr/>
                </a:tc>
                <a:tc>
                  <a:txBody>
                    <a:bodyPr/>
                    <a:lstStyle/>
                    <a:p>
                      <a:pPr marL="0" algn="ctr" defTabSz="913765"/>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肾衰竭 </a:t>
                      </a:r>
                      <a:endParaRPr lang="zh-CN" altLang="en-US" sz="1600" kern="1200">
                        <a:solidFill>
                          <a:schemeClr val="dk1"/>
                        </a:solidFill>
                        <a:latin typeface="微软雅黑" panose="020B0503020204020204" charset="-122"/>
                        <a:ea typeface="微软雅黑" panose="020B0503020204020204" charset="-122"/>
                        <a:cs typeface="微软雅黑" panose="020B0503020204020204" charset="-122"/>
                      </a:endParaRPr>
                    </a:p>
                  </a:txBody>
                  <a:tcPr/>
                </a:tc>
                <a:tc>
                  <a:txBody>
                    <a:bodyPr/>
                    <a:lstStyle/>
                    <a:p>
                      <a:pPr marL="0" algn="ctr" defTabSz="913765"/>
                      <a:r>
                        <a:rPr lang="en-US" altLang="zh-CN" sz="1600" kern="1200">
                          <a:solidFill>
                            <a:schemeClr val="dk1"/>
                          </a:solidFill>
                          <a:latin typeface="微软雅黑" panose="020B0503020204020204" charset="-122"/>
                          <a:ea typeface="微软雅黑" panose="020B0503020204020204" charset="-122"/>
                          <a:cs typeface="微软雅黑" panose="020B0503020204020204" charset="-122"/>
                        </a:rPr>
                        <a:t>&lt;15</a:t>
                      </a:r>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（或透析） </a:t>
                      </a:r>
                      <a:endParaRPr lang="zh-CN" altLang="en-US" sz="1600" kern="1200">
                        <a:solidFill>
                          <a:schemeClr val="dk1"/>
                        </a:solidFill>
                        <a:latin typeface="微软雅黑" panose="020B0503020204020204" charset="-122"/>
                        <a:ea typeface="微软雅黑" panose="020B0503020204020204" charset="-122"/>
                        <a:cs typeface="微软雅黑" panose="020B0503020204020204" charset="-122"/>
                      </a:endParaRPr>
                    </a:p>
                  </a:txBody>
                  <a:tcPr/>
                </a:tc>
                <a:tc>
                  <a:txBody>
                    <a:bodyPr/>
                    <a:lstStyle/>
                    <a:p>
                      <a:pPr marL="0" lvl="0" indent="0" algn="ctr" defTabSz="913765">
                        <a:lnSpc>
                          <a:spcPct val="100000"/>
                        </a:lnSpc>
                        <a:spcBef>
                          <a:spcPts val="0"/>
                        </a:spcBef>
                        <a:spcAft>
                          <a:spcPts val="0"/>
                        </a:spcAft>
                        <a:buClrTx/>
                        <a:buSzTx/>
                        <a:buFontTx/>
                        <a:buNone/>
                      </a:pPr>
                      <a: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t>替代治疗（尿毒症）</a:t>
                      </a:r>
                      <a:br>
                        <a:rPr lang="zh-CN" altLang="en-US" sz="1600" kern="1200">
                          <a:solidFill>
                            <a:schemeClr val="dk1"/>
                          </a:solidFill>
                          <a:latin typeface="微软雅黑" panose="020B0503020204020204" charset="-122"/>
                          <a:ea typeface="微软雅黑" panose="020B0503020204020204" charset="-122"/>
                          <a:cs typeface="微软雅黑" panose="020B0503020204020204" charset="-122"/>
                        </a:rPr>
                      </a:br>
                      <a:endParaRPr lang="zh-CN" altLang="en-US" sz="1600" kern="1200">
                        <a:solidFill>
                          <a:schemeClr val="dk1"/>
                        </a:solidFill>
                        <a:latin typeface="微软雅黑" panose="020B0503020204020204" charset="-122"/>
                        <a:ea typeface="微软雅黑" panose="020B0503020204020204" charset="-122"/>
                        <a:cs typeface="微软雅黑" panose="020B0503020204020204" charset="-122"/>
                      </a:endParaRPr>
                    </a:p>
                  </a:txBody>
                  <a:tcPr/>
                </a:tc>
              </a:tr>
            </a:tbl>
          </a:graphicData>
        </a:graphic>
      </p:graphicFrame>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953135"/>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氨氯地平同时阻滞</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L/N</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双通道</a:t>
            </a:r>
            <a:br>
              <a:rPr lang="zh-CN" altLang="en-US" sz="2800" b="1">
                <a:solidFill>
                  <a:srgbClr val="000000"/>
                </a:solidFill>
                <a:latin typeface="微软雅黑" panose="020B0503020204020204" charset="-122"/>
                <a:ea typeface="微软雅黑" panose="020B0503020204020204" charset="-122"/>
                <a:cs typeface="微软雅黑" panose="020B0503020204020204" charset="-122"/>
              </a:rPr>
            </a:b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均衡扩张出入球小动脉</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19" name="Picture 12" descr="qiu"/>
          <p:cNvPicPr>
            <a:picLocks noChangeAspect="1" noChangeArrowheads="1"/>
          </p:cNvPicPr>
          <p:nvPr/>
        </p:nvPicPr>
        <p:blipFill>
          <a:blip r:embed="rId5"/>
          <a:srcRect/>
          <a:stretch>
            <a:fillRect/>
          </a:stretch>
        </p:blipFill>
        <p:spPr>
          <a:xfrm>
            <a:off x="1932305" y="1301115"/>
            <a:ext cx="3618230" cy="40817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Oval 13"/>
          <p:cNvSpPr>
            <a:spLocks noChangeArrowheads="1"/>
          </p:cNvSpPr>
          <p:nvPr/>
        </p:nvSpPr>
        <p:spPr>
          <a:xfrm>
            <a:off x="4650105" y="2746693"/>
            <a:ext cx="422920" cy="422909"/>
          </a:xfrm>
          <a:prstGeom prst="ellipse">
            <a:avLst/>
          </a:prstGeom>
          <a:solidFill>
            <a:srgbClr val="FFCC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1" name="Oval 14"/>
          <p:cNvSpPr>
            <a:spLocks noChangeArrowheads="1"/>
          </p:cNvSpPr>
          <p:nvPr/>
        </p:nvSpPr>
        <p:spPr>
          <a:xfrm>
            <a:off x="4750435" y="2524443"/>
            <a:ext cx="422920" cy="422909"/>
          </a:xfrm>
          <a:prstGeom prst="ellipse">
            <a:avLst/>
          </a:prstGeom>
          <a:solidFill>
            <a:srgbClr val="FFCC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2" name="Oval 15"/>
          <p:cNvSpPr>
            <a:spLocks noChangeArrowheads="1"/>
          </p:cNvSpPr>
          <p:nvPr/>
        </p:nvSpPr>
        <p:spPr>
          <a:xfrm>
            <a:off x="4588510" y="2457768"/>
            <a:ext cx="422920" cy="422909"/>
          </a:xfrm>
          <a:prstGeom prst="ellipse">
            <a:avLst/>
          </a:prstGeom>
          <a:solidFill>
            <a:srgbClr val="FFCC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3" name="Oval 16"/>
          <p:cNvSpPr>
            <a:spLocks noChangeArrowheads="1"/>
          </p:cNvSpPr>
          <p:nvPr/>
        </p:nvSpPr>
        <p:spPr>
          <a:xfrm>
            <a:off x="4476115" y="2724468"/>
            <a:ext cx="422920" cy="422909"/>
          </a:xfrm>
          <a:prstGeom prst="ellipse">
            <a:avLst/>
          </a:prstGeom>
          <a:solidFill>
            <a:srgbClr val="FFCC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4" name="Oval 17"/>
          <p:cNvSpPr>
            <a:spLocks noChangeArrowheads="1"/>
          </p:cNvSpPr>
          <p:nvPr/>
        </p:nvSpPr>
        <p:spPr>
          <a:xfrm>
            <a:off x="4766945" y="4088448"/>
            <a:ext cx="422920" cy="422909"/>
          </a:xfrm>
          <a:prstGeom prst="ellipse">
            <a:avLst/>
          </a:prstGeom>
          <a:solidFill>
            <a:srgbClr val="9933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5" name="Oval 18"/>
          <p:cNvSpPr>
            <a:spLocks noChangeArrowheads="1"/>
          </p:cNvSpPr>
          <p:nvPr/>
        </p:nvSpPr>
        <p:spPr>
          <a:xfrm>
            <a:off x="4551680" y="4231323"/>
            <a:ext cx="422920" cy="422909"/>
          </a:xfrm>
          <a:prstGeom prst="ellipse">
            <a:avLst/>
          </a:prstGeom>
          <a:solidFill>
            <a:srgbClr val="9933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6" name="Oval 19"/>
          <p:cNvSpPr>
            <a:spLocks noChangeArrowheads="1"/>
          </p:cNvSpPr>
          <p:nvPr/>
        </p:nvSpPr>
        <p:spPr>
          <a:xfrm>
            <a:off x="4692015" y="3910648"/>
            <a:ext cx="422920" cy="422909"/>
          </a:xfrm>
          <a:prstGeom prst="ellipse">
            <a:avLst/>
          </a:prstGeom>
          <a:solidFill>
            <a:srgbClr val="FFCC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7" name="Oval 20"/>
          <p:cNvSpPr>
            <a:spLocks noChangeArrowheads="1"/>
          </p:cNvSpPr>
          <p:nvPr/>
        </p:nvSpPr>
        <p:spPr>
          <a:xfrm>
            <a:off x="4443095" y="4015423"/>
            <a:ext cx="422920" cy="422909"/>
          </a:xfrm>
          <a:prstGeom prst="ellipse">
            <a:avLst/>
          </a:prstGeom>
          <a:solidFill>
            <a:srgbClr val="FFCC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8" name="Oval 21"/>
          <p:cNvSpPr>
            <a:spLocks noChangeArrowheads="1"/>
          </p:cNvSpPr>
          <p:nvPr/>
        </p:nvSpPr>
        <p:spPr>
          <a:xfrm>
            <a:off x="4629785" y="4409123"/>
            <a:ext cx="422920" cy="422909"/>
          </a:xfrm>
          <a:prstGeom prst="ellipse">
            <a:avLst/>
          </a:prstGeom>
          <a:solidFill>
            <a:srgbClr val="FFCC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9" name="Oval 22"/>
          <p:cNvSpPr>
            <a:spLocks noChangeArrowheads="1"/>
          </p:cNvSpPr>
          <p:nvPr/>
        </p:nvSpPr>
        <p:spPr>
          <a:xfrm>
            <a:off x="4883785" y="4292918"/>
            <a:ext cx="422920" cy="422909"/>
          </a:xfrm>
          <a:prstGeom prst="ellipse">
            <a:avLst/>
          </a:prstGeom>
          <a:solidFill>
            <a:srgbClr val="993300"/>
          </a:solidFill>
          <a:ln w="19050">
            <a:solidFill>
              <a:srgbClr val="FFFFFF"/>
            </a:solidFill>
            <a:round/>
          </a:ln>
        </p:spPr>
        <p:txBody>
          <a:bodyPr wrap="none" anchor="ct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30" name="AutoShape 29"/>
          <p:cNvSpPr>
            <a:spLocks noChangeArrowheads="1"/>
          </p:cNvSpPr>
          <p:nvPr/>
        </p:nvSpPr>
        <p:spPr>
          <a:xfrm>
            <a:off x="2418955" y="5188652"/>
            <a:ext cx="2084802" cy="1003300"/>
          </a:xfrm>
          <a:prstGeom prst="roundRect">
            <a:avLst>
              <a:gd name="adj" fmla="val 20569"/>
            </a:avLst>
          </a:prstGeom>
          <a:solidFill>
            <a:srgbClr val="0070C0"/>
          </a:solidFill>
          <a:ln w="38100">
            <a:solidFill>
              <a:srgbClr val="FFFFFF"/>
            </a:solidFill>
            <a:round/>
          </a:ln>
          <a:effectLst>
            <a:outerShdw dist="135003" dir="2928844" algn="ctr" rotWithShape="0">
              <a:srgbClr val="000000">
                <a:alpha val="50000"/>
              </a:srgbClr>
            </a:outerShdw>
          </a:effectLst>
        </p:spPr>
        <p:txBody>
          <a:bodyPr wrap="none" anchor="ctr"/>
          <a:lstStyle/>
          <a:p>
            <a:pPr algn="ctr" defTabSz="914400"/>
            <a:r>
              <a:rPr lang="zh-CN" altLang="en-US" sz="1500" b="1">
                <a:solidFill>
                  <a:srgbClr val="FFFFFF"/>
                </a:solidFill>
                <a:latin typeface="微软雅黑" panose="020B0503020204020204" charset="-122"/>
                <a:ea typeface="微软雅黑" panose="020B0503020204020204" charset="-122"/>
                <a:cs typeface="微软雅黑" panose="020B0503020204020204" charset="-122"/>
              </a:rPr>
              <a:t>氨氯地平同时作用</a:t>
            </a:r>
            <a:endParaRPr lang="zh-CN" altLang="en-US" sz="1500" b="1">
              <a:solidFill>
                <a:srgbClr val="FFFFFF"/>
              </a:solidFill>
              <a:latin typeface="微软雅黑" panose="020B0503020204020204" charset="-122"/>
              <a:ea typeface="微软雅黑" panose="020B0503020204020204" charset="-122"/>
              <a:cs typeface="微软雅黑" panose="020B0503020204020204" charset="-122"/>
            </a:endParaRPr>
          </a:p>
          <a:p>
            <a:pPr algn="ctr" defTabSz="914400"/>
            <a:r>
              <a:rPr lang="zh-CN" altLang="en-US" sz="1500" b="1">
                <a:solidFill>
                  <a:srgbClr val="FFFFFF"/>
                </a:solidFill>
                <a:latin typeface="微软雅黑" panose="020B0503020204020204" charset="-122"/>
                <a:ea typeface="微软雅黑" panose="020B0503020204020204" charset="-122"/>
                <a:cs typeface="微软雅黑" panose="020B0503020204020204" charset="-122"/>
              </a:rPr>
              <a:t>于</a:t>
            </a:r>
            <a:r>
              <a:rPr lang="en-US" altLang="zh-CN" sz="1500" b="1">
                <a:solidFill>
                  <a:srgbClr val="FFFFFF"/>
                </a:solidFill>
                <a:latin typeface="微软雅黑" panose="020B0503020204020204" charset="-122"/>
                <a:ea typeface="微软雅黑" panose="020B0503020204020204" charset="-122"/>
                <a:cs typeface="微软雅黑" panose="020B0503020204020204" charset="-122"/>
              </a:rPr>
              <a:t>L,N-</a:t>
            </a:r>
            <a:r>
              <a:rPr lang="zh-CN" altLang="en-US" sz="1500" b="1">
                <a:solidFill>
                  <a:srgbClr val="FFFFFF"/>
                </a:solidFill>
                <a:latin typeface="微软雅黑" panose="020B0503020204020204" charset="-122"/>
                <a:ea typeface="微软雅黑" panose="020B0503020204020204" charset="-122"/>
                <a:cs typeface="微软雅黑" panose="020B0503020204020204" charset="-122"/>
              </a:rPr>
              <a:t>型通道</a:t>
            </a:r>
            <a:endParaRPr lang="zh-CN" altLang="en-US" sz="15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1" name="Line 31"/>
          <p:cNvSpPr>
            <a:spLocks noChangeShapeType="1"/>
          </p:cNvSpPr>
          <p:nvPr/>
        </p:nvSpPr>
        <p:spPr>
          <a:xfrm flipV="1">
            <a:off x="3727471" y="4275839"/>
            <a:ext cx="756047" cy="299085"/>
          </a:xfrm>
          <a:prstGeom prst="line">
            <a:avLst/>
          </a:prstGeom>
          <a:noFill/>
          <a:ln w="63500">
            <a:solidFill>
              <a:srgbClr val="FF0000"/>
            </a:solidFill>
            <a:prstDash val="sysDot"/>
            <a:round/>
            <a:tailEnd type="stealth" w="med" len="med"/>
          </a:ln>
          <a:effectLst>
            <a:outerShdw dist="17961" dir="2700000" algn="ctr" rotWithShape="0">
              <a:srgbClr val="1F497D"/>
            </a:outerShdw>
          </a:effectLst>
        </p:spPr>
        <p:txBody>
          <a:bodyP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32" name="Freeform 32"/>
          <p:cNvSpPr/>
          <p:nvPr/>
        </p:nvSpPr>
        <p:spPr>
          <a:xfrm>
            <a:off x="3747710" y="4469514"/>
            <a:ext cx="864394" cy="299085"/>
          </a:xfrm>
          <a:custGeom>
            <a:avLst/>
            <a:gdLst/>
            <a:ahLst/>
            <a:cxnLst>
              <a:cxn ang="0">
                <a:pos x="0" y="408"/>
              </a:cxn>
              <a:cxn ang="0">
                <a:pos x="409" y="227"/>
              </a:cxn>
              <a:cxn ang="0">
                <a:pos x="726" y="0"/>
              </a:cxn>
            </a:cxnLst>
            <a:rect l="0" t="0" r="r" b="b"/>
            <a:pathLst>
              <a:path w="864394" h="300082">
                <a:moveTo>
                  <a:pt x="0" y="300082"/>
                </a:moveTo>
                <a:cubicBezTo>
                  <a:pt x="171450" y="258159"/>
                  <a:pt x="342900" y="216971"/>
                  <a:pt x="486966" y="166957"/>
                </a:cubicBezTo>
                <a:cubicBezTo>
                  <a:pt x="631031" y="116944"/>
                  <a:pt x="747713" y="58104"/>
                  <a:pt x="864394" y="0"/>
                </a:cubicBezTo>
              </a:path>
            </a:pathLst>
          </a:custGeom>
          <a:noFill/>
          <a:ln w="63500" cap="flat" cmpd="sng">
            <a:solidFill>
              <a:srgbClr val="FF0000"/>
            </a:solidFill>
            <a:prstDash val="sysDot"/>
            <a:round/>
            <a:headEnd type="none" w="med" len="med"/>
            <a:tailEnd type="stealth" w="med" len="med"/>
          </a:ln>
          <a:effectLst>
            <a:outerShdw dist="17961" dir="2700000" algn="ctr" rotWithShape="0">
              <a:srgbClr val="1F497D"/>
            </a:outerShdw>
          </a:effectLst>
        </p:spPr>
        <p:txBody>
          <a:bodyP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33" name="Freeform 33"/>
          <p:cNvSpPr/>
          <p:nvPr/>
        </p:nvSpPr>
        <p:spPr>
          <a:xfrm>
            <a:off x="3694133" y="2956626"/>
            <a:ext cx="809625" cy="299085"/>
          </a:xfrm>
          <a:custGeom>
            <a:avLst/>
            <a:gdLst/>
            <a:ahLst/>
            <a:cxnLst>
              <a:cxn ang="0">
                <a:pos x="0" y="1316"/>
              </a:cxn>
              <a:cxn ang="0">
                <a:pos x="272" y="454"/>
              </a:cxn>
              <a:cxn ang="0">
                <a:pos x="680" y="0"/>
              </a:cxn>
            </a:cxnLst>
            <a:rect l="0" t="0" r="r" b="b"/>
            <a:pathLst>
              <a:path w="809625" h="300082">
                <a:moveTo>
                  <a:pt x="0" y="300082"/>
                </a:moveTo>
                <a:cubicBezTo>
                  <a:pt x="94059" y="226658"/>
                  <a:pt x="189309" y="153461"/>
                  <a:pt x="323850" y="103524"/>
                </a:cubicBezTo>
                <a:cubicBezTo>
                  <a:pt x="458391" y="53586"/>
                  <a:pt x="633413" y="26679"/>
                  <a:pt x="809625" y="0"/>
                </a:cubicBezTo>
              </a:path>
            </a:pathLst>
          </a:custGeom>
          <a:noFill/>
          <a:ln w="63500" cap="flat" cmpd="sng">
            <a:solidFill>
              <a:srgbClr val="FF0000"/>
            </a:solidFill>
            <a:prstDash val="sysDot"/>
            <a:round/>
            <a:headEnd type="none" w="med" len="med"/>
            <a:tailEnd type="stealth" w="med" len="med"/>
          </a:ln>
          <a:effectLst>
            <a:outerShdw dist="17961" dir="2700000" algn="ctr" rotWithShape="0">
              <a:srgbClr val="1F497D"/>
            </a:outerShdw>
          </a:effectLst>
        </p:spPr>
        <p:txBody>
          <a:bodyPr>
            <a:spAutoFit/>
          </a:bodyPr>
          <a:lstStyle/>
          <a:p>
            <a:pPr marL="0" lvl="0" indent="0" defTabSz="914400">
              <a:lnSpc>
                <a:spcPct val="100000"/>
              </a:lnSpc>
              <a:spcBef>
                <a:spcPts val="0"/>
              </a:spcBef>
              <a:spcAft>
                <a:spcPts val="0"/>
              </a:spcAft>
              <a:buClrTx/>
              <a:buSzTx/>
              <a:buFontTx/>
              <a:buNone/>
            </a:pPr>
            <a:endParaRPr lang="zh-CN" altLang="en-US" sz="135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35" name="AutoShape 35"/>
          <p:cNvSpPr>
            <a:spLocks noChangeArrowheads="1"/>
          </p:cNvSpPr>
          <p:nvPr/>
        </p:nvSpPr>
        <p:spPr>
          <a:xfrm>
            <a:off x="5638165" y="5188585"/>
            <a:ext cx="2084705" cy="1003300"/>
          </a:xfrm>
          <a:prstGeom prst="roundRect">
            <a:avLst>
              <a:gd name="adj" fmla="val 20569"/>
            </a:avLst>
          </a:prstGeom>
          <a:solidFill>
            <a:srgbClr val="0070C0"/>
          </a:solidFill>
          <a:ln w="38100">
            <a:solidFill>
              <a:srgbClr val="FFFFFF"/>
            </a:solidFill>
            <a:round/>
          </a:ln>
          <a:effectLst>
            <a:outerShdw dist="135003" dir="2928844" algn="ctr" rotWithShape="0">
              <a:srgbClr val="000000">
                <a:alpha val="50000"/>
              </a:srgbClr>
            </a:outerShdw>
          </a:effectLst>
        </p:spPr>
        <p:txBody>
          <a:bodyPr wrap="none" anchor="ctr"/>
          <a:lstStyle/>
          <a:p>
            <a:pPr marL="0" lvl="0" indent="0" algn="ctr" defTabSz="914400">
              <a:lnSpc>
                <a:spcPct val="100000"/>
              </a:lnSpc>
              <a:spcBef>
                <a:spcPts val="0"/>
              </a:spcBef>
              <a:spcAft>
                <a:spcPts val="0"/>
              </a:spcAft>
              <a:buClrTx/>
              <a:buSzTx/>
              <a:buFontTx/>
              <a:buNone/>
            </a:pPr>
            <a:r>
              <a:rPr lang="zh-CN" altLang="en-US" sz="1500" b="1" i="0" u="none" strike="noStrike" kern="0" spc="0" baseline="0">
                <a:ln>
                  <a:noFill/>
                </a:ln>
                <a:solidFill>
                  <a:srgbClr val="FFFFFF"/>
                </a:solidFill>
                <a:effectLst/>
                <a:latin typeface="微软雅黑" panose="020B0503020204020204" charset="-122"/>
                <a:ea typeface="微软雅黑" panose="020B0503020204020204" charset="-122"/>
                <a:cs typeface="微软雅黑" panose="020B0503020204020204" charset="-122"/>
              </a:rPr>
              <a:t>硝苯地平仅作用于</a:t>
            </a:r>
            <a:br>
              <a:rPr lang="zh-CN" altLang="en-US" sz="1500" b="1" i="0" u="none" strike="noStrike" kern="0" spc="0" baseline="0">
                <a:ln>
                  <a:noFill/>
                </a:ln>
                <a:solidFill>
                  <a:srgbClr val="FFFFFF"/>
                </a:solidFill>
                <a:effectLst/>
                <a:latin typeface="微软雅黑" panose="020B0503020204020204" charset="-122"/>
                <a:ea typeface="微软雅黑" panose="020B0503020204020204" charset="-122"/>
                <a:cs typeface="微软雅黑" panose="020B0503020204020204" charset="-122"/>
              </a:rPr>
            </a:br>
            <a:r>
              <a:rPr lang="en-US" altLang="zh-CN" sz="1500" b="1" i="0" u="none" strike="noStrike" kern="0" spc="0" baseline="0">
                <a:ln>
                  <a:noFill/>
                </a:ln>
                <a:solidFill>
                  <a:srgbClr val="FFFFFF"/>
                </a:solidFill>
                <a:effectLst/>
                <a:latin typeface="微软雅黑" panose="020B0503020204020204" charset="-122"/>
                <a:ea typeface="微软雅黑" panose="020B0503020204020204" charset="-122"/>
                <a:cs typeface="微软雅黑" panose="020B0503020204020204" charset="-122"/>
              </a:rPr>
              <a:t>L-</a:t>
            </a:r>
            <a:r>
              <a:rPr lang="zh-CN" altLang="en-US" sz="1500" b="1" i="0" u="none" strike="noStrike" kern="0" spc="0" baseline="0">
                <a:ln>
                  <a:noFill/>
                </a:ln>
                <a:solidFill>
                  <a:srgbClr val="FFFFFF"/>
                </a:solidFill>
                <a:effectLst/>
                <a:latin typeface="微软雅黑" panose="020B0503020204020204" charset="-122"/>
                <a:ea typeface="微软雅黑" panose="020B0503020204020204" charset="-122"/>
                <a:cs typeface="微软雅黑" panose="020B0503020204020204" charset="-122"/>
              </a:rPr>
              <a:t>型通道</a:t>
            </a:r>
            <a:endParaRPr lang="zh-CN" altLang="en-US" sz="1500" b="1" i="0" u="none" strike="noStrike" kern="0" spc="0" baseline="0">
              <a:ln>
                <a:noFill/>
              </a:ln>
              <a:solidFill>
                <a:srgbClr val="FFFFFF"/>
              </a:solidFill>
              <a:effectLst/>
              <a:latin typeface="微软雅黑" panose="020B0503020204020204" charset="-122"/>
              <a:ea typeface="微软雅黑" panose="020B0503020204020204" charset="-122"/>
              <a:cs typeface="微软雅黑" panose="020B0503020204020204" charset="-122"/>
            </a:endParaRPr>
          </a:p>
        </p:txBody>
      </p:sp>
      <p:sp>
        <p:nvSpPr>
          <p:cNvPr id="36" name="Freeform 37"/>
          <p:cNvSpPr/>
          <p:nvPr/>
        </p:nvSpPr>
        <p:spPr>
          <a:xfrm>
            <a:off x="4994275" y="4467860"/>
            <a:ext cx="1959610" cy="321945"/>
          </a:xfrm>
          <a:custGeom>
            <a:avLst/>
            <a:gdLst/>
            <a:ahLst/>
            <a:cxnLst>
              <a:cxn ang="0">
                <a:pos x="1646" y="448"/>
              </a:cxn>
              <a:cxn ang="0">
                <a:pos x="897" y="92"/>
              </a:cxn>
              <a:cxn ang="0">
                <a:pos x="0" y="0"/>
              </a:cxn>
            </a:cxnLst>
            <a:rect l="0" t="0" r="r" b="b"/>
            <a:pathLst>
              <a:path w="1646" h="204">
                <a:moveTo>
                  <a:pt x="1646" y="204"/>
                </a:moveTo>
                <a:cubicBezTo>
                  <a:pt x="1521" y="177"/>
                  <a:pt x="1171" y="76"/>
                  <a:pt x="897" y="42"/>
                </a:cubicBezTo>
                <a:cubicBezTo>
                  <a:pt x="623" y="8"/>
                  <a:pt x="187" y="9"/>
                  <a:pt x="0" y="0"/>
                </a:cubicBezTo>
              </a:path>
            </a:pathLst>
          </a:custGeom>
          <a:noFill/>
          <a:ln w="38100" cap="flat" cmpd="sng">
            <a:solidFill>
              <a:srgbClr val="FFFFFF"/>
            </a:solidFill>
            <a:prstDash val="sysDot"/>
            <a:round/>
            <a:headEnd type="none" w="med" len="med"/>
            <a:tailEnd type="stealth" w="med" len="med"/>
          </a:ln>
          <a:effectLst>
            <a:outerShdw dist="17961" dir="2700000" algn="ctr" rotWithShape="0">
              <a:srgbClr val="1F497D"/>
            </a:outerShdw>
          </a:effectLst>
        </p:spPr>
        <p:txBody>
          <a:bodyPr>
            <a:spAutoFit/>
          </a:bodyPr>
          <a:lstStyle/>
          <a:p>
            <a:pPr marL="0" lvl="0" indent="0" defTabSz="914400">
              <a:lnSpc>
                <a:spcPct val="100000"/>
              </a:lnSpc>
              <a:spcBef>
                <a:spcPts val="0"/>
              </a:spcBef>
              <a:spcAft>
                <a:spcPts val="0"/>
              </a:spcAft>
              <a:buClrTx/>
              <a:buSzTx/>
              <a:buFontTx/>
              <a:buNone/>
            </a:pPr>
            <a:endParaRPr lang="zh-CN" altLang="en-US" sz="1500" b="0"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37" name="Text Box 40"/>
          <p:cNvSpPr txBox="1">
            <a:spLocks noChangeArrowheads="1"/>
          </p:cNvSpPr>
          <p:nvPr/>
        </p:nvSpPr>
        <p:spPr>
          <a:xfrm rot="3283550">
            <a:off x="4667318" y="4979645"/>
            <a:ext cx="1005931" cy="2298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lvl="0" indent="-342900">
              <a:defRPr sz="2400">
                <a:solidFill>
                  <a:schemeClr val="tx1"/>
                </a:solidFill>
                <a:latin typeface="黑体" panose="02010609060101010101" charset="-122"/>
                <a:ea typeface="黑体" panose="02010609060101010101" charset="-122"/>
              </a:defRPr>
            </a:lvl1pPr>
            <a:lvl2pPr marL="742950" lvl="1" indent="-285750">
              <a:defRPr sz="2400">
                <a:solidFill>
                  <a:schemeClr val="tx1"/>
                </a:solidFill>
                <a:latin typeface="黑体" panose="02010609060101010101" charset="-122"/>
                <a:ea typeface="黑体" panose="02010609060101010101" charset="-122"/>
              </a:defRPr>
            </a:lvl2pPr>
            <a:lvl3pPr marL="1143000" lvl="2" indent="-228600">
              <a:defRPr sz="2400">
                <a:solidFill>
                  <a:schemeClr val="tx1"/>
                </a:solidFill>
                <a:latin typeface="黑体" panose="02010609060101010101" charset="-122"/>
                <a:ea typeface="黑体" panose="02010609060101010101" charset="-122"/>
              </a:defRPr>
            </a:lvl3pPr>
            <a:lvl4pPr marL="1600200" lvl="3" indent="-228600">
              <a:defRPr sz="2400">
                <a:solidFill>
                  <a:schemeClr val="tx1"/>
                </a:solidFill>
                <a:latin typeface="黑体" panose="02010609060101010101" charset="-122"/>
                <a:ea typeface="黑体" panose="02010609060101010101" charset="-122"/>
              </a:defRPr>
            </a:lvl4pPr>
            <a:lvl5pPr marL="2057400" lvl="4" indent="-228600">
              <a:defRPr sz="2400">
                <a:solidFill>
                  <a:schemeClr val="tx1"/>
                </a:solidFill>
                <a:latin typeface="黑体" panose="02010609060101010101" charset="-122"/>
                <a:ea typeface="黑体" panose="02010609060101010101" charset="-122"/>
              </a:defRPr>
            </a:lvl5pPr>
            <a:lvl6pPr marL="2514600" lvl="5" indent="-228600">
              <a:spcBef>
                <a:spcPct val="50000"/>
              </a:spcBef>
              <a:spcAft>
                <a:spcPct val="0"/>
              </a:spcAft>
              <a:defRPr sz="2400">
                <a:solidFill>
                  <a:schemeClr val="tx1"/>
                </a:solidFill>
                <a:latin typeface="黑体" panose="02010609060101010101" charset="-122"/>
                <a:ea typeface="黑体" panose="02010609060101010101" charset="-122"/>
              </a:defRPr>
            </a:lvl6pPr>
            <a:lvl7pPr marL="2971800" lvl="6" indent="-228600">
              <a:spcBef>
                <a:spcPct val="50000"/>
              </a:spcBef>
              <a:spcAft>
                <a:spcPct val="0"/>
              </a:spcAft>
              <a:defRPr sz="2400">
                <a:solidFill>
                  <a:schemeClr val="tx1"/>
                </a:solidFill>
                <a:latin typeface="黑体" panose="02010609060101010101" charset="-122"/>
                <a:ea typeface="黑体" panose="02010609060101010101" charset="-122"/>
              </a:defRPr>
            </a:lvl7pPr>
            <a:lvl8pPr marL="3429000" lvl="7" indent="-228600">
              <a:spcBef>
                <a:spcPct val="50000"/>
              </a:spcBef>
              <a:spcAft>
                <a:spcPct val="0"/>
              </a:spcAft>
              <a:defRPr sz="2400">
                <a:solidFill>
                  <a:schemeClr val="tx1"/>
                </a:solidFill>
                <a:latin typeface="黑体" panose="02010609060101010101" charset="-122"/>
                <a:ea typeface="黑体" panose="02010609060101010101" charset="-122"/>
              </a:defRPr>
            </a:lvl8pPr>
            <a:lvl9pPr marL="3886200" lvl="8" indent="-228600">
              <a:spcBef>
                <a:spcPct val="50000"/>
              </a:spcBef>
              <a:spcAft>
                <a:spcPct val="0"/>
              </a:spcAft>
              <a:defRPr sz="2400">
                <a:solidFill>
                  <a:schemeClr val="tx1"/>
                </a:solidFill>
                <a:latin typeface="黑体" panose="02010609060101010101" charset="-122"/>
                <a:ea typeface="黑体" panose="02010609060101010101" charset="-122"/>
              </a:defRPr>
            </a:lvl9pPr>
          </a:lstStyle>
          <a:p>
            <a:pPr defTabSz="914400">
              <a:buClr>
                <a:srgbClr val="FFCC00"/>
              </a:buClr>
              <a:buSzPct val="160000"/>
              <a:buFont typeface="Wingdings" panose="05000000000000000000" pitchFamily="2" charset="2"/>
              <a:buNone/>
            </a:pPr>
            <a:r>
              <a:rPr lang="zh-CN" altLang="en-US" sz="900" b="1">
                <a:solidFill>
                  <a:srgbClr val="FFFFFF"/>
                </a:solidFill>
                <a:latin typeface="微软雅黑" panose="020B0503020204020204" charset="-122"/>
                <a:ea typeface="微软雅黑" panose="020B0503020204020204" charset="-122"/>
              </a:rPr>
              <a:t>入球小动脉</a:t>
            </a:r>
            <a:endParaRPr lang="zh-CN" altLang="en-US" sz="900" b="1">
              <a:solidFill>
                <a:srgbClr val="FFFFFF"/>
              </a:solidFill>
              <a:latin typeface="微软雅黑" panose="020B0503020204020204" charset="-122"/>
              <a:ea typeface="微软雅黑" panose="020B0503020204020204" charset="-122"/>
            </a:endParaRPr>
          </a:p>
        </p:txBody>
      </p:sp>
      <p:sp>
        <p:nvSpPr>
          <p:cNvPr id="38" name="Text Box 41"/>
          <p:cNvSpPr txBox="1">
            <a:spLocks noChangeArrowheads="1"/>
          </p:cNvSpPr>
          <p:nvPr/>
        </p:nvSpPr>
        <p:spPr>
          <a:xfrm rot="17795145">
            <a:off x="4536940" y="1640823"/>
            <a:ext cx="1000560" cy="2298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lvl="0" indent="-342900">
              <a:defRPr sz="2400">
                <a:solidFill>
                  <a:schemeClr val="tx1"/>
                </a:solidFill>
                <a:latin typeface="黑体" panose="02010609060101010101" charset="-122"/>
                <a:ea typeface="黑体" panose="02010609060101010101" charset="-122"/>
              </a:defRPr>
            </a:lvl1pPr>
            <a:lvl2pPr marL="742950" lvl="1" indent="-285750">
              <a:defRPr sz="2400">
                <a:solidFill>
                  <a:schemeClr val="tx1"/>
                </a:solidFill>
                <a:latin typeface="黑体" panose="02010609060101010101" charset="-122"/>
                <a:ea typeface="黑体" panose="02010609060101010101" charset="-122"/>
              </a:defRPr>
            </a:lvl2pPr>
            <a:lvl3pPr marL="1143000" lvl="2" indent="-228600">
              <a:defRPr sz="2400">
                <a:solidFill>
                  <a:schemeClr val="tx1"/>
                </a:solidFill>
                <a:latin typeface="黑体" panose="02010609060101010101" charset="-122"/>
                <a:ea typeface="黑体" panose="02010609060101010101" charset="-122"/>
              </a:defRPr>
            </a:lvl3pPr>
            <a:lvl4pPr marL="1600200" lvl="3" indent="-228600">
              <a:defRPr sz="2400">
                <a:solidFill>
                  <a:schemeClr val="tx1"/>
                </a:solidFill>
                <a:latin typeface="黑体" panose="02010609060101010101" charset="-122"/>
                <a:ea typeface="黑体" panose="02010609060101010101" charset="-122"/>
              </a:defRPr>
            </a:lvl4pPr>
            <a:lvl5pPr marL="2057400" lvl="4" indent="-228600">
              <a:defRPr sz="2400">
                <a:solidFill>
                  <a:schemeClr val="tx1"/>
                </a:solidFill>
                <a:latin typeface="黑体" panose="02010609060101010101" charset="-122"/>
                <a:ea typeface="黑体" panose="02010609060101010101" charset="-122"/>
              </a:defRPr>
            </a:lvl5pPr>
            <a:lvl6pPr marL="2514600" lvl="5" indent="-228600">
              <a:spcBef>
                <a:spcPct val="50000"/>
              </a:spcBef>
              <a:spcAft>
                <a:spcPct val="0"/>
              </a:spcAft>
              <a:defRPr sz="2400">
                <a:solidFill>
                  <a:schemeClr val="tx1"/>
                </a:solidFill>
                <a:latin typeface="黑体" panose="02010609060101010101" charset="-122"/>
                <a:ea typeface="黑体" panose="02010609060101010101" charset="-122"/>
              </a:defRPr>
            </a:lvl6pPr>
            <a:lvl7pPr marL="2971800" lvl="6" indent="-228600">
              <a:spcBef>
                <a:spcPct val="50000"/>
              </a:spcBef>
              <a:spcAft>
                <a:spcPct val="0"/>
              </a:spcAft>
              <a:defRPr sz="2400">
                <a:solidFill>
                  <a:schemeClr val="tx1"/>
                </a:solidFill>
                <a:latin typeface="黑体" panose="02010609060101010101" charset="-122"/>
                <a:ea typeface="黑体" panose="02010609060101010101" charset="-122"/>
              </a:defRPr>
            </a:lvl7pPr>
            <a:lvl8pPr marL="3429000" lvl="7" indent="-228600">
              <a:spcBef>
                <a:spcPct val="50000"/>
              </a:spcBef>
              <a:spcAft>
                <a:spcPct val="0"/>
              </a:spcAft>
              <a:defRPr sz="2400">
                <a:solidFill>
                  <a:schemeClr val="tx1"/>
                </a:solidFill>
                <a:latin typeface="黑体" panose="02010609060101010101" charset="-122"/>
                <a:ea typeface="黑体" panose="02010609060101010101" charset="-122"/>
              </a:defRPr>
            </a:lvl8pPr>
            <a:lvl9pPr marL="3886200" lvl="8" indent="-228600">
              <a:spcBef>
                <a:spcPct val="50000"/>
              </a:spcBef>
              <a:spcAft>
                <a:spcPct val="0"/>
              </a:spcAft>
              <a:defRPr sz="2400">
                <a:solidFill>
                  <a:schemeClr val="tx1"/>
                </a:solidFill>
                <a:latin typeface="黑体" panose="02010609060101010101" charset="-122"/>
                <a:ea typeface="黑体" panose="02010609060101010101" charset="-122"/>
              </a:defRPr>
            </a:lvl9pPr>
          </a:lstStyle>
          <a:p>
            <a:pPr defTabSz="914400">
              <a:buClr>
                <a:srgbClr val="FFCC00"/>
              </a:buClr>
              <a:buSzPct val="160000"/>
              <a:buFont typeface="Wingdings" panose="05000000000000000000" pitchFamily="2" charset="2"/>
              <a:buNone/>
            </a:pPr>
            <a:r>
              <a:rPr lang="zh-CN" altLang="en-US" sz="900" b="1">
                <a:solidFill>
                  <a:srgbClr val="FFFFFF"/>
                </a:solidFill>
                <a:latin typeface="微软雅黑" panose="020B0503020204020204" charset="-122"/>
                <a:ea typeface="微软雅黑" panose="020B0503020204020204" charset="-122"/>
              </a:rPr>
              <a:t>出球小动脉</a:t>
            </a:r>
            <a:endParaRPr lang="zh-CN" altLang="en-US" sz="900" b="1">
              <a:solidFill>
                <a:srgbClr val="FFFFFF"/>
              </a:solidFill>
              <a:latin typeface="微软雅黑" panose="020B0503020204020204" charset="-122"/>
              <a:ea typeface="微软雅黑" panose="020B0503020204020204" charset="-122"/>
            </a:endParaRPr>
          </a:p>
        </p:txBody>
      </p:sp>
      <p:sp>
        <p:nvSpPr>
          <p:cNvPr id="39" name="Rectangle 7"/>
          <p:cNvSpPr>
            <a:spLocks noChangeArrowheads="1"/>
          </p:cNvSpPr>
          <p:nvPr/>
        </p:nvSpPr>
        <p:spPr>
          <a:xfrm>
            <a:off x="5622923" y="1134176"/>
            <a:ext cx="3206354" cy="13220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spcBef>
                <a:spcPct val="0"/>
              </a:spcBef>
            </a:pP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N-</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型</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Ca </a:t>
            </a:r>
            <a:r>
              <a:rPr lang="en-US" altLang="zh-CN" sz="1600" b="1" baseline="3000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通道</a:t>
            </a:r>
            <a:br>
              <a:rPr lang="zh-CN" altLang="en-US" sz="1600" b="1">
                <a:solidFill>
                  <a:srgbClr val="000000"/>
                </a:solidFill>
                <a:latin typeface="微软雅黑" panose="020B0503020204020204" charset="-122"/>
                <a:ea typeface="微软雅黑" panose="020B0503020204020204" charset="-122"/>
                <a:cs typeface="微软雅黑" panose="020B0503020204020204" charset="-122"/>
              </a:rPr>
            </a:b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同时分布于出</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入球小动脉</a:t>
            </a:r>
            <a:endParaRPr lang="en-US" altLang="zh-CN" sz="1600" b="1">
              <a:solidFill>
                <a:srgbClr val="000000"/>
              </a:solidFill>
              <a:latin typeface="微软雅黑" panose="020B0503020204020204" charset="-122"/>
              <a:ea typeface="微软雅黑" panose="020B0503020204020204" charset="-122"/>
              <a:cs typeface="微软雅黑" panose="020B0503020204020204" charset="-122"/>
            </a:endParaRPr>
          </a:p>
          <a:p>
            <a:pPr defTabSz="914400">
              <a:spcBef>
                <a:spcPct val="0"/>
              </a:spcBef>
            </a:pP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阻断</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N-</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型</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Ca 2+</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通道同时扩张出</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入球小动脉，降低肾小球压</a:t>
            </a:r>
            <a:endParaRPr lang="zh-CN" altLang="en-US" sz="1600" b="1">
              <a:solidFill>
                <a:srgbClr val="000000"/>
              </a:solidFill>
              <a:latin typeface="微软雅黑" panose="020B0503020204020204" charset="-122"/>
              <a:ea typeface="微软雅黑" panose="020B0503020204020204" charset="-122"/>
              <a:cs typeface="微软雅黑" panose="020B0503020204020204" charset="-122"/>
            </a:endParaRPr>
          </a:p>
          <a:p>
            <a:pPr defTabSz="914400">
              <a:spcBef>
                <a:spcPct val="0"/>
              </a:spcBef>
            </a:pPr>
            <a:endParaRPr lang="zh-CN" altLang="en-US" sz="1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0" name="Rectangle 26"/>
          <p:cNvSpPr>
            <a:spLocks noChangeArrowheads="1"/>
          </p:cNvSpPr>
          <p:nvPr/>
        </p:nvSpPr>
        <p:spPr>
          <a:xfrm>
            <a:off x="6125648" y="3426526"/>
            <a:ext cx="3077766" cy="13220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spcBef>
                <a:spcPct val="0"/>
              </a:spcBef>
            </a:pP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L-</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型</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Ca </a:t>
            </a:r>
            <a:r>
              <a:rPr lang="en-US" altLang="zh-CN" sz="1600" b="1" baseline="3000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通道</a:t>
            </a:r>
            <a:br>
              <a:rPr lang="zh-CN" altLang="en-US" sz="1600" b="1">
                <a:solidFill>
                  <a:srgbClr val="000000"/>
                </a:solidFill>
                <a:latin typeface="微软雅黑" panose="020B0503020204020204" charset="-122"/>
                <a:ea typeface="微软雅黑" panose="020B0503020204020204" charset="-122"/>
                <a:cs typeface="微软雅黑" panose="020B0503020204020204" charset="-122"/>
              </a:rPr>
            </a:b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仅分布于入球小动脉</a:t>
            </a:r>
            <a:endParaRPr lang="en-US" altLang="zh-CN" sz="1600" b="1">
              <a:solidFill>
                <a:srgbClr val="000000"/>
              </a:solidFill>
              <a:latin typeface="微软雅黑" panose="020B0503020204020204" charset="-122"/>
              <a:ea typeface="微软雅黑" panose="020B0503020204020204" charset="-122"/>
              <a:cs typeface="微软雅黑" panose="020B0503020204020204" charset="-122"/>
            </a:endParaRPr>
          </a:p>
          <a:p>
            <a:pPr defTabSz="914400">
              <a:spcBef>
                <a:spcPct val="0"/>
              </a:spcBef>
            </a:pP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阻断</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L-</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型</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Ca 2+</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通道主要扩张入球小动脉，升高肾小球压</a:t>
            </a:r>
            <a:endParaRPr lang="zh-CN" altLang="en-US" sz="1600" b="1">
              <a:solidFill>
                <a:srgbClr val="000000"/>
              </a:solidFill>
              <a:latin typeface="微软雅黑" panose="020B0503020204020204" charset="-122"/>
              <a:ea typeface="微软雅黑" panose="020B0503020204020204" charset="-122"/>
              <a:cs typeface="微软雅黑" panose="020B0503020204020204" charset="-122"/>
            </a:endParaRPr>
          </a:p>
          <a:p>
            <a:pPr defTabSz="914400">
              <a:spcBef>
                <a:spcPct val="0"/>
              </a:spcBef>
            </a:pPr>
            <a:endParaRPr lang="zh-CN" altLang="en-US" sz="1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1" name="Rectangle 3"/>
          <p:cNvSpPr>
            <a:spLocks noChangeArrowheads="1"/>
          </p:cNvSpPr>
          <p:nvPr/>
        </p:nvSpPr>
        <p:spPr>
          <a:xfrm>
            <a:off x="-36511" y="6550224"/>
            <a:ext cx="3456385" cy="229870"/>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p>
            <a:pPr defTabSz="914400"/>
            <a:r>
              <a:rPr lang="en-US" altLang="zh-CN" sz="900">
                <a:solidFill>
                  <a:srgbClr val="000000"/>
                </a:solidFill>
                <a:latin typeface="微软雅黑" panose="020B0503020204020204" charset="-122"/>
                <a:ea typeface="微软雅黑" panose="020B0503020204020204" charset="-122"/>
              </a:rPr>
              <a:t>Hayashi k, et al. Circ Res. 2007 Feb 16;100(3):342-53</a:t>
            </a:r>
            <a:endParaRPr lang="en-US" altLang="zh-CN" sz="900">
              <a:solidFill>
                <a:srgbClr val="000000"/>
              </a:solidFill>
              <a:latin typeface="微软雅黑" panose="020B0503020204020204" charset="-122"/>
              <a:ea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Fogari</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研究：氨氯地平保护肾脏：减少蛋白尿排泄</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43" name="图片 42"/>
          <p:cNvPicPr>
            <a:picLocks noChangeAspect="1"/>
          </p:cNvPicPr>
          <p:nvPr/>
        </p:nvPicPr>
        <p:blipFill>
          <a:blip r:embed="rId5"/>
          <a:stretch>
            <a:fillRect/>
          </a:stretch>
        </p:blipFill>
        <p:spPr>
          <a:xfrm>
            <a:off x="1691640" y="1105535"/>
            <a:ext cx="7854315" cy="3261360"/>
          </a:xfrm>
          <a:prstGeom prst="rect">
            <a:avLst/>
          </a:prstGeom>
        </p:spPr>
      </p:pic>
      <p:sp>
        <p:nvSpPr>
          <p:cNvPr id="44" name="Text Box 59"/>
          <p:cNvSpPr txBox="1">
            <a:spLocks noChangeArrowheads="1"/>
          </p:cNvSpPr>
          <p:nvPr/>
        </p:nvSpPr>
        <p:spPr>
          <a:xfrm>
            <a:off x="2151380" y="4374515"/>
            <a:ext cx="1567180" cy="184150"/>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algn="ctr" defTabSz="914400">
              <a:spcBef>
                <a:spcPct val="50000"/>
              </a:spcBef>
            </a:pPr>
            <a:r>
              <a:rPr lang="en-US" altLang="zh-CN" sz="1200">
                <a:solidFill>
                  <a:srgbClr val="000000"/>
                </a:solidFill>
                <a:latin typeface="微软雅黑" panose="020B0503020204020204" charset="-122"/>
                <a:ea typeface="微软雅黑" panose="020B0503020204020204" charset="-122"/>
              </a:rPr>
              <a:t>*=</a:t>
            </a:r>
            <a:r>
              <a:rPr lang="en-US" altLang="zh-CN" sz="1200" i="1">
                <a:solidFill>
                  <a:srgbClr val="000000"/>
                </a:solidFill>
                <a:latin typeface="微软雅黑" panose="020B0503020204020204" charset="-122"/>
                <a:ea typeface="微软雅黑" panose="020B0503020204020204" charset="-122"/>
              </a:rPr>
              <a:t>P</a:t>
            </a:r>
            <a:r>
              <a:rPr lang="en-US" altLang="zh-CN" sz="1200">
                <a:solidFill>
                  <a:srgbClr val="000000"/>
                </a:solidFill>
                <a:latin typeface="微软雅黑" panose="020B0503020204020204" charset="-122"/>
                <a:ea typeface="微软雅黑" panose="020B0503020204020204" charset="-122"/>
              </a:rPr>
              <a:t>&lt;0.05</a:t>
            </a:r>
            <a:endParaRPr lang="en-US" altLang="zh-CN" sz="1200">
              <a:solidFill>
                <a:srgbClr val="000000"/>
              </a:solidFill>
              <a:latin typeface="微软雅黑" panose="020B0503020204020204" charset="-122"/>
              <a:ea typeface="微软雅黑" panose="020B0503020204020204" charset="-122"/>
            </a:endParaRPr>
          </a:p>
        </p:txBody>
      </p:sp>
      <p:sp>
        <p:nvSpPr>
          <p:cNvPr id="45" name="Text Box 60"/>
          <p:cNvSpPr txBox="1">
            <a:spLocks noChangeArrowheads="1"/>
          </p:cNvSpPr>
          <p:nvPr/>
        </p:nvSpPr>
        <p:spPr>
          <a:xfrm>
            <a:off x="3352800" y="4374515"/>
            <a:ext cx="1567180" cy="184150"/>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algn="ctr" defTabSz="914400">
              <a:spcBef>
                <a:spcPct val="50000"/>
              </a:spcBef>
            </a:pPr>
            <a:r>
              <a:rPr lang="en-US" altLang="zh-CN" sz="1200">
                <a:solidFill>
                  <a:srgbClr val="000000"/>
                </a:solidFill>
                <a:latin typeface="微软雅黑" panose="020B0503020204020204" charset="-122"/>
                <a:ea typeface="微软雅黑" panose="020B0503020204020204" charset="-122"/>
              </a:rPr>
              <a:t>**=</a:t>
            </a:r>
            <a:r>
              <a:rPr lang="en-US" altLang="zh-CN" sz="1200" i="1">
                <a:solidFill>
                  <a:srgbClr val="000000"/>
                </a:solidFill>
                <a:latin typeface="微软雅黑" panose="020B0503020204020204" charset="-122"/>
                <a:ea typeface="微软雅黑" panose="020B0503020204020204" charset="-122"/>
              </a:rPr>
              <a:t>P</a:t>
            </a:r>
            <a:r>
              <a:rPr lang="en-US" altLang="zh-CN" sz="1200">
                <a:solidFill>
                  <a:srgbClr val="000000"/>
                </a:solidFill>
                <a:latin typeface="微软雅黑" panose="020B0503020204020204" charset="-122"/>
                <a:ea typeface="微软雅黑" panose="020B0503020204020204" charset="-122"/>
              </a:rPr>
              <a:t>&lt;0.01</a:t>
            </a:r>
            <a:endParaRPr lang="en-US" altLang="zh-CN" sz="1200">
              <a:solidFill>
                <a:srgbClr val="000000"/>
              </a:solidFill>
              <a:latin typeface="微软雅黑" panose="020B0503020204020204" charset="-122"/>
              <a:ea typeface="微软雅黑" panose="020B0503020204020204" charset="-122"/>
            </a:endParaRPr>
          </a:p>
        </p:txBody>
      </p:sp>
      <p:sp>
        <p:nvSpPr>
          <p:cNvPr id="46" name="Text Box 61"/>
          <p:cNvSpPr txBox="1">
            <a:spLocks noChangeArrowheads="1"/>
          </p:cNvSpPr>
          <p:nvPr/>
        </p:nvSpPr>
        <p:spPr>
          <a:xfrm>
            <a:off x="4611370" y="4374515"/>
            <a:ext cx="1567180" cy="184150"/>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algn="ctr" defTabSz="914400">
              <a:spcBef>
                <a:spcPct val="50000"/>
              </a:spcBef>
            </a:pPr>
            <a:r>
              <a:rPr lang="en-US" altLang="zh-CN" sz="1200">
                <a:solidFill>
                  <a:srgbClr val="000000"/>
                </a:solidFill>
                <a:latin typeface="微软雅黑" panose="020B0503020204020204" charset="-122"/>
                <a:ea typeface="微软雅黑" panose="020B0503020204020204" charset="-122"/>
              </a:rPr>
              <a:t>***=</a:t>
            </a:r>
            <a:r>
              <a:rPr lang="en-US" altLang="zh-CN" sz="1200" i="1">
                <a:solidFill>
                  <a:srgbClr val="000000"/>
                </a:solidFill>
                <a:latin typeface="微软雅黑" panose="020B0503020204020204" charset="-122"/>
                <a:ea typeface="微软雅黑" panose="020B0503020204020204" charset="-122"/>
              </a:rPr>
              <a:t>P</a:t>
            </a:r>
            <a:r>
              <a:rPr lang="en-US" altLang="zh-CN" sz="1200">
                <a:solidFill>
                  <a:srgbClr val="000000"/>
                </a:solidFill>
                <a:latin typeface="微软雅黑" panose="020B0503020204020204" charset="-122"/>
                <a:ea typeface="微软雅黑" panose="020B0503020204020204" charset="-122"/>
              </a:rPr>
              <a:t>&lt;0.001</a:t>
            </a:r>
            <a:endParaRPr lang="en-US" altLang="zh-CN" sz="1200">
              <a:solidFill>
                <a:srgbClr val="000000"/>
              </a:solidFill>
              <a:latin typeface="微软雅黑" panose="020B0503020204020204" charset="-122"/>
              <a:ea typeface="微软雅黑" panose="020B0503020204020204" charset="-122"/>
            </a:endParaRPr>
          </a:p>
        </p:txBody>
      </p:sp>
      <p:sp>
        <p:nvSpPr>
          <p:cNvPr id="47" name="Text Box 62"/>
          <p:cNvSpPr txBox="1">
            <a:spLocks noChangeArrowheads="1"/>
          </p:cNvSpPr>
          <p:nvPr/>
        </p:nvSpPr>
        <p:spPr>
          <a:xfrm>
            <a:off x="5967095" y="4374515"/>
            <a:ext cx="1567180" cy="184150"/>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lvl="0">
              <a:defRPr>
                <a:solidFill>
                  <a:schemeClr val="tx1"/>
                </a:solidFill>
                <a:latin typeface="Arial" panose="020B0604020202020204"/>
                <a:ea typeface="宋体" panose="02010600030101010101" pitchFamily="2" charset="-122"/>
              </a:defRPr>
            </a:lvl1pPr>
            <a:lvl2pPr marL="742950" lvl="1" indent="-285750">
              <a:defRPr>
                <a:solidFill>
                  <a:schemeClr val="tx1"/>
                </a:solidFill>
                <a:latin typeface="Arial" panose="020B0604020202020204"/>
                <a:ea typeface="宋体" panose="02010600030101010101" pitchFamily="2" charset="-122"/>
              </a:defRPr>
            </a:lvl2pPr>
            <a:lvl3pPr marL="1143000" lvl="2" indent="-228600">
              <a:defRPr>
                <a:solidFill>
                  <a:schemeClr val="tx1"/>
                </a:solidFill>
                <a:latin typeface="Arial" panose="020B0604020202020204"/>
                <a:ea typeface="宋体" panose="02010600030101010101" pitchFamily="2" charset="-122"/>
              </a:defRPr>
            </a:lvl3pPr>
            <a:lvl4pPr marL="1600200" lvl="3" indent="-228600">
              <a:defRPr>
                <a:solidFill>
                  <a:schemeClr val="tx1"/>
                </a:solidFill>
                <a:latin typeface="Arial" panose="020B0604020202020204"/>
                <a:ea typeface="宋体" panose="02010600030101010101" pitchFamily="2" charset="-122"/>
              </a:defRPr>
            </a:lvl4pPr>
            <a:lvl5pPr marL="2057400" lvl="4" indent="-228600">
              <a:defRPr>
                <a:solidFill>
                  <a:schemeClr val="tx1"/>
                </a:solidFill>
                <a:latin typeface="Arial" panose="020B0604020202020204"/>
                <a:ea typeface="宋体" panose="02010600030101010101" pitchFamily="2" charset="-122"/>
              </a:defRPr>
            </a:lvl5pPr>
            <a:lvl6pPr marL="2514600" lvl="5" indent="-228600">
              <a:spcBef>
                <a:spcPct val="0"/>
              </a:spcBef>
              <a:spcAft>
                <a:spcPct val="0"/>
              </a:spcAft>
              <a:defRPr>
                <a:solidFill>
                  <a:schemeClr val="tx1"/>
                </a:solidFill>
                <a:latin typeface="Arial" panose="020B0604020202020204"/>
                <a:ea typeface="宋体" panose="02010600030101010101" pitchFamily="2" charset="-122"/>
              </a:defRPr>
            </a:lvl6pPr>
            <a:lvl7pPr marL="2971800" lvl="6" indent="-228600">
              <a:spcBef>
                <a:spcPct val="0"/>
              </a:spcBef>
              <a:spcAft>
                <a:spcPct val="0"/>
              </a:spcAft>
              <a:defRPr>
                <a:solidFill>
                  <a:schemeClr val="tx1"/>
                </a:solidFill>
                <a:latin typeface="Arial" panose="020B0604020202020204"/>
                <a:ea typeface="宋体" panose="02010600030101010101" pitchFamily="2" charset="-122"/>
              </a:defRPr>
            </a:lvl7pPr>
            <a:lvl8pPr marL="3429000" lvl="7" indent="-228600">
              <a:spcBef>
                <a:spcPct val="0"/>
              </a:spcBef>
              <a:spcAft>
                <a:spcPct val="0"/>
              </a:spcAft>
              <a:defRPr>
                <a:solidFill>
                  <a:schemeClr val="tx1"/>
                </a:solidFill>
                <a:latin typeface="Arial" panose="020B0604020202020204"/>
                <a:ea typeface="宋体" panose="02010600030101010101" pitchFamily="2" charset="-122"/>
              </a:defRPr>
            </a:lvl8pPr>
            <a:lvl9pPr marL="3886200" lvl="8" indent="-228600">
              <a:spcBef>
                <a:spcPct val="0"/>
              </a:spcBef>
              <a:spcAft>
                <a:spcPct val="0"/>
              </a:spcAft>
              <a:defRPr>
                <a:solidFill>
                  <a:schemeClr val="tx1"/>
                </a:solidFill>
                <a:latin typeface="Arial" panose="020B0604020202020204"/>
                <a:ea typeface="宋体" panose="02010600030101010101" pitchFamily="2" charset="-122"/>
              </a:defRPr>
            </a:lvl9pPr>
          </a:lstStyle>
          <a:p>
            <a:pPr algn="ctr" defTabSz="914400">
              <a:spcBef>
                <a:spcPct val="50000"/>
              </a:spcBef>
            </a:pPr>
            <a:r>
              <a:rPr lang="en-US" altLang="zh-CN" sz="1200">
                <a:solidFill>
                  <a:srgbClr val="000000"/>
                </a:solidFill>
                <a:latin typeface="微软雅黑" panose="020B0503020204020204" charset="-122"/>
                <a:ea typeface="微软雅黑" panose="020B0503020204020204" charset="-122"/>
                <a:cs typeface="微软雅黑" panose="020B0503020204020204" charset="-122"/>
              </a:rPr>
              <a:t>vs</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基线值</a:t>
            </a:r>
            <a:endParaRPr lang="zh-CN" altLang="en-US" sz="12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8" name="Rectangle 13"/>
          <p:cNvSpPr>
            <a:spLocks noChangeArrowheads="1"/>
          </p:cNvSpPr>
          <p:nvPr/>
        </p:nvSpPr>
        <p:spPr>
          <a:xfrm>
            <a:off x="1632751" y="4858434"/>
            <a:ext cx="7854380" cy="119888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defTabSz="914400">
              <a:lnSpc>
                <a:spcPct val="150000"/>
              </a:lnSpc>
              <a:buFont typeface="Arial" panose="020B0604020202020204" pitchFamily="34" charset="0"/>
              <a:buChar char="•"/>
            </a:pPr>
            <a:r>
              <a:rPr lang="en-US" altLang="zh-CN" sz="1600">
                <a:solidFill>
                  <a:srgbClr val="FFFFFF"/>
                </a:solidFill>
                <a:latin typeface="微软雅黑" panose="020B0503020204020204" charset="-122"/>
                <a:ea typeface="微软雅黑" panose="020B0503020204020204" charset="-122"/>
                <a:cs typeface="微软雅黑" panose="020B0503020204020204" charset="-122"/>
              </a:rPr>
              <a:t>FOGARI</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研究为一项前瞻性、多中心、开放标签、随机对照研究，比较氨氯地平单药、福辛普利单药和氨氯地平联合福辛普利治疗对高血压伴糖尿病及微量蛋白尿患者尿蛋白排泄的影响，共随访</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4</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年。</a:t>
            </a:r>
            <a:endParaRPr lang="zh-CN" altLang="en-US" sz="16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9" name="Text Box 80"/>
          <p:cNvSpPr txBox="1">
            <a:spLocks noChangeArrowheads="1"/>
          </p:cNvSpPr>
          <p:nvPr/>
        </p:nvSpPr>
        <p:spPr>
          <a:xfrm>
            <a:off x="-8334" y="6557301"/>
            <a:ext cx="3780235" cy="22987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r>
              <a:rPr lang="en-US" altLang="zh-CN" sz="900">
                <a:solidFill>
                  <a:srgbClr val="000000"/>
                </a:solidFill>
                <a:latin typeface="微软雅黑" panose="020B0503020204020204" charset="-122"/>
                <a:ea typeface="微软雅黑" panose="020B0503020204020204" charset="-122"/>
              </a:rPr>
              <a:t>Fogari R, et al. Am J Hypertens 2002;15:1042-1049.</a:t>
            </a:r>
            <a:endParaRPr lang="en-US" altLang="zh-CN" sz="900">
              <a:solidFill>
                <a:srgbClr val="000000"/>
              </a:solidFill>
              <a:latin typeface="微软雅黑" panose="020B0503020204020204" charset="-122"/>
              <a:ea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10316869" cy="521970"/>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ACCOMPLISH</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研究：氨氯地平联合治疗显著延缓肾病进展</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12" name="图片 11"/>
          <p:cNvPicPr>
            <a:picLocks noChangeAspect="1"/>
          </p:cNvPicPr>
          <p:nvPr/>
        </p:nvPicPr>
        <p:blipFill>
          <a:blip r:embed="rId5"/>
          <a:stretch>
            <a:fillRect/>
          </a:stretch>
        </p:blipFill>
        <p:spPr>
          <a:xfrm>
            <a:off x="1584521" y="1222697"/>
            <a:ext cx="7897368" cy="3685032"/>
          </a:xfrm>
          <a:prstGeom prst="rect">
            <a:avLst/>
          </a:prstGeom>
        </p:spPr>
      </p:pic>
      <p:sp>
        <p:nvSpPr>
          <p:cNvPr id="13" name="Rectangle 13"/>
          <p:cNvSpPr>
            <a:spLocks noChangeArrowheads="1"/>
          </p:cNvSpPr>
          <p:nvPr/>
        </p:nvSpPr>
        <p:spPr>
          <a:xfrm>
            <a:off x="1584521" y="4907729"/>
            <a:ext cx="7890099" cy="132207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defTabSz="914400">
              <a:buFont typeface="Arial" panose="020B0604020202020204" pitchFamily="34" charset="0"/>
              <a:buChar char="•"/>
            </a:pPr>
            <a:r>
              <a:rPr lang="en-US" altLang="zh-CN" sz="1600">
                <a:solidFill>
                  <a:srgbClr val="FFFFFF"/>
                </a:solidFill>
                <a:latin typeface="微软雅黑" panose="020B0503020204020204" charset="-122"/>
                <a:ea typeface="微软雅黑" panose="020B0503020204020204" charset="-122"/>
                <a:cs typeface="微软雅黑" panose="020B0503020204020204" charset="-122"/>
              </a:rPr>
              <a:t>ACCOMPLISH</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研究为随机双盲研究，入选</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11506</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例高危高血压患者，其中</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1093</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例患者合并</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CKD</a:t>
            </a:r>
            <a:endParaRPr lang="en-US" altLang="zh-CN" sz="1600">
              <a:solidFill>
                <a:srgbClr val="FFFFFF"/>
              </a:solidFill>
              <a:latin typeface="微软雅黑" panose="020B0503020204020204" charset="-122"/>
              <a:ea typeface="微软雅黑" panose="020B0503020204020204" charset="-122"/>
              <a:cs typeface="微软雅黑" panose="020B0503020204020204" charset="-122"/>
            </a:endParaRPr>
          </a:p>
          <a:p>
            <a:pPr marL="285750" indent="-285750" defTabSz="914400">
              <a:buFont typeface="Arial" panose="020B0604020202020204" pitchFamily="34" charset="0"/>
              <a:buChar char="•"/>
            </a:pPr>
            <a:r>
              <a:rPr lang="zh-CN" altLang="en-US" sz="1600">
                <a:solidFill>
                  <a:srgbClr val="FFFFFF"/>
                </a:solidFill>
                <a:latin typeface="微软雅黑" panose="020B0503020204020204" charset="-122"/>
                <a:ea typeface="微软雅黑" panose="020B0503020204020204" charset="-122"/>
                <a:cs typeface="微软雅黑" panose="020B0503020204020204" charset="-122"/>
              </a:rPr>
              <a:t>服用氨氯地平</a:t>
            </a:r>
            <a:r>
              <a:rPr lang="en-US" altLang="zh-CN" sz="1600" baseline="30000">
                <a:solidFill>
                  <a:srgbClr val="FFFFFF"/>
                </a:solidFill>
                <a:latin typeface="微软雅黑" panose="020B0503020204020204" charset="-122"/>
                <a:ea typeface="微软雅黑" panose="020B0503020204020204" charset="-122"/>
                <a:cs typeface="微软雅黑" panose="020B0503020204020204" charset="-122"/>
              </a:rPr>
              <a:t> </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5mg/d+</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贝那普利</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20mg/d(n=5744)</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或氢氯噻嗪</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12.5mg/d+</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贝那普利</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20mg/d(n=5762)</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，强制滴定至血压达标，随访</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2.9</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年</a:t>
            </a:r>
            <a:endParaRPr lang="zh-CN" altLang="en-US" sz="1600">
              <a:solidFill>
                <a:srgbClr val="FFFFFF"/>
              </a:solidFill>
              <a:latin typeface="微软雅黑" panose="020B0503020204020204" charset="-122"/>
              <a:ea typeface="微软雅黑" panose="020B0503020204020204" charset="-122"/>
              <a:cs typeface="微软雅黑" panose="020B0503020204020204" charset="-122"/>
            </a:endParaRPr>
          </a:p>
          <a:p>
            <a:pPr marL="285750" indent="-285750" defTabSz="914400">
              <a:buFont typeface="Arial" panose="020B0604020202020204" pitchFamily="34" charset="0"/>
              <a:buChar char="•"/>
            </a:pPr>
            <a:r>
              <a:rPr lang="zh-CN" altLang="en-US" sz="1600">
                <a:solidFill>
                  <a:srgbClr val="FFFFFF"/>
                </a:solidFill>
                <a:latin typeface="微软雅黑" panose="020B0503020204020204" charset="-122"/>
                <a:ea typeface="微软雅黑" panose="020B0503020204020204" charset="-122"/>
                <a:cs typeface="微软雅黑" panose="020B0503020204020204" charset="-122"/>
              </a:rPr>
              <a:t>结果显示：氨氯地平联合</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ACEI</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显著延缓肾病进展</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(p&lt;0.0001)</a:t>
            </a:r>
            <a:endParaRPr lang="en-US" altLang="zh-CN" sz="16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0" y="6565609"/>
            <a:ext cx="4572000" cy="229870"/>
          </a:xfrm>
          <a:prstGeom prst="rect">
            <a:avLst/>
          </a:prstGeom>
        </p:spPr>
        <p:txBody>
          <a:bodyPr>
            <a:spAutoFit/>
          </a:bodyPr>
          <a:lstStyle/>
          <a:p>
            <a:pPr defTabSz="914400"/>
            <a:r>
              <a:rPr lang="en-US" altLang="zh-CN" sz="900" kern="0">
                <a:solidFill>
                  <a:srgbClr val="000000"/>
                </a:solidFill>
                <a:latin typeface="微软雅黑" panose="020B0503020204020204" charset="-122"/>
                <a:ea typeface="微软雅黑" panose="020B0503020204020204" charset="-122"/>
              </a:rPr>
              <a:t>Bakris GL, et al. Lancet. 2010;375:1173-81</a:t>
            </a:r>
            <a:endParaRPr lang="en-US" altLang="zh-CN" sz="900" kern="0">
              <a:solidFill>
                <a:srgbClr val="000000"/>
              </a:solidFill>
              <a:latin typeface="微软雅黑" panose="020B0503020204020204" charset="-122"/>
              <a:ea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lgn="l" defTabSz="457200">
              <a:lnSpc>
                <a:spcPct val="100000"/>
              </a:lnSpc>
              <a:spcBef>
                <a:spcPts val="0"/>
              </a:spcBef>
              <a:spcAft>
                <a:spcPts val="0"/>
              </a:spcAft>
              <a:buClrTx/>
              <a:buSzTx/>
              <a:buFont typeface="Wingdings" panose="05000000000000000000" pitchFamily="2" charset="2"/>
              <a:buChar char="n"/>
            </a:pPr>
            <a:r>
              <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rPr>
              <a:t>高血压伴慢性肾脏病患者的降压治疗原则</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19" name="任意多边形 14"/>
          <p:cNvSpPr/>
          <p:nvPr>
            <p:custDataLst>
              <p:tags r:id="rId5"/>
            </p:custDataLst>
          </p:nvPr>
        </p:nvSpPr>
        <p:spPr>
          <a:xfrm>
            <a:off x="3684905" y="1245235"/>
            <a:ext cx="4819650" cy="7620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575" h="571500">
                <a:moveTo>
                  <a:pt x="4819575" y="95252"/>
                </a:moveTo>
                <a:lnTo>
                  <a:pt x="4819575" y="476248"/>
                </a:lnTo>
                <a:cubicBezTo>
                  <a:pt x="4819575" y="528854"/>
                  <a:pt x="4769927" y="571500"/>
                  <a:pt x="4708682" y="571500"/>
                </a:cubicBezTo>
                <a:lnTo>
                  <a:pt x="0" y="571500"/>
                </a:lnTo>
                <a:lnTo>
                  <a:pt x="0" y="571500"/>
                </a:lnTo>
                <a:lnTo>
                  <a:pt x="0" y="0"/>
                </a:lnTo>
                <a:lnTo>
                  <a:pt x="0" y="0"/>
                </a:lnTo>
                <a:lnTo>
                  <a:pt x="4708682" y="0"/>
                </a:lnTo>
                <a:cubicBezTo>
                  <a:pt x="4769927" y="0"/>
                  <a:pt x="4819575" y="42646"/>
                  <a:pt x="4819575" y="95252"/>
                </a:cubicBezTo>
                <a:close/>
              </a:path>
            </a:pathLst>
          </a:custGeom>
          <a:solidFill>
            <a:sysClr val="window" lastClr="FFFFFF">
              <a:lumMod val="75000"/>
            </a:sysClr>
          </a:solidFill>
          <a:ln>
            <a:noFill/>
          </a:ln>
          <a:effectLst/>
        </p:spPr>
        <p:txBody>
          <a:bodyPr lIns="270000" tIns="0" rIns="0" bIns="0" spcCol="1270" anchor="ctr">
            <a:normAutofit/>
          </a:bodyPr>
          <a:lstStyle/>
          <a:p>
            <a:pPr marL="0" lvl="0" indent="0" defTabSz="914400">
              <a:lnSpc>
                <a:spcPct val="100000"/>
              </a:lnSpc>
              <a:spcBef>
                <a:spcPts val="0"/>
              </a:spcBef>
              <a:spcAft>
                <a:spcPts val="0"/>
              </a:spcAft>
              <a:buClrTx/>
              <a:buSzTx/>
              <a:buFontTx/>
              <a:buNone/>
            </a:pP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有效平稳控制</a:t>
            </a:r>
            <a:r>
              <a:rPr lang="en-US" altLang="zh-CN"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24</a:t>
            </a: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rPr>
              <a:t>小时血压</a:t>
            </a:r>
            <a:endParaRPr lang="zh-CN" altLang="en-US" sz="2400" b="1" i="0" u="none" strike="noStrike" kern="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20" name="任意多边形 15"/>
          <p:cNvSpPr/>
          <p:nvPr>
            <p:custDataLst>
              <p:tags r:id="rId6"/>
            </p:custDataLst>
          </p:nvPr>
        </p:nvSpPr>
        <p:spPr>
          <a:xfrm>
            <a:off x="3103880" y="1213485"/>
            <a:ext cx="710565" cy="83058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04" h="622697">
                <a:moveTo>
                  <a:pt x="0" y="0"/>
                </a:moveTo>
                <a:lnTo>
                  <a:pt x="568643" y="0"/>
                </a:lnTo>
                <a:lnTo>
                  <a:pt x="710804" y="311349"/>
                </a:lnTo>
                <a:lnTo>
                  <a:pt x="568643" y="622697"/>
                </a:lnTo>
                <a:lnTo>
                  <a:pt x="0" y="622697"/>
                </a:lnTo>
                <a:close/>
              </a:path>
            </a:pathLst>
          </a:custGeom>
          <a:solidFill>
            <a:sysClr val="window" lastClr="FFFFFF">
              <a:lumMod val="75000"/>
            </a:sysClr>
          </a:solidFill>
          <a:ln w="76200" cap="flat" cmpd="sng">
            <a:solidFill>
              <a:srgbClr val="FFFFFF"/>
            </a:solidFill>
            <a:prstDash val="solid"/>
          </a:ln>
          <a:effectLst/>
        </p:spPr>
        <p:txBody>
          <a:bodyPr anchor="ctr"/>
          <a:lstStyle/>
          <a:p>
            <a:pPr marL="0" lvl="0" indent="0" algn="ctr" defTabSz="914400">
              <a:lnSpc>
                <a:spcPct val="100000"/>
              </a:lnSpc>
              <a:spcBef>
                <a:spcPts val="0"/>
              </a:spcBef>
              <a:spcAft>
                <a:spcPts val="0"/>
              </a:spcAft>
              <a:buClrTx/>
              <a:buSzTx/>
              <a:buFontTx/>
              <a:buNone/>
            </a:pPr>
            <a:r>
              <a:rPr lang="en-US" altLang="zh-CN" sz="2800" b="1" i="0" u="none" strike="noStrike" kern="0" spc="0" baseline="0">
                <a:ln>
                  <a:noFill/>
                </a:ln>
                <a:solidFill>
                  <a:srgbClr val="000000"/>
                </a:solidFill>
                <a:effectLst/>
                <a:latin typeface="微软雅黑" panose="020B0503020204020204" charset="-122"/>
                <a:ea typeface="微软雅黑" panose="020B0503020204020204" charset="-122"/>
              </a:rPr>
              <a:t>1</a:t>
            </a:r>
            <a:endParaRPr lang="en-US" altLang="zh-CN" sz="2800" b="1"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2" name="任意多边形 26"/>
          <p:cNvSpPr/>
          <p:nvPr>
            <p:custDataLst>
              <p:tags r:id="rId7"/>
            </p:custDataLst>
          </p:nvPr>
        </p:nvSpPr>
        <p:spPr>
          <a:xfrm>
            <a:off x="3684905" y="2653030"/>
            <a:ext cx="4819650" cy="7620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575" h="571500">
                <a:moveTo>
                  <a:pt x="4819575" y="95252"/>
                </a:moveTo>
                <a:lnTo>
                  <a:pt x="4819575" y="476248"/>
                </a:lnTo>
                <a:cubicBezTo>
                  <a:pt x="4819575" y="528854"/>
                  <a:pt x="4769927" y="571500"/>
                  <a:pt x="4708682" y="571500"/>
                </a:cubicBezTo>
                <a:lnTo>
                  <a:pt x="0" y="571500"/>
                </a:lnTo>
                <a:lnTo>
                  <a:pt x="0" y="571500"/>
                </a:lnTo>
                <a:lnTo>
                  <a:pt x="0" y="0"/>
                </a:lnTo>
                <a:lnTo>
                  <a:pt x="0" y="0"/>
                </a:lnTo>
                <a:lnTo>
                  <a:pt x="4708682" y="0"/>
                </a:lnTo>
                <a:cubicBezTo>
                  <a:pt x="4769927" y="0"/>
                  <a:pt x="4819575" y="42646"/>
                  <a:pt x="4819575" y="95252"/>
                </a:cubicBezTo>
                <a:close/>
              </a:path>
            </a:pathLst>
          </a:custGeom>
          <a:solidFill>
            <a:sysClr val="window" lastClr="FFFFFF">
              <a:lumMod val="75000"/>
            </a:sysClr>
          </a:solidFill>
          <a:ln>
            <a:noFill/>
          </a:ln>
          <a:effectLst/>
        </p:spPr>
        <p:txBody>
          <a:bodyPr lIns="270000" tIns="0" rIns="0" bIns="0" spcCol="1270" anchor="ctr">
            <a:normAutofit/>
          </a:bodyPr>
          <a:lstStyle/>
          <a:p>
            <a:pPr marL="0" lvl="0" indent="0" defTabSz="914400">
              <a:lnSpc>
                <a:spcPct val="100000"/>
              </a:lnSpc>
              <a:spcBef>
                <a:spcPts val="0"/>
              </a:spcBef>
              <a:spcAft>
                <a:spcPts val="0"/>
              </a:spcAft>
              <a:buClrTx/>
              <a:buSzTx/>
              <a:buFontTx/>
              <a:buNone/>
            </a:pP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rPr>
              <a:t>减少肾脏损伤，延缓肾病进展</a:t>
            </a:r>
            <a:endParaRPr lang="zh-CN" altLang="en-US" sz="2400" b="1"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3" name="任意多边形 27"/>
          <p:cNvSpPr/>
          <p:nvPr>
            <p:custDataLst>
              <p:tags r:id="rId8"/>
            </p:custDataLst>
          </p:nvPr>
        </p:nvSpPr>
        <p:spPr>
          <a:xfrm>
            <a:off x="3103880" y="2621280"/>
            <a:ext cx="710565" cy="83058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04" h="622697">
                <a:moveTo>
                  <a:pt x="0" y="0"/>
                </a:moveTo>
                <a:lnTo>
                  <a:pt x="568643" y="0"/>
                </a:lnTo>
                <a:lnTo>
                  <a:pt x="710804" y="311349"/>
                </a:lnTo>
                <a:lnTo>
                  <a:pt x="568643" y="622697"/>
                </a:lnTo>
                <a:lnTo>
                  <a:pt x="0" y="622697"/>
                </a:lnTo>
                <a:close/>
              </a:path>
            </a:pathLst>
          </a:custGeom>
          <a:solidFill>
            <a:sysClr val="window" lastClr="FFFFFF">
              <a:lumMod val="75000"/>
            </a:sysClr>
          </a:solidFill>
          <a:ln w="76200" cap="flat" cmpd="sng">
            <a:solidFill>
              <a:srgbClr val="FFFFFF"/>
            </a:solidFill>
            <a:prstDash val="solid"/>
          </a:ln>
          <a:effectLst/>
        </p:spPr>
        <p:txBody>
          <a:bodyPr anchor="ctr"/>
          <a:lstStyle/>
          <a:p>
            <a:pPr marL="0" lvl="0" indent="0" algn="ctr" defTabSz="914400">
              <a:lnSpc>
                <a:spcPct val="100000"/>
              </a:lnSpc>
              <a:spcBef>
                <a:spcPts val="0"/>
              </a:spcBef>
              <a:spcAft>
                <a:spcPts val="0"/>
              </a:spcAft>
              <a:buClrTx/>
              <a:buSzTx/>
              <a:buFontTx/>
              <a:buNone/>
            </a:pPr>
            <a:r>
              <a:rPr lang="en-US" altLang="zh-CN" sz="2800" b="1" i="0" u="none" strike="noStrike" kern="0" spc="0" baseline="0">
                <a:ln>
                  <a:noFill/>
                </a:ln>
                <a:solidFill>
                  <a:srgbClr val="000000"/>
                </a:solidFill>
                <a:effectLst/>
                <a:latin typeface="微软雅黑" panose="020B0503020204020204" charset="-122"/>
                <a:ea typeface="微软雅黑" panose="020B0503020204020204" charset="-122"/>
              </a:rPr>
              <a:t>2</a:t>
            </a:r>
            <a:endParaRPr lang="en-US" altLang="zh-CN" sz="2800" b="1"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5" name="任意多边形 29"/>
          <p:cNvSpPr/>
          <p:nvPr>
            <p:custDataLst>
              <p:tags r:id="rId9"/>
            </p:custDataLst>
          </p:nvPr>
        </p:nvSpPr>
        <p:spPr>
          <a:xfrm>
            <a:off x="3684905" y="4060825"/>
            <a:ext cx="4819650" cy="7620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575" h="571500">
                <a:moveTo>
                  <a:pt x="4819575" y="95252"/>
                </a:moveTo>
                <a:lnTo>
                  <a:pt x="4819575" y="476248"/>
                </a:lnTo>
                <a:cubicBezTo>
                  <a:pt x="4819575" y="528854"/>
                  <a:pt x="4769927" y="571500"/>
                  <a:pt x="4708682" y="571500"/>
                </a:cubicBezTo>
                <a:lnTo>
                  <a:pt x="0" y="571500"/>
                </a:lnTo>
                <a:lnTo>
                  <a:pt x="0" y="571500"/>
                </a:lnTo>
                <a:lnTo>
                  <a:pt x="0" y="0"/>
                </a:lnTo>
                <a:lnTo>
                  <a:pt x="0" y="0"/>
                </a:lnTo>
                <a:lnTo>
                  <a:pt x="4708682" y="0"/>
                </a:lnTo>
                <a:cubicBezTo>
                  <a:pt x="4769927" y="0"/>
                  <a:pt x="4819575" y="42646"/>
                  <a:pt x="4819575" y="95252"/>
                </a:cubicBezTo>
                <a:close/>
              </a:path>
            </a:pathLst>
          </a:custGeom>
          <a:solidFill>
            <a:srgbClr val="4F81BD">
              <a:alpha val="90000"/>
              <a:lumMod val="20000"/>
              <a:lumOff val="80000"/>
            </a:srgbClr>
          </a:solidFill>
          <a:ln>
            <a:noFill/>
          </a:ln>
          <a:effectLst/>
        </p:spPr>
        <p:txBody>
          <a:bodyPr lIns="270000" tIns="0" rIns="0" bIns="0" spcCol="1270" anchor="ctr"/>
          <a:lstStyle/>
          <a:p>
            <a:pPr marL="0" lvl="0" indent="0" defTabSz="914400">
              <a:lnSpc>
                <a:spcPct val="100000"/>
              </a:lnSpc>
              <a:spcBef>
                <a:spcPts val="0"/>
              </a:spcBef>
              <a:spcAft>
                <a:spcPts val="0"/>
              </a:spcAft>
              <a:buClrTx/>
              <a:buSzTx/>
              <a:buFontTx/>
              <a:buNone/>
            </a:pPr>
            <a:r>
              <a:rPr lang="zh-CN" altLang="en-US" sz="2400" b="1" i="0" u="none" strike="noStrike" kern="0" spc="0" baseline="0">
                <a:ln>
                  <a:noFill/>
                </a:ln>
                <a:solidFill>
                  <a:srgbClr val="000000"/>
                </a:solidFill>
                <a:effectLst/>
                <a:latin typeface="微软雅黑" panose="020B0503020204020204" charset="-122"/>
                <a:ea typeface="微软雅黑" panose="020B0503020204020204" charset="-122"/>
              </a:rPr>
              <a:t>降低心血管事件发生</a:t>
            </a:r>
            <a:endParaRPr lang="zh-CN" altLang="en-US" sz="2400" b="1" i="0" u="none" strike="noStrike" kern="0" spc="0" baseline="0">
              <a:ln>
                <a:noFill/>
              </a:ln>
              <a:solidFill>
                <a:srgbClr val="000000"/>
              </a:solidFill>
              <a:effectLst/>
              <a:latin typeface="微软雅黑" panose="020B0503020204020204" charset="-122"/>
              <a:ea typeface="微软雅黑" panose="020B0503020204020204" charset="-122"/>
            </a:endParaRPr>
          </a:p>
        </p:txBody>
      </p:sp>
      <p:sp>
        <p:nvSpPr>
          <p:cNvPr id="26" name="任意多边形 30"/>
          <p:cNvSpPr/>
          <p:nvPr>
            <p:custDataLst>
              <p:tags r:id="rId10"/>
            </p:custDataLst>
          </p:nvPr>
        </p:nvSpPr>
        <p:spPr>
          <a:xfrm>
            <a:off x="3103880" y="4029075"/>
            <a:ext cx="710565" cy="83058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04" h="622697">
                <a:moveTo>
                  <a:pt x="0" y="0"/>
                </a:moveTo>
                <a:lnTo>
                  <a:pt x="568643" y="0"/>
                </a:lnTo>
                <a:lnTo>
                  <a:pt x="710804" y="311349"/>
                </a:lnTo>
                <a:lnTo>
                  <a:pt x="568643" y="622697"/>
                </a:lnTo>
                <a:lnTo>
                  <a:pt x="0" y="622697"/>
                </a:lnTo>
                <a:close/>
              </a:path>
            </a:pathLst>
          </a:custGeom>
          <a:solidFill>
            <a:srgbClr val="0070C0"/>
          </a:solidFill>
          <a:ln w="76200" cap="flat" cmpd="sng">
            <a:solidFill>
              <a:srgbClr val="FFFFFF"/>
            </a:solidFill>
            <a:prstDash val="solid"/>
          </a:ln>
          <a:effectLst/>
        </p:spPr>
        <p:txBody>
          <a:bodyPr anchor="ctr"/>
          <a:lstStyle/>
          <a:p>
            <a:pPr marL="0" lvl="0" indent="0" algn="ctr" defTabSz="914400">
              <a:lnSpc>
                <a:spcPct val="100000"/>
              </a:lnSpc>
              <a:spcBef>
                <a:spcPts val="0"/>
              </a:spcBef>
              <a:spcAft>
                <a:spcPts val="0"/>
              </a:spcAft>
              <a:buClrTx/>
              <a:buSzTx/>
              <a:buFontTx/>
              <a:buNone/>
            </a:pPr>
            <a:r>
              <a:rPr lang="en-US" altLang="zh-CN" sz="2800" b="1" i="0" u="none" strike="noStrike" kern="0" spc="0" baseline="0">
                <a:ln>
                  <a:noFill/>
                </a:ln>
                <a:solidFill>
                  <a:srgbClr val="FFFFFF"/>
                </a:solidFill>
                <a:effectLst/>
                <a:latin typeface="微软雅黑" panose="020B0503020204020204" charset="-122"/>
                <a:ea typeface="微软雅黑" panose="020B0503020204020204" charset="-122"/>
              </a:rPr>
              <a:t>3</a:t>
            </a:r>
            <a:endParaRPr lang="en-US" altLang="zh-CN" sz="2800" b="1" i="0" u="none" strike="noStrike" kern="0" spc="0" baseline="0">
              <a:ln>
                <a:noFill/>
              </a:ln>
              <a:solidFill>
                <a:srgbClr val="FFFFFF"/>
              </a:solidFill>
              <a:effectLst/>
              <a:latin typeface="微软雅黑" panose="020B0503020204020204" charset="-122"/>
              <a:ea typeface="微软雅黑" panose="020B0503020204020204"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2" name="图片 1"/>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10316869" cy="521970"/>
          </a:xfrm>
          <a:prstGeom prst="rect">
            <a:avLst/>
          </a:prstGeom>
          <a:noFill/>
        </p:spPr>
        <p:txBody>
          <a:bodyPr wrap="square">
            <a:spAutoFit/>
          </a:bodyPr>
          <a:lstStyle/>
          <a:p>
            <a:pPr marL="571500" lvl="0" indent="-571500">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随着肾功能恶化</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患者心血管事件和死亡风险显著增高</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5" cstate="print"/>
          <a:stretch>
            <a:fillRect/>
          </a:stretch>
        </p:blipFill>
        <p:spPr>
          <a:xfrm>
            <a:off x="1371810" y="935400"/>
            <a:ext cx="8239015" cy="3656448"/>
          </a:xfrm>
          <a:prstGeom prst="rect">
            <a:avLst/>
          </a:prstGeom>
          <a:ln>
            <a:noFill/>
          </a:ln>
          <a:effectLst/>
        </p:spPr>
      </p:pic>
      <p:sp>
        <p:nvSpPr>
          <p:cNvPr id="8" name="Rectangle 13"/>
          <p:cNvSpPr>
            <a:spLocks noChangeArrowheads="1"/>
          </p:cNvSpPr>
          <p:nvPr/>
        </p:nvSpPr>
        <p:spPr>
          <a:xfrm>
            <a:off x="1169679" y="4700932"/>
            <a:ext cx="8248430" cy="132207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defTabSz="914400">
              <a:buFont typeface="Arial" panose="020B0604020202020204" pitchFamily="34" charset="0"/>
              <a:buChar char="•"/>
            </a:pPr>
            <a:r>
              <a:rPr lang="en-US" altLang="zh-CN" sz="1600">
                <a:solidFill>
                  <a:srgbClr val="FFFFFF"/>
                </a:solidFill>
                <a:latin typeface="微软雅黑" panose="020B0503020204020204" charset="-122"/>
                <a:ea typeface="微软雅黑" panose="020B0503020204020204" charset="-122"/>
                <a:cs typeface="微软雅黑" panose="020B0503020204020204" charset="-122"/>
              </a:rPr>
              <a:t>The Kaiser Permanente Renal Registry</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是美国北加州地区一个大型医疗保健注册系统，覆盖美国旧金山湾区</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35%</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的</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20</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岁及以上成年人，该研究选取</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1996</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年</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月</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日至</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2000</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年</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12</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月</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31</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年之间至少门诊一次并获得血肌酐水平数据的</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1120295</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例患者，且除外已接受肾移植或维持性透析的人群，采用</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MDRD</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公式计算</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eGFR</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水平，多因素分析</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eGFR</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与死亡、心血管事件和住院风险的相关性</a:t>
            </a:r>
            <a:endParaRPr lang="zh-CN" altLang="en-US" sz="16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9" name="矩形 2"/>
          <p:cNvSpPr/>
          <p:nvPr/>
        </p:nvSpPr>
        <p:spPr>
          <a:xfrm>
            <a:off x="0" y="6627168"/>
            <a:ext cx="3429000" cy="229870"/>
          </a:xfrm>
          <a:prstGeom prst="rect">
            <a:avLst/>
          </a:prstGeom>
        </p:spPr>
        <p:txBody>
          <a:bodyPr>
            <a:spAutoFit/>
          </a:bodyPr>
          <a:lstStyle/>
          <a:p>
            <a:pPr defTabSz="914400"/>
            <a:r>
              <a:rPr lang="en-US" altLang="zh-CN" sz="900">
                <a:solidFill>
                  <a:srgbClr val="000000"/>
                </a:solidFill>
                <a:latin typeface="微软雅黑" panose="020B0503020204020204" charset="-122"/>
                <a:ea typeface="微软雅黑" panose="020B0503020204020204" charset="-122"/>
              </a:rPr>
              <a:t>Go AS, et al. N Engl J Med. 2004;351(13):1296-305.</a:t>
            </a:r>
            <a:endParaRPr lang="en-US" altLang="zh-CN" sz="900">
              <a:solidFill>
                <a:srgbClr val="000000"/>
              </a:solidFill>
              <a:latin typeface="微软雅黑" panose="020B0503020204020204" charset="-122"/>
              <a:ea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2" name="图片 1"/>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10316869" cy="953135"/>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ASCOT</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研究肾功能不全亚组分析：氨氯地平联合治疗更多降低心血管事件风险</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9" name="矩形 2"/>
          <p:cNvSpPr/>
          <p:nvPr/>
        </p:nvSpPr>
        <p:spPr>
          <a:xfrm>
            <a:off x="0" y="6627168"/>
            <a:ext cx="3429000" cy="229870"/>
          </a:xfrm>
          <a:prstGeom prst="rect">
            <a:avLst/>
          </a:prstGeom>
        </p:spPr>
        <p:txBody>
          <a:bodyPr>
            <a:spAutoFit/>
          </a:bodyPr>
          <a:lstStyle/>
          <a:p>
            <a:pPr marL="0" lvl="0" indent="0" algn="l" defTabSz="914400">
              <a:lnSpc>
                <a:spcPct val="100000"/>
              </a:lnSpc>
              <a:spcBef>
                <a:spcPts val="0"/>
              </a:spcBef>
              <a:spcAft>
                <a:spcPts val="0"/>
              </a:spcAft>
              <a:buClrTx/>
              <a:buSzTx/>
              <a:buFontTx/>
              <a:buNone/>
            </a:pPr>
            <a:r>
              <a:rPr lang="en-US" altLang="zh-CN" sz="900" b="0" i="0" u="none" strike="noStrike" kern="1200" spc="0" baseline="0">
                <a:ln>
                  <a:noFill/>
                </a:ln>
                <a:solidFill>
                  <a:srgbClr val="000000"/>
                </a:solidFill>
                <a:effectLst/>
                <a:latin typeface="微软雅黑" panose="020B0503020204020204" charset="-122"/>
                <a:ea typeface="微软雅黑" panose="020B0503020204020204" charset="-122"/>
              </a:rPr>
              <a:t>Go AS, et al. N Engl J Med. 2004;351(13):1296-305.</a:t>
            </a:r>
            <a:endParaRPr lang="en-US" altLang="zh-CN" sz="900" b="0" i="0" u="none" strike="noStrike" kern="1200" spc="0" baseline="0">
              <a:ln>
                <a:noFill/>
              </a:ln>
              <a:solidFill>
                <a:srgbClr val="000000"/>
              </a:solidFill>
              <a:effectLst/>
              <a:latin typeface="微软雅黑" panose="020B0503020204020204" charset="-122"/>
              <a:ea typeface="微软雅黑" panose="020B0503020204020204" charset="-122"/>
            </a:endParaRPr>
          </a:p>
        </p:txBody>
      </p:sp>
      <p:pic>
        <p:nvPicPr>
          <p:cNvPr id="10" name="Picture 3" descr="F:\辉瑞\络活喜\2014 E-DA\络活喜神经科幻灯2013\表1-01.png"/>
          <p:cNvPicPr>
            <a:picLocks noChangeAspect="1" noChangeArrowheads="1"/>
          </p:cNvPicPr>
          <p:nvPr/>
        </p:nvPicPr>
        <p:blipFill>
          <a:blip r:embed="rId5"/>
          <a:srcRect/>
          <a:stretch>
            <a:fillRect/>
          </a:stretch>
        </p:blipFill>
        <p:spPr>
          <a:xfrm>
            <a:off x="1623461" y="1105796"/>
            <a:ext cx="8003232" cy="3346438"/>
          </a:xfrm>
          <a:prstGeom prst="rect">
            <a:avLst/>
          </a:prstGeom>
          <a:noFill/>
        </p:spPr>
      </p:pic>
      <p:sp>
        <p:nvSpPr>
          <p:cNvPr id="11" name="TextBox 8"/>
          <p:cNvSpPr txBox="1"/>
          <p:nvPr/>
        </p:nvSpPr>
        <p:spPr>
          <a:xfrm>
            <a:off x="3819239" y="4452234"/>
            <a:ext cx="1805838" cy="337185"/>
          </a:xfrm>
          <a:prstGeom prst="rect">
            <a:avLst/>
          </a:prstGeom>
          <a:noFill/>
        </p:spPr>
        <p:txBody>
          <a:bodyPr wrap="square">
            <a:spAutoFit/>
          </a:bodyPr>
          <a:lstStyle/>
          <a:p>
            <a:pPr defTabSz="914400"/>
            <a:r>
              <a:rPr lang="zh-CN" altLang="en-US" sz="1600" b="1">
                <a:solidFill>
                  <a:srgbClr val="000000"/>
                </a:solidFill>
                <a:latin typeface="微软雅黑" panose="020B0503020204020204" charset="-122"/>
                <a:ea typeface="微软雅黑" panose="020B0503020204020204" charset="-122"/>
              </a:rPr>
              <a:t>阿替洛尔联合组</a:t>
            </a:r>
            <a:endParaRPr lang="zh-CN" altLang="en-US" sz="1600" b="1">
              <a:solidFill>
                <a:srgbClr val="000000"/>
              </a:solidFill>
              <a:latin typeface="微软雅黑" panose="020B0503020204020204" charset="-122"/>
              <a:ea typeface="微软雅黑" panose="020B0503020204020204" charset="-122"/>
            </a:endParaRPr>
          </a:p>
        </p:txBody>
      </p:sp>
      <p:sp>
        <p:nvSpPr>
          <p:cNvPr id="12" name="TextBox 9"/>
          <p:cNvSpPr txBox="1"/>
          <p:nvPr/>
        </p:nvSpPr>
        <p:spPr>
          <a:xfrm>
            <a:off x="7257731" y="4452234"/>
            <a:ext cx="1805838" cy="337185"/>
          </a:xfrm>
          <a:prstGeom prst="rect">
            <a:avLst/>
          </a:prstGeom>
          <a:noFill/>
        </p:spPr>
        <p:txBody>
          <a:bodyPr wrap="square">
            <a:spAutoFit/>
          </a:bodyPr>
          <a:lstStyle/>
          <a:p>
            <a:pPr defTabSz="914400"/>
            <a:r>
              <a:rPr lang="zh-CN" altLang="en-US" sz="1600" b="1">
                <a:solidFill>
                  <a:srgbClr val="000000"/>
                </a:solidFill>
                <a:latin typeface="微软雅黑" panose="020B0503020204020204" charset="-122"/>
                <a:ea typeface="微软雅黑" panose="020B0503020204020204" charset="-122"/>
              </a:rPr>
              <a:t>氨氯地平联合组</a:t>
            </a:r>
            <a:endParaRPr lang="zh-CN" altLang="en-US" sz="1600" b="1">
              <a:solidFill>
                <a:srgbClr val="000000"/>
              </a:solidFill>
              <a:latin typeface="微软雅黑" panose="020B0503020204020204" charset="-122"/>
              <a:ea typeface="微软雅黑" panose="020B0503020204020204" charset="-122"/>
            </a:endParaRPr>
          </a:p>
        </p:txBody>
      </p:sp>
      <p:sp>
        <p:nvSpPr>
          <p:cNvPr id="13" name="Rectangle 13"/>
          <p:cNvSpPr>
            <a:spLocks noChangeArrowheads="1"/>
          </p:cNvSpPr>
          <p:nvPr/>
        </p:nvSpPr>
        <p:spPr>
          <a:xfrm>
            <a:off x="2131633" y="4957369"/>
            <a:ext cx="8143932" cy="156845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defTabSz="914400">
              <a:buFont typeface="Arial" panose="020B0604020202020204" pitchFamily="34" charset="0"/>
              <a:buChar char="•"/>
            </a:pPr>
            <a:r>
              <a:rPr lang="zh-CN" altLang="en-US" sz="1600">
                <a:solidFill>
                  <a:srgbClr val="FFFFFF"/>
                </a:solidFill>
                <a:latin typeface="微软雅黑" panose="020B0503020204020204" charset="-122"/>
                <a:ea typeface="微软雅黑" panose="020B0503020204020204" charset="-122"/>
                <a:cs typeface="微软雅黑" panose="020B0503020204020204" charset="-122"/>
              </a:rPr>
              <a:t>多中心、前瞻性、随机、盲终点、活性药物对照研究</a:t>
            </a:r>
            <a:endParaRPr lang="zh-CN" altLang="en-US" sz="1600">
              <a:solidFill>
                <a:srgbClr val="FFFFFF"/>
              </a:solidFill>
              <a:latin typeface="微软雅黑" panose="020B0503020204020204" charset="-122"/>
              <a:ea typeface="微软雅黑" panose="020B0503020204020204" charset="-122"/>
              <a:cs typeface="微软雅黑" panose="020B0503020204020204" charset="-122"/>
            </a:endParaRPr>
          </a:p>
          <a:p>
            <a:pPr marL="285750" indent="-285750" defTabSz="914400">
              <a:buFont typeface="Arial" panose="020B0604020202020204" pitchFamily="34" charset="0"/>
              <a:buChar char="•"/>
            </a:pPr>
            <a:r>
              <a:rPr lang="en-US" altLang="zh-CN" sz="1600">
                <a:solidFill>
                  <a:srgbClr val="FFFFFF"/>
                </a:solidFill>
                <a:latin typeface="微软雅黑" panose="020B0503020204020204" charset="-122"/>
                <a:ea typeface="微软雅黑" panose="020B0503020204020204" charset="-122"/>
                <a:cs typeface="微软雅黑" panose="020B0503020204020204" charset="-122"/>
              </a:rPr>
              <a:t>ASCOT</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肾功能不全亚组数据分析，氨氯地平</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5-10mg(</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可加用培哚普利</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4-8mg) </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组约为</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5893</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例，阿替洛尔</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50-100mg(</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可加用苄氟噻嗪</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1.25-2.5mg)</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组约为</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6181</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例，比较氨氯地平联合组与阿替洛尔联合组在降低心血管事件风险方面的疗效</a:t>
            </a:r>
            <a:endParaRPr lang="zh-CN" altLang="en-US" sz="1600">
              <a:solidFill>
                <a:srgbClr val="FFFFFF"/>
              </a:solidFill>
              <a:latin typeface="微软雅黑" panose="020B0503020204020204" charset="-122"/>
              <a:ea typeface="微软雅黑" panose="020B0503020204020204" charset="-122"/>
              <a:cs typeface="微软雅黑" panose="020B0503020204020204" charset="-122"/>
            </a:endParaRPr>
          </a:p>
          <a:p>
            <a:pPr marL="285750" indent="-285750" defTabSz="914400">
              <a:buFont typeface="Arial" panose="020B0604020202020204" pitchFamily="34" charset="0"/>
              <a:buChar char="•"/>
            </a:pPr>
            <a:r>
              <a:rPr lang="zh-CN" altLang="en-US" sz="1600">
                <a:solidFill>
                  <a:srgbClr val="FFFFFF"/>
                </a:solidFill>
                <a:latin typeface="微软雅黑" panose="020B0503020204020204" charset="-122"/>
                <a:ea typeface="微软雅黑" panose="020B0503020204020204" charset="-122"/>
                <a:cs typeface="微软雅黑" panose="020B0503020204020204" charset="-122"/>
              </a:rPr>
              <a:t>结果显示：与阿替洛尔相比，氨氯地平联合组显著降低肾功能不全患者心血管事件风险</a:t>
            </a:r>
            <a:endParaRPr lang="zh-CN" altLang="en-US" sz="1600">
              <a:solidFill>
                <a:srgbClr val="FFFFFF"/>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585595" cy="1783715"/>
          </a:xfrm>
          <a:prstGeom prst="rect">
            <a:avLst/>
          </a:prstGeom>
        </p:spPr>
      </p:pic>
      <p:pic>
        <p:nvPicPr>
          <p:cNvPr id="2" name="图片 1"/>
          <p:cNvPicPr>
            <a:picLocks noChangeAspect="1"/>
          </p:cNvPicPr>
          <p:nvPr userDrawn="1">
            <p:custDataLst>
              <p:tags r:id="rId4"/>
            </p:custDataLst>
          </p:nvPr>
        </p:nvPicPr>
        <p:blipFill>
          <a:blip r:embed="rId5"/>
          <a:stretch>
            <a:fillRect/>
          </a:stretch>
        </p:blipFill>
        <p:spPr>
          <a:xfrm>
            <a:off x="10257790" y="4682490"/>
            <a:ext cx="1932305" cy="2175510"/>
          </a:xfrm>
          <a:prstGeom prst="rect">
            <a:avLst/>
          </a:prstGeom>
        </p:spPr>
      </p:pic>
      <p:sp>
        <p:nvSpPr>
          <p:cNvPr id="16" name="文本框 15"/>
          <p:cNvSpPr txBox="1"/>
          <p:nvPr/>
        </p:nvSpPr>
        <p:spPr>
          <a:xfrm>
            <a:off x="251670" y="303096"/>
            <a:ext cx="10316869" cy="953135"/>
          </a:xfrm>
          <a:prstGeom prst="rect">
            <a:avLst/>
          </a:prstGeom>
          <a:noFill/>
        </p:spPr>
        <p:txBody>
          <a:bodyPr wrap="square">
            <a:spAutoFit/>
          </a:bodyPr>
          <a:lstStyle/>
          <a:p>
            <a:pPr marL="571500" lvl="0" indent="-571500">
              <a:buFont typeface="Wingdings" panose="05000000000000000000" pitchFamily="2" charset="2"/>
              <a:buChar char="n"/>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IDNT</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研究：氨氯地平显著降低高血压伴</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2</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型糖尿病肾病患者心肌梗死风险</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9" name="矩形 2"/>
          <p:cNvSpPr/>
          <p:nvPr/>
        </p:nvSpPr>
        <p:spPr>
          <a:xfrm>
            <a:off x="0" y="6627168"/>
            <a:ext cx="3429000" cy="229870"/>
          </a:xfrm>
          <a:prstGeom prst="rect">
            <a:avLst/>
          </a:prstGeom>
        </p:spPr>
        <p:txBody>
          <a:bodyPr>
            <a:spAutoFit/>
          </a:bodyPr>
          <a:lstStyle/>
          <a:p>
            <a:pPr marL="0" lvl="0" indent="0" algn="l" defTabSz="914400">
              <a:lnSpc>
                <a:spcPct val="100000"/>
              </a:lnSpc>
              <a:spcBef>
                <a:spcPts val="0"/>
              </a:spcBef>
              <a:spcAft>
                <a:spcPts val="0"/>
              </a:spcAft>
              <a:buClrTx/>
              <a:buSzTx/>
              <a:buFontTx/>
              <a:buNone/>
            </a:pPr>
            <a:r>
              <a:rPr lang="en-US" altLang="zh-CN" sz="900" b="0" i="0" u="none" strike="noStrike" kern="1200" spc="0" baseline="0">
                <a:ln>
                  <a:noFill/>
                </a:ln>
                <a:solidFill>
                  <a:srgbClr val="000000"/>
                </a:solidFill>
                <a:effectLst/>
                <a:latin typeface="微软雅黑" panose="020B0503020204020204" charset="-122"/>
                <a:ea typeface="微软雅黑" panose="020B0503020204020204" charset="-122"/>
              </a:rPr>
              <a:t>Go AS, et al. N Engl J Med. 2004;351(13):1296-305.</a:t>
            </a:r>
            <a:endParaRPr lang="en-US" altLang="zh-CN" sz="900" b="0" i="0" u="none" strike="noStrike" kern="1200" spc="0" baseline="0">
              <a:ln>
                <a:noFill/>
              </a:ln>
              <a:solidFill>
                <a:srgbClr val="000000"/>
              </a:solidFill>
              <a:effectLst/>
              <a:latin typeface="微软雅黑" panose="020B0503020204020204" charset="-122"/>
              <a:ea typeface="微软雅黑" panose="020B0503020204020204" charset="-122"/>
            </a:endParaRPr>
          </a:p>
        </p:txBody>
      </p:sp>
      <p:graphicFrame>
        <p:nvGraphicFramePr>
          <p:cNvPr id="10" name="图表 9"/>
          <p:cNvGraphicFramePr/>
          <p:nvPr/>
        </p:nvGraphicFramePr>
        <p:xfrm>
          <a:off x="1352350" y="934987"/>
          <a:ext cx="8291264" cy="4064000"/>
        </p:xfrm>
        <a:graphic>
          <a:graphicData uri="http://schemas.openxmlformats.org/drawingml/2006/chart">
            <c:chart xmlns:c="http://schemas.openxmlformats.org/drawingml/2006/chart" xmlns:r="http://schemas.openxmlformats.org/officeDocument/2006/relationships" r:id="rId1"/>
          </a:graphicData>
        </a:graphic>
      </p:graphicFrame>
      <p:cxnSp>
        <p:nvCxnSpPr>
          <p:cNvPr id="11" name="直接连接符 10"/>
          <p:cNvCxnSpPr/>
          <p:nvPr/>
        </p:nvCxnSpPr>
        <p:spPr>
          <a:xfrm>
            <a:off x="2874862" y="1766387"/>
            <a:ext cx="6171810" cy="0"/>
          </a:xfrm>
          <a:prstGeom prst="line">
            <a:avLst/>
          </a:prstGeom>
          <a:noFill/>
          <a:ln w="19050" cap="flat" cmpd="sng">
            <a:solidFill>
              <a:srgbClr val="1F497D">
                <a:lumMod val="60000"/>
                <a:lumOff val="40000"/>
              </a:srgbClr>
            </a:solidFill>
            <a:prstDash val="dash"/>
          </a:ln>
          <a:effectLst/>
        </p:spPr>
      </p:cxnSp>
      <p:sp>
        <p:nvSpPr>
          <p:cNvPr id="12" name="文本框 11"/>
          <p:cNvSpPr txBox="1"/>
          <p:nvPr>
            <p:custDataLst>
              <p:tags r:id="rId6"/>
            </p:custDataLst>
          </p:nvPr>
        </p:nvSpPr>
        <p:spPr>
          <a:xfrm>
            <a:off x="4139604" y="992075"/>
            <a:ext cx="3670026" cy="798830"/>
          </a:xfrm>
          <a:prstGeom prst="rect">
            <a:avLst/>
          </a:prstGeom>
          <a:noFill/>
        </p:spPr>
        <p:txBody>
          <a:bodyPr wrap="square">
            <a:spAutoFit/>
          </a:bodyPr>
          <a:lstStyle/>
          <a:p>
            <a:pPr algn="ctr" defTabSz="914400"/>
            <a:r>
              <a:rPr lang="en-US" altLang="zh-CN" sz="2800" b="1">
                <a:solidFill>
                  <a:schemeClr val="dk1"/>
                </a:solidFill>
                <a:latin typeface="微软雅黑" panose="020B0503020204020204" charset="-122"/>
                <a:ea typeface="微软雅黑" panose="020B0503020204020204" charset="-122"/>
              </a:rPr>
              <a:t>p=0.021</a:t>
            </a:r>
            <a:endParaRPr lang="en-US" altLang="zh-CN" sz="2800" b="1">
              <a:solidFill>
                <a:schemeClr val="dk1"/>
              </a:solidFill>
              <a:latin typeface="微软雅黑" panose="020B0503020204020204" charset="-122"/>
              <a:ea typeface="微软雅黑" panose="020B0503020204020204" charset="-122"/>
            </a:endParaRPr>
          </a:p>
          <a:p>
            <a:pPr algn="ctr" defTabSz="914400"/>
            <a:r>
              <a:rPr lang="en-US" altLang="zh-CN">
                <a:solidFill>
                  <a:schemeClr val="dk1"/>
                </a:solidFill>
                <a:latin typeface="微软雅黑" panose="020B0503020204020204" charset="-122"/>
                <a:ea typeface="微软雅黑" panose="020B0503020204020204" charset="-122"/>
              </a:rPr>
              <a:t>(HR=0.58; 95% CI 0.37-0.92)</a:t>
            </a:r>
            <a:endParaRPr lang="en-US" altLang="zh-CN">
              <a:solidFill>
                <a:schemeClr val="dk1"/>
              </a:solidFill>
              <a:latin typeface="微软雅黑" panose="020B0503020204020204" charset="-122"/>
              <a:ea typeface="微软雅黑" panose="020B0503020204020204" charset="-122"/>
            </a:endParaRPr>
          </a:p>
        </p:txBody>
      </p:sp>
      <p:sp>
        <p:nvSpPr>
          <p:cNvPr id="13" name="箭头: 下 12"/>
          <p:cNvSpPr/>
          <p:nvPr/>
        </p:nvSpPr>
        <p:spPr>
          <a:xfrm>
            <a:off x="5251126" y="1768230"/>
            <a:ext cx="1611356" cy="1128592"/>
          </a:xfrm>
          <a:prstGeom prst="downArrow">
            <a:avLst/>
          </a:prstGeom>
          <a:solidFill>
            <a:srgbClr val="C00000"/>
          </a:solidFill>
          <a:ln w="25400" cap="flat" cmpd="sng">
            <a:solidFill>
              <a:srgbClr val="C00000"/>
            </a:solidFill>
            <a:prstDash val="solid"/>
          </a:ln>
          <a:effectLst/>
          <a:scene3d>
            <a:camera prst="orthographicFront"/>
            <a:lightRig rig="threePt" dir="t"/>
          </a:scene3d>
          <a:sp3d>
            <a:bevelT/>
          </a:sp3d>
        </p:spPr>
        <p:txBody>
          <a:bodyPr anchor="ctr"/>
          <a:lstStyle/>
          <a:p>
            <a:pPr marL="0" lvl="0" indent="0" algn="ctr" defTabSz="914400">
              <a:lnSpc>
                <a:spcPct val="100000"/>
              </a:lnSpc>
              <a:spcBef>
                <a:spcPts val="0"/>
              </a:spcBef>
              <a:spcAft>
                <a:spcPts val="0"/>
              </a:spcAft>
              <a:buClrTx/>
              <a:buSzTx/>
              <a:buFontTx/>
              <a:buNone/>
            </a:pPr>
            <a:endParaRPr lang="zh-CN" altLang="en-US" sz="1800" b="0" i="0" u="none" strike="noStrike" kern="0" spc="0" baseline="0">
              <a:ln>
                <a:noFill/>
              </a:ln>
              <a:solidFill>
                <a:srgbClr val="FFFFFF"/>
              </a:solidFill>
              <a:effectLst/>
              <a:latin typeface="微软雅黑" panose="020B0503020204020204" charset="-122"/>
              <a:ea typeface="微软雅黑" panose="020B0503020204020204" charset="-122"/>
            </a:endParaRPr>
          </a:p>
        </p:txBody>
      </p:sp>
      <p:sp>
        <p:nvSpPr>
          <p:cNvPr id="14" name="文本框 13"/>
          <p:cNvSpPr txBox="1"/>
          <p:nvPr/>
        </p:nvSpPr>
        <p:spPr>
          <a:xfrm>
            <a:off x="5601534" y="2106194"/>
            <a:ext cx="910539" cy="460375"/>
          </a:xfrm>
          <a:prstGeom prst="rect">
            <a:avLst/>
          </a:prstGeom>
          <a:noFill/>
        </p:spPr>
        <p:txBody>
          <a:bodyPr wrap="square">
            <a:spAutoFit/>
          </a:bodyPr>
          <a:lstStyle/>
          <a:p>
            <a:pPr algn="ctr" defTabSz="914400"/>
            <a:r>
              <a:rPr lang="en-US" altLang="zh-CN" sz="2400" b="1">
                <a:solidFill>
                  <a:srgbClr val="FFFFFF"/>
                </a:solidFill>
                <a:latin typeface="微软雅黑" panose="020B0503020204020204" charset="-122"/>
                <a:ea typeface="微软雅黑" panose="020B0503020204020204" charset="-122"/>
              </a:rPr>
              <a:t>42%</a:t>
            </a:r>
            <a:endParaRPr lang="en-US" altLang="zh-CN" sz="2400" b="1">
              <a:solidFill>
                <a:srgbClr val="FFFFFF"/>
              </a:solidFill>
              <a:latin typeface="微软雅黑" panose="020B0503020204020204" charset="-122"/>
              <a:ea typeface="微软雅黑" panose="020B0503020204020204" charset="-122"/>
            </a:endParaRPr>
          </a:p>
        </p:txBody>
      </p:sp>
      <p:cxnSp>
        <p:nvCxnSpPr>
          <p:cNvPr id="15" name="直接连接符 14"/>
          <p:cNvCxnSpPr/>
          <p:nvPr/>
        </p:nvCxnSpPr>
        <p:spPr>
          <a:xfrm>
            <a:off x="5395142" y="2887142"/>
            <a:ext cx="3651530" cy="0"/>
          </a:xfrm>
          <a:prstGeom prst="line">
            <a:avLst/>
          </a:prstGeom>
          <a:noFill/>
          <a:ln w="19050" cap="flat" cmpd="sng">
            <a:solidFill>
              <a:srgbClr val="1F497D">
                <a:lumMod val="60000"/>
                <a:lumOff val="40000"/>
              </a:srgbClr>
            </a:solidFill>
            <a:prstDash val="dash"/>
          </a:ln>
          <a:effectLst/>
        </p:spPr>
      </p:cxnSp>
      <p:sp>
        <p:nvSpPr>
          <p:cNvPr id="17" name="Rectangle 13"/>
          <p:cNvSpPr>
            <a:spLocks noChangeArrowheads="1"/>
          </p:cNvSpPr>
          <p:nvPr/>
        </p:nvSpPr>
        <p:spPr>
          <a:xfrm>
            <a:off x="1580153" y="5128477"/>
            <a:ext cx="8678769" cy="82994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defTabSz="914400">
              <a:buFont typeface="Arial" panose="020B0604020202020204" pitchFamily="34" charset="0"/>
              <a:buChar char="•"/>
            </a:pPr>
            <a:r>
              <a:rPr lang="en-US" altLang="zh-CN" sz="1600">
                <a:solidFill>
                  <a:srgbClr val="FFFFFF"/>
                </a:solidFill>
                <a:latin typeface="微软雅黑" panose="020B0503020204020204" charset="-122"/>
                <a:ea typeface="微软雅黑" panose="020B0503020204020204" charset="-122"/>
                <a:cs typeface="微软雅黑" panose="020B0503020204020204" charset="-122"/>
              </a:rPr>
              <a:t>IDNT</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研究共纳入</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1715</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例高血压伴糖尿病肾病患者，随机分为厄贝沙坦（</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300mg/d</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n=579</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），氨氯地平（</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10mg/d</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n=567</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）和安慰剂（</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n=569</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）组，平均随访</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2.6</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年</a:t>
            </a:r>
            <a:endParaRPr lang="en-US" altLang="zh-CN" sz="1600">
              <a:solidFill>
                <a:srgbClr val="FFFFFF"/>
              </a:solidFill>
              <a:latin typeface="微软雅黑" panose="020B0503020204020204" charset="-122"/>
              <a:ea typeface="微软雅黑" panose="020B0503020204020204" charset="-122"/>
              <a:cs typeface="微软雅黑" panose="020B0503020204020204" charset="-122"/>
            </a:endParaRPr>
          </a:p>
          <a:p>
            <a:pPr marL="285750" indent="-285750" defTabSz="914400">
              <a:buFont typeface="Arial" panose="020B0604020202020204" pitchFamily="34" charset="0"/>
              <a:buChar char="•"/>
            </a:pPr>
            <a:r>
              <a:rPr lang="zh-CN" altLang="en-US" sz="1600">
                <a:solidFill>
                  <a:srgbClr val="FFFFFF"/>
                </a:solidFill>
                <a:latin typeface="微软雅黑" panose="020B0503020204020204" charset="-122"/>
                <a:ea typeface="微软雅黑" panose="020B0503020204020204" charset="-122"/>
                <a:cs typeface="微软雅黑" panose="020B0503020204020204" charset="-122"/>
              </a:rPr>
              <a:t>结果显示：氨氯地平显著降低高血压伴</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2</a:t>
            </a:r>
            <a:r>
              <a:rPr lang="zh-CN" altLang="en-US" sz="1600">
                <a:solidFill>
                  <a:srgbClr val="FFFFFF"/>
                </a:solidFill>
                <a:latin typeface="微软雅黑" panose="020B0503020204020204" charset="-122"/>
                <a:ea typeface="微软雅黑" panose="020B0503020204020204" charset="-122"/>
                <a:cs typeface="微软雅黑" panose="020B0503020204020204" charset="-122"/>
              </a:rPr>
              <a:t>型糖尿病肾病患者心肌梗死相对风险达</a:t>
            </a:r>
            <a:r>
              <a:rPr lang="en-US" altLang="zh-CN" sz="1600">
                <a:solidFill>
                  <a:srgbClr val="FFFFFF"/>
                </a:solidFill>
                <a:latin typeface="微软雅黑" panose="020B0503020204020204" charset="-122"/>
                <a:ea typeface="微软雅黑" panose="020B0503020204020204" charset="-122"/>
                <a:cs typeface="微软雅黑" panose="020B0503020204020204" charset="-122"/>
              </a:rPr>
              <a:t>42%</a:t>
            </a:r>
            <a:endParaRPr lang="en-US" altLang="zh-CN" sz="1600">
              <a:solidFill>
                <a:srgbClr val="FFFFFF"/>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p:cNvSpPr txBox="1"/>
          <p:nvPr>
            <p:custDataLst>
              <p:tags r:id="rId1"/>
            </p:custDataLst>
          </p:nvPr>
        </p:nvSpPr>
        <p:spPr>
          <a:xfrm>
            <a:off x="5321257" y="2247900"/>
            <a:ext cx="1453070" cy="1229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rPr>
              <a:t>05</a:t>
            </a:r>
            <a:endParaRPr lang="en-US" altLang="zh-CN" sz="7200"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7" name="标题 9"/>
          <p:cNvSpPr>
            <a:spLocks noGrp="1"/>
          </p:cNvSpPr>
          <p:nvPr>
            <p:custDataLst>
              <p:tags r:id="rId2"/>
            </p:custDataLst>
          </p:nvPr>
        </p:nvSpPr>
        <p:spPr>
          <a:xfrm>
            <a:off x="3583815" y="3819780"/>
            <a:ext cx="5108319" cy="738039"/>
          </a:xfrm>
          <a:prstGeom prst="rect">
            <a:avLst/>
          </a:prstGeom>
        </p:spPr>
        <p:txBody>
          <a:bodyPr vert="horz" lIns="101600" tIns="38100" rIns="63500" bIns="38100" rtlCol="0" anchor="ctr" anchorCtr="0">
            <a:normAutofit/>
          </a:bodyPr>
          <a:lstStyle>
            <a:lvl1pPr algn="ctr" defTabSz="914400" rtl="0" eaLnBrk="1" fontAlgn="auto" latinLnBrk="0" hangingPunct="1">
              <a:lnSpc>
                <a:spcPct val="130000"/>
              </a:lnSpc>
              <a:spcBef>
                <a:spcPct val="0"/>
              </a:spcBef>
              <a:buNone/>
              <a:defRPr sz="3600" b="1" u="none" strike="noStrike" kern="1200" cap="none" spc="0" normalizeH="0" baseline="0">
                <a:solidFill>
                  <a:schemeClr val="accent1"/>
                </a:solidFill>
                <a:uFillTx/>
                <a:latin typeface="微软雅黑" panose="020B0503020204020204" charset="-122"/>
                <a:ea typeface="汉仪旗黑-85S" panose="00020600040101010101" pitchFamily="18" charset="-122"/>
                <a:cs typeface="+mj-cs"/>
              </a:defRPr>
            </a:lvl1pPr>
          </a:lstStyle>
          <a:p>
            <a:pPr marL="0" indent="0" algn="ctr">
              <a:lnSpc>
                <a:spcPct val="130000"/>
              </a:lnSpc>
              <a:spcBef>
                <a:spcPts val="0"/>
              </a:spcBef>
              <a:spcAft>
                <a:spcPts val="0"/>
              </a:spcAft>
              <a:buSzPct val="100000"/>
              <a:buNone/>
            </a:pPr>
            <a:r>
              <a:rPr lang="en-US" altLang="zh-CN" sz="3200" strike="noStrike" spc="0" baseline="0">
                <a:solidFill>
                  <a:schemeClr val="accent1"/>
                </a:solidFill>
                <a:latin typeface="Arial" panose="020B0604020202020204" pitchFamily="34" charset="0"/>
              </a:rPr>
              <a:t>PART. 05</a:t>
            </a:r>
            <a:endParaRPr lang="en-US" altLang="zh-CN" sz="3200" strike="noStrike" spc="0" baseline="0">
              <a:solidFill>
                <a:schemeClr val="accent1"/>
              </a:solidFill>
              <a:latin typeface="Arial" panose="020B0604020202020204" pitchFamily="34" charset="0"/>
            </a:endParaRPr>
          </a:p>
        </p:txBody>
      </p:sp>
      <p:sp>
        <p:nvSpPr>
          <p:cNvPr id="12" name="文本占位符 11"/>
          <p:cNvSpPr>
            <a:spLocks noGrp="1"/>
          </p:cNvSpPr>
          <p:nvPr>
            <p:custDataLst>
              <p:tags r:id="rId3"/>
            </p:custDataLst>
          </p:nvPr>
        </p:nvSpPr>
        <p:spPr>
          <a:xfrm>
            <a:off x="3583817" y="4637738"/>
            <a:ext cx="5108318" cy="547322"/>
          </a:xfrm>
          <a:prstGeom prst="rect">
            <a:avLst/>
          </a:prstGeom>
        </p:spPr>
        <p:txBody>
          <a:bodyPr vert="horz" lIns="101600" tIns="38100" rIns="76200" bIns="38100" rtlCol="0">
            <a:no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0" normalizeH="0" baseline="0" noProof="1">
                <a:solidFill>
                  <a:schemeClr val="accent1"/>
                </a:solidFill>
                <a:uFillTx/>
                <a:latin typeface="微软雅黑" panose="020B0503020204020204" charset="-122"/>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微软雅黑" panose="020B0503020204020204" charset="-122"/>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ctr">
              <a:lnSpc>
                <a:spcPct val="130000"/>
              </a:lnSpc>
              <a:spcBef>
                <a:spcPts val="0"/>
              </a:spcBef>
              <a:spcAft>
                <a:spcPts val="1000"/>
              </a:spcAft>
              <a:buSzPct val="100000"/>
              <a:buNone/>
            </a:pPr>
            <a:r>
              <a:rPr sz="2400" b="1">
                <a:latin typeface="Arial" panose="020B0604020202020204" pitchFamily="34" charset="0"/>
                <a:cs typeface="Gen Jyuu GothicL Medium" panose="020B0302020203020207" pitchFamily="34" charset="-128"/>
                <a:sym typeface="+mn-ea"/>
              </a:rPr>
              <a:t>中医药在高血压中的应用</a:t>
            </a:r>
            <a:endParaRPr lang="en-US" altLang="zh-CN" sz="2400" b="1" spc="0">
              <a:solidFill>
                <a:schemeClr val="accent1"/>
              </a:solidFill>
              <a:latin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lgn="l" defTabSz="457200">
              <a:lnSpc>
                <a:spcPct val="100000"/>
              </a:lnSpc>
              <a:spcBef>
                <a:spcPts val="0"/>
              </a:spcBef>
              <a:spcAft>
                <a:spcPts val="0"/>
              </a:spcAft>
              <a:buClrTx/>
              <a:buSzTx/>
              <a:buFont typeface="Wingdings" panose="05000000000000000000" pitchFamily="2" charset="2"/>
              <a:buChar char="n"/>
            </a:pPr>
            <a:r>
              <a:rPr lang="zh-CN" altLang="en-US" sz="2800" b="1">
                <a:ln>
                  <a:noFill/>
                </a:ln>
                <a:solidFill>
                  <a:srgbClr val="000000"/>
                </a:solidFill>
                <a:effectLst/>
                <a:latin typeface="微软雅黑" panose="020B0503020204020204" charset="-122"/>
                <a:ea typeface="微软雅黑" panose="020B0503020204020204" charset="-122"/>
                <a:sym typeface="+mn-ea"/>
              </a:rPr>
              <a:t>中医对高血压的认识</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custDataLst>
              <p:tags r:id="rId5"/>
            </p:custDataLst>
          </p:nvPr>
        </p:nvSpPr>
        <p:spPr>
          <a:xfrm>
            <a:off x="726440" y="1314450"/>
            <a:ext cx="10739755" cy="4373880"/>
          </a:xfrm>
          <a:prstGeom prst="rect">
            <a:avLst/>
          </a:prstGeom>
        </p:spPr>
        <p:txBody>
          <a:bodyPr vert="horz" lIns="91440" tIns="45720" rIns="91440" bIns="45720">
            <a:normAutofit/>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0" lvl="0" indent="0" eaLnBrk="1" hangingPunct="1">
              <a:lnSpc>
                <a:spcPct val="150000"/>
              </a:lnSpc>
              <a:spcBef>
                <a:spcPct val="0"/>
              </a:spcBef>
              <a:buNone/>
            </a:pPr>
            <a:r>
              <a:rPr lang="en-US" altLang="zh-CN"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祖国医学虽然没有高血压这一病名，但文献中对其病因、发病机理、症状和防治方法早有记载，认为本病与肝、肾失调，风、痰、火内盛有关。情志失调，饮食不节，内伤虚损是导致本病的主要病因。</a:t>
            </a:r>
            <a:endParaRPr lang="zh-CN" altLang="en-US" sz="2000" b="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lvl="0" indent="0" eaLnBrk="1" hangingPunct="1">
              <a:lnSpc>
                <a:spcPct val="150000"/>
              </a:lnSpc>
              <a:spcBef>
                <a:spcPct val="0"/>
              </a:spcBef>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高血压属于中医的“头痛”、“眩晕”、“肝阳”、“中风”的范畴。</a:t>
            </a:r>
            <a:endParaRPr lang="zh-CN" altLang="en-US" sz="2000" b="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indent="-571500" defTabSz="457200">
              <a:lnSpc>
                <a:spcPct val="100000"/>
              </a:lnSpc>
              <a:spcBef>
                <a:spcPts val="0"/>
              </a:spcBef>
              <a:spcAft>
                <a:spcPts val="0"/>
              </a:spcAft>
              <a:buClrTx/>
              <a:buSzTx/>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sym typeface="+mn-ea"/>
              </a:rPr>
              <a:t>中医证型及治疗</a:t>
            </a:r>
            <a:endParaRPr lang="zh-CN" altLang="en-US" sz="2800" b="1" i="0" kern="1200" spc="0" baseline="0">
              <a:solidFill>
                <a:srgbClr val="000000"/>
              </a:solidFill>
              <a:latin typeface="微软雅黑" panose="020B0503020204020204" charset="-122"/>
              <a:ea typeface="微软雅黑" panose="020B0503020204020204" charset="-122"/>
            </a:endParaRPr>
          </a:p>
        </p:txBody>
      </p:sp>
      <p:sp>
        <p:nvSpPr>
          <p:cNvPr id="6" name="Rectangle 3"/>
          <p:cNvSpPr txBox="1">
            <a:spLocks noChangeArrowheads="1"/>
          </p:cNvSpPr>
          <p:nvPr>
            <p:custDataLst>
              <p:tags r:id="rId5"/>
            </p:custDataLst>
          </p:nvPr>
        </p:nvSpPr>
        <p:spPr>
          <a:xfrm>
            <a:off x="491690" y="1242218"/>
            <a:ext cx="10842859" cy="4373563"/>
          </a:xfrm>
          <a:prstGeom prst="rect">
            <a:avLst/>
          </a:prstGeom>
        </p:spPr>
        <p:txBody>
          <a:bodyPr vert="horz" lIns="91440" tIns="45720" rIns="91440" bIns="45720">
            <a:normAutofit lnSpcReduction="20000"/>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0" lvl="0" indent="0" eaLnBrk="1" hangingPunct="1">
              <a:lnSpc>
                <a:spcPct val="150000"/>
              </a:lnSpc>
              <a:spcBef>
                <a:spcPct val="0"/>
              </a:spcBef>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肝阳上亢型</a:t>
            </a:r>
            <a:endPar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证候：头痛，头晕，面红目赤，烦躁易怒，口干口苦，脉弦数，舌红苔薄黄。</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治法：平肝潜阳</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方药：天麻钩藤饮（天麻、钩藤、石决明、黄芩、栀子、牛膝、杜仲、桑寄生、夜交藤、茯神、益母草）</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中成药：全天麻胶囊、钩藤片、复方羚羊降压片、降压片、脑立清丸、菊明降压片、降压冲剂、罗布麻降压片、杜仲降压片、</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100" name="图片 99"/>
          <p:cNvPicPr/>
          <p:nvPr/>
        </p:nvPicPr>
        <p:blipFill>
          <a:blip r:embed="rId6"/>
          <a:stretch>
            <a:fillRect/>
          </a:stretch>
        </p:blipFill>
        <p:spPr>
          <a:xfrm>
            <a:off x="6884670" y="4304030"/>
            <a:ext cx="3681095" cy="2235835"/>
          </a:xfrm>
          <a:prstGeom prst="rect">
            <a:avLst/>
          </a:prstGeom>
          <a:noFill/>
          <a:ln w="9525">
            <a:noFill/>
          </a:ln>
        </p:spPr>
      </p:pic>
    </p:spTree>
    <p:custDataLst>
      <p:tags r:id="rId7"/>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5"/>
            </p:custDataLst>
          </p:nvPr>
        </p:nvPicPr>
        <p:blipFill>
          <a:blip r:embed="rId6"/>
          <a:stretch>
            <a:fillRect/>
          </a:stretch>
        </p:blipFill>
        <p:spPr>
          <a:xfrm>
            <a:off x="0" y="0"/>
            <a:ext cx="1585595" cy="1783715"/>
          </a:xfrm>
          <a:prstGeom prst="rect">
            <a:avLst/>
          </a:prstGeom>
        </p:spPr>
      </p:pic>
      <p:pic>
        <p:nvPicPr>
          <p:cNvPr id="2" name="图片 1"/>
          <p:cNvPicPr>
            <a:picLocks noChangeAspect="1"/>
          </p:cNvPicPr>
          <p:nvPr userDrawn="1">
            <p:custDataLst>
              <p:tags r:id="rId7"/>
            </p:custDataLst>
          </p:nvPr>
        </p:nvPicPr>
        <p:blipFill>
          <a:blip r:embed="rId8"/>
          <a:stretch>
            <a:fillRect/>
          </a:stretch>
        </p:blipFill>
        <p:spPr>
          <a:xfrm>
            <a:off x="10257790" y="4682490"/>
            <a:ext cx="1932305" cy="2175510"/>
          </a:xfrm>
          <a:prstGeom prst="rect">
            <a:avLst/>
          </a:prstGeom>
        </p:spPr>
      </p:pic>
      <p:sp>
        <p:nvSpPr>
          <p:cNvPr id="16" name="文本框 15"/>
          <p:cNvSpPr txBox="1"/>
          <p:nvPr/>
        </p:nvSpPr>
        <p:spPr>
          <a:xfrm>
            <a:off x="1846976" y="364651"/>
            <a:ext cx="8498047" cy="460375"/>
          </a:xfrm>
          <a:prstGeom prst="rect">
            <a:avLst/>
          </a:prstGeom>
          <a:noFill/>
        </p:spPr>
        <p:txBody>
          <a:bodyPr wrap="square">
            <a:spAutoFit/>
          </a:bodyPr>
          <a:lstStyle/>
          <a:p>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患者合并高血压比例高且随着肾功能的恶化而增加</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TextBox 5"/>
          <p:cNvSpPr txBox="1"/>
          <p:nvPr>
            <p:custDataLst>
              <p:tags r:id="rId9"/>
            </p:custDataLst>
          </p:nvPr>
        </p:nvSpPr>
        <p:spPr>
          <a:xfrm>
            <a:off x="251670" y="1372184"/>
            <a:ext cx="2755900" cy="368300"/>
          </a:xfrm>
          <a:prstGeom prst="rect">
            <a:avLst/>
          </a:prstGeom>
          <a:noFill/>
        </p:spPr>
        <p:txBody>
          <a:bodyPr wrap="none">
            <a:spAutoFit/>
          </a:bodyPr>
          <a:lstStyle/>
          <a:p>
            <a:r>
              <a:rPr lang="en-US" altLang="zh-CN" b="1">
                <a:solidFill>
                  <a:schemeClr val="dk1"/>
                </a:solidFill>
                <a:latin typeface="微软雅黑" panose="020B0503020204020204" charset="-122"/>
                <a:ea typeface="微软雅黑" panose="020B0503020204020204" charset="-122"/>
                <a:cs typeface="微软雅黑" panose="020B0503020204020204" charset="-122"/>
              </a:rPr>
              <a:t>CKD</a:t>
            </a:r>
            <a:r>
              <a:rPr lang="zh-CN" altLang="en-US" b="1">
                <a:solidFill>
                  <a:schemeClr val="dk1"/>
                </a:solidFill>
                <a:latin typeface="微软雅黑" panose="020B0503020204020204" charset="-122"/>
                <a:ea typeface="微软雅黑" panose="020B0503020204020204" charset="-122"/>
                <a:cs typeface="微软雅黑" panose="020B0503020204020204" charset="-122"/>
              </a:rPr>
              <a:t>患者合并高血压情况</a:t>
            </a:r>
            <a:endParaRPr lang="zh-CN" altLang="en-US"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 name="虚尾箭头 7"/>
          <p:cNvSpPr/>
          <p:nvPr>
            <p:custDataLst>
              <p:tags r:id="rId10"/>
            </p:custDataLst>
          </p:nvPr>
        </p:nvSpPr>
        <p:spPr>
          <a:xfrm>
            <a:off x="2687987" y="3013450"/>
            <a:ext cx="864096" cy="432048"/>
          </a:xfrm>
          <a:prstGeom prst="stripedRight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zh-CN" altLang="en-US">
              <a:solidFill>
                <a:schemeClr val="lt1"/>
              </a:solidFill>
              <a:latin typeface="微软雅黑" panose="020B0503020204020204" charset="-122"/>
              <a:ea typeface="微软雅黑" panose="020B0503020204020204" charset="-122"/>
            </a:endParaRPr>
          </a:p>
        </p:txBody>
      </p:sp>
      <p:graphicFrame>
        <p:nvGraphicFramePr>
          <p:cNvPr id="9" name="图表 8"/>
          <p:cNvGraphicFramePr/>
          <p:nvPr/>
        </p:nvGraphicFramePr>
        <p:xfrm>
          <a:off x="3922653" y="2004984"/>
          <a:ext cx="2853889" cy="2546817"/>
        </p:xfrm>
        <a:graphic>
          <a:graphicData uri="http://schemas.openxmlformats.org/drawingml/2006/chart">
            <c:chart xmlns:c="http://schemas.openxmlformats.org/drawingml/2006/chart" xmlns:r="http://schemas.openxmlformats.org/officeDocument/2006/relationships" r:id="rId1"/>
          </a:graphicData>
        </a:graphic>
      </p:graphicFrame>
      <p:sp>
        <p:nvSpPr>
          <p:cNvPr id="10" name="矩形 9"/>
          <p:cNvSpPr/>
          <p:nvPr>
            <p:custDataLst>
              <p:tags r:id="rId11"/>
            </p:custDataLst>
          </p:nvPr>
        </p:nvSpPr>
        <p:spPr>
          <a:xfrm>
            <a:off x="4679733" y="4429476"/>
            <a:ext cx="1066800" cy="398780"/>
          </a:xfrm>
          <a:prstGeom prst="rect">
            <a:avLst/>
          </a:prstGeom>
        </p:spPr>
        <p:txBody>
          <a:bodyPr wrap="none">
            <a:spAutoFit/>
          </a:bodyPr>
          <a:lstStyle/>
          <a:p>
            <a:pPr algn="ctr"/>
            <a:r>
              <a:rPr lang="en-US" altLang="zh-CN" sz="1000">
                <a:solidFill>
                  <a:schemeClr val="dk1"/>
                </a:solidFill>
                <a:latin typeface="微软雅黑" panose="020B0503020204020204" charset="-122"/>
                <a:ea typeface="微软雅黑" panose="020B0503020204020204" charset="-122"/>
                <a:cs typeface="微软雅黑" panose="020B0503020204020204" charset="-122"/>
              </a:rPr>
              <a:t>eGFR</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59</a:t>
            </a:r>
            <a:endParaRPr lang="en-US" altLang="zh-CN" sz="1000">
              <a:solidFill>
                <a:schemeClr val="dk1"/>
              </a:solidFill>
              <a:latin typeface="微软雅黑" panose="020B0503020204020204" charset="-122"/>
              <a:ea typeface="微软雅黑" panose="020B0503020204020204" charset="-122"/>
              <a:cs typeface="微软雅黑" panose="020B0503020204020204" charset="-122"/>
            </a:endParaRPr>
          </a:p>
          <a:p>
            <a:pPr algn="ctr"/>
            <a:r>
              <a:rPr lang="en-US" altLang="zh-CN" sz="1000">
                <a:solidFill>
                  <a:schemeClr val="dk1"/>
                </a:solidFill>
                <a:latin typeface="微软雅黑" panose="020B0503020204020204" charset="-122"/>
                <a:ea typeface="微软雅黑" panose="020B0503020204020204" charset="-122"/>
                <a:cs typeface="微软雅黑" panose="020B0503020204020204" charset="-122"/>
              </a:rPr>
              <a:t>mL/min/1.73m</a:t>
            </a:r>
            <a:r>
              <a:rPr lang="en-US" altLang="zh-CN" sz="1000" baseline="30000">
                <a:solidFill>
                  <a:schemeClr val="dk1"/>
                </a:solidFill>
                <a:latin typeface="微软雅黑" panose="020B0503020204020204" charset="-122"/>
                <a:ea typeface="微软雅黑" panose="020B0503020204020204" charset="-122"/>
                <a:cs typeface="微软雅黑" panose="020B0503020204020204" charset="-122"/>
              </a:rPr>
              <a:t>2</a:t>
            </a:r>
            <a:endParaRPr lang="en-US" altLang="zh-CN" sz="1000" baseline="30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1" name="矩形 10"/>
          <p:cNvSpPr/>
          <p:nvPr>
            <p:custDataLst>
              <p:tags r:id="rId12"/>
            </p:custDataLst>
          </p:nvPr>
        </p:nvSpPr>
        <p:spPr>
          <a:xfrm>
            <a:off x="5722006" y="4415280"/>
            <a:ext cx="1066800" cy="398780"/>
          </a:xfrm>
          <a:prstGeom prst="rect">
            <a:avLst/>
          </a:prstGeom>
        </p:spPr>
        <p:txBody>
          <a:bodyPr wrap="none">
            <a:spAutoFit/>
          </a:bodyPr>
          <a:lstStyle/>
          <a:p>
            <a:pPr algn="ctr"/>
            <a:r>
              <a:rPr lang="en-US" altLang="zh-CN" sz="1000">
                <a:solidFill>
                  <a:schemeClr val="dk1"/>
                </a:solidFill>
                <a:latin typeface="微软雅黑" panose="020B0503020204020204" charset="-122"/>
                <a:ea typeface="微软雅黑" panose="020B0503020204020204" charset="-122"/>
                <a:cs typeface="微软雅黑" panose="020B0503020204020204" charset="-122"/>
              </a:rPr>
              <a:t>eGFR</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30</a:t>
            </a:r>
            <a:endParaRPr lang="en-US" altLang="zh-CN" sz="1000">
              <a:solidFill>
                <a:schemeClr val="dk1"/>
              </a:solidFill>
              <a:latin typeface="微软雅黑" panose="020B0503020204020204" charset="-122"/>
              <a:ea typeface="微软雅黑" panose="020B0503020204020204" charset="-122"/>
              <a:cs typeface="微软雅黑" panose="020B0503020204020204" charset="-122"/>
            </a:endParaRPr>
          </a:p>
          <a:p>
            <a:pPr algn="ctr"/>
            <a:r>
              <a:rPr lang="en-US" altLang="zh-CN" sz="1000">
                <a:solidFill>
                  <a:schemeClr val="dk1"/>
                </a:solidFill>
                <a:latin typeface="微软雅黑" panose="020B0503020204020204" charset="-122"/>
                <a:ea typeface="微软雅黑" panose="020B0503020204020204" charset="-122"/>
                <a:cs typeface="微软雅黑" panose="020B0503020204020204" charset="-122"/>
              </a:rPr>
              <a:t>mL/min/1.73m</a:t>
            </a:r>
            <a:r>
              <a:rPr lang="en-US" altLang="zh-CN" sz="1000" baseline="30000">
                <a:solidFill>
                  <a:schemeClr val="dk1"/>
                </a:solidFill>
                <a:latin typeface="微软雅黑" panose="020B0503020204020204" charset="-122"/>
                <a:ea typeface="微软雅黑" panose="020B0503020204020204" charset="-122"/>
                <a:cs typeface="微软雅黑" panose="020B0503020204020204" charset="-122"/>
              </a:rPr>
              <a:t>2</a:t>
            </a:r>
            <a:endParaRPr lang="en-US" altLang="zh-CN" sz="1000" baseline="30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4" name="TextBox 21"/>
          <p:cNvSpPr txBox="1"/>
          <p:nvPr>
            <p:custDataLst>
              <p:tags r:id="rId13"/>
            </p:custDataLst>
          </p:nvPr>
        </p:nvSpPr>
        <p:spPr>
          <a:xfrm>
            <a:off x="3604307" y="1348989"/>
            <a:ext cx="3898900" cy="368300"/>
          </a:xfrm>
          <a:prstGeom prst="rect">
            <a:avLst/>
          </a:prstGeom>
          <a:noFill/>
        </p:spPr>
        <p:txBody>
          <a:bodyPr wrap="none">
            <a:spAutoFit/>
          </a:bodyPr>
          <a:lstStyle/>
          <a:p>
            <a:r>
              <a:rPr lang="en-US" altLang="zh-CN" b="1">
                <a:solidFill>
                  <a:schemeClr val="dk1"/>
                </a:solidFill>
                <a:latin typeface="微软雅黑" panose="020B0503020204020204" charset="-122"/>
                <a:ea typeface="微软雅黑" panose="020B0503020204020204" charset="-122"/>
                <a:cs typeface="微软雅黑" panose="020B0503020204020204" charset="-122"/>
              </a:rPr>
              <a:t>CKD</a:t>
            </a:r>
            <a:r>
              <a:rPr lang="zh-CN" altLang="en-US" b="1">
                <a:solidFill>
                  <a:schemeClr val="dk1"/>
                </a:solidFill>
                <a:latin typeface="微软雅黑" panose="020B0503020204020204" charset="-122"/>
                <a:ea typeface="微软雅黑" panose="020B0503020204020204" charset="-122"/>
                <a:cs typeface="微软雅黑" panose="020B0503020204020204" charset="-122"/>
              </a:rPr>
              <a:t>不同肾功能患者合并高血压情况</a:t>
            </a:r>
            <a:endParaRPr lang="zh-CN" altLang="en-US"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5" name="TextBox 4"/>
          <p:cNvSpPr txBox="1"/>
          <p:nvPr>
            <p:custDataLst>
              <p:tags r:id="rId14"/>
            </p:custDataLst>
          </p:nvPr>
        </p:nvSpPr>
        <p:spPr>
          <a:xfrm>
            <a:off x="2207568" y="3725527"/>
            <a:ext cx="1872208" cy="337185"/>
          </a:xfrm>
          <a:prstGeom prst="rect">
            <a:avLst/>
          </a:prstGeom>
          <a:noFill/>
        </p:spPr>
        <p:txBody>
          <a:bodyPr wrap="square">
            <a:spAutoFit/>
          </a:bodyPr>
          <a:lstStyle/>
          <a:p>
            <a:pPr algn="ctr"/>
            <a:r>
              <a:rPr lang="zh-CN" altLang="en-US" sz="1600" b="1">
                <a:solidFill>
                  <a:schemeClr val="lt1">
                    <a:lumMod val="50000"/>
                  </a:schemeClr>
                </a:solidFill>
                <a:latin typeface="微软雅黑" panose="020B0503020204020204" charset="-122"/>
                <a:ea typeface="微软雅黑" panose="020B0503020204020204" charset="-122"/>
              </a:rPr>
              <a:t>合并高血压</a:t>
            </a:r>
            <a:endParaRPr lang="zh-CN" altLang="en-US" sz="1600" b="1">
              <a:solidFill>
                <a:schemeClr val="lt1">
                  <a:lumMod val="50000"/>
                </a:schemeClr>
              </a:solidFill>
              <a:latin typeface="微软雅黑" panose="020B0503020204020204" charset="-122"/>
              <a:ea typeface="微软雅黑" panose="020B0503020204020204" charset="-122"/>
            </a:endParaRPr>
          </a:p>
        </p:txBody>
      </p:sp>
      <p:graphicFrame>
        <p:nvGraphicFramePr>
          <p:cNvPr id="19" name="图表 18"/>
          <p:cNvGraphicFramePr/>
          <p:nvPr/>
        </p:nvGraphicFramePr>
        <p:xfrm>
          <a:off x="366992" y="1887713"/>
          <a:ext cx="2853889" cy="3106917"/>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23" descr="사람그래프"/>
          <p:cNvPicPr>
            <a:picLocks noChangeAspect="1" noChangeArrowheads="1"/>
          </p:cNvPicPr>
          <p:nvPr/>
        </p:nvPicPr>
        <p:blipFill>
          <a:blip r:embed="rId15"/>
          <a:srcRect/>
          <a:stretch>
            <a:fillRect/>
          </a:stretch>
        </p:blipFill>
        <p:spPr>
          <a:xfrm>
            <a:off x="1320150" y="2155485"/>
            <a:ext cx="405873" cy="760646"/>
          </a:xfrm>
          <a:prstGeom prst="rect">
            <a:avLst/>
          </a:prstGeom>
          <a:noFill/>
        </p:spPr>
      </p:pic>
      <p:pic>
        <p:nvPicPr>
          <p:cNvPr id="13" name="Picture 23" descr="사람그래프"/>
          <p:cNvPicPr>
            <a:picLocks noChangeAspect="1" noChangeArrowheads="1"/>
          </p:cNvPicPr>
          <p:nvPr/>
        </p:nvPicPr>
        <p:blipFill>
          <a:blip r:embed="rId15"/>
          <a:srcRect/>
          <a:stretch>
            <a:fillRect/>
          </a:stretch>
        </p:blipFill>
        <p:spPr>
          <a:xfrm>
            <a:off x="2057225" y="2223816"/>
            <a:ext cx="621956" cy="1165608"/>
          </a:xfrm>
          <a:prstGeom prst="rect">
            <a:avLst/>
          </a:prstGeom>
          <a:noFill/>
        </p:spPr>
      </p:pic>
      <p:sp>
        <p:nvSpPr>
          <p:cNvPr id="20" name="TextBox 3"/>
          <p:cNvSpPr txBox="1"/>
          <p:nvPr>
            <p:custDataLst>
              <p:tags r:id="rId16"/>
            </p:custDataLst>
          </p:nvPr>
        </p:nvSpPr>
        <p:spPr>
          <a:xfrm>
            <a:off x="127511" y="6215549"/>
            <a:ext cx="4160113" cy="506730"/>
          </a:xfrm>
          <a:prstGeom prst="rect">
            <a:avLst/>
          </a:prstGeom>
          <a:noFill/>
        </p:spPr>
        <p:txBody>
          <a:bodyPr wrap="square">
            <a:spAutoFit/>
          </a:bodyPr>
          <a:lstStyle/>
          <a:p>
            <a:r>
              <a:rPr lang="en-US" altLang="zh-CN" sz="900">
                <a:solidFill>
                  <a:schemeClr val="dk1"/>
                </a:solidFill>
                <a:latin typeface="微软雅黑" panose="020B0503020204020204" charset="-122"/>
                <a:ea typeface="微软雅黑" panose="020B0503020204020204" charset="-122"/>
              </a:rPr>
              <a:t>Cohen DL, et al. Am J Kidney Dis. 2014 May;63(5):835-42.</a:t>
            </a:r>
            <a:endParaRPr lang="en-US" altLang="zh-CN" sz="900">
              <a:solidFill>
                <a:schemeClr val="dk1"/>
              </a:solidFill>
              <a:latin typeface="微软雅黑" panose="020B0503020204020204" charset="-122"/>
              <a:ea typeface="微软雅黑" panose="020B0503020204020204" charset="-122"/>
            </a:endParaRPr>
          </a:p>
          <a:p>
            <a:r>
              <a:rPr lang="en-US" altLang="zh-CN" sz="900">
                <a:solidFill>
                  <a:schemeClr val="dk1"/>
                </a:solidFill>
                <a:latin typeface="微软雅黑" panose="020B0503020204020204" charset="-122"/>
                <a:ea typeface="微软雅黑" panose="020B0503020204020204" charset="-122"/>
              </a:rPr>
              <a:t> Global Burden of Metabolic Risk Factors for Chronic Diseases Collaboration. </a:t>
            </a:r>
            <a:endParaRPr lang="en-US" altLang="zh-CN" sz="900">
              <a:solidFill>
                <a:schemeClr val="dk1"/>
              </a:solidFill>
              <a:latin typeface="微软雅黑" panose="020B0503020204020204" charset="-122"/>
              <a:ea typeface="微软雅黑" panose="020B0503020204020204" charset="-122"/>
            </a:endParaRPr>
          </a:p>
          <a:p>
            <a:r>
              <a:rPr lang="en-US" altLang="zh-CN" sz="900">
                <a:solidFill>
                  <a:schemeClr val="dk1"/>
                </a:solidFill>
                <a:latin typeface="微软雅黑" panose="020B0503020204020204" charset="-122"/>
                <a:ea typeface="微软雅黑" panose="020B0503020204020204" charset="-122"/>
              </a:rPr>
              <a:t>Lancet Diabetes Endocrinol.2014 Aug;2(8):634-47  </a:t>
            </a:r>
            <a:endParaRPr lang="en-US" altLang="zh-CN" sz="900">
              <a:solidFill>
                <a:schemeClr val="dk1"/>
              </a:solidFill>
              <a:latin typeface="微软雅黑" panose="020B0503020204020204" charset="-122"/>
              <a:ea typeface="微软雅黑" panose="020B0503020204020204" charset="-122"/>
            </a:endParaRPr>
          </a:p>
        </p:txBody>
      </p:sp>
      <p:sp>
        <p:nvSpPr>
          <p:cNvPr id="23" name="TextBox 4"/>
          <p:cNvSpPr txBox="1"/>
          <p:nvPr>
            <p:custDataLst>
              <p:tags r:id="rId17"/>
            </p:custDataLst>
          </p:nvPr>
        </p:nvSpPr>
        <p:spPr>
          <a:xfrm>
            <a:off x="5561734" y="3318062"/>
            <a:ext cx="1872208" cy="245110"/>
          </a:xfrm>
          <a:prstGeom prst="rect">
            <a:avLst/>
          </a:prstGeom>
          <a:noFill/>
        </p:spPr>
        <p:txBody>
          <a:bodyPr wrap="square">
            <a:spAutoFit/>
          </a:bodyPr>
          <a:lstStyle/>
          <a:p>
            <a:pPr algn="ctr"/>
            <a:r>
              <a:rPr lang="zh-CN" altLang="en-US" sz="1000" b="1">
                <a:solidFill>
                  <a:schemeClr val="tx1"/>
                </a:solidFill>
                <a:latin typeface="微软雅黑" panose="020B0503020204020204" charset="-122"/>
                <a:ea typeface="微软雅黑" panose="020B0503020204020204" charset="-122"/>
              </a:rPr>
              <a:t>合并高血压</a:t>
            </a:r>
            <a:endParaRPr lang="zh-CN" altLang="en-US" sz="1000" b="1">
              <a:solidFill>
                <a:schemeClr val="tx1"/>
              </a:solidFill>
              <a:latin typeface="微软雅黑" panose="020B0503020204020204" charset="-122"/>
              <a:ea typeface="微软雅黑" panose="020B0503020204020204" charset="-122"/>
            </a:endParaRPr>
          </a:p>
        </p:txBody>
      </p:sp>
      <p:graphicFrame>
        <p:nvGraphicFramePr>
          <p:cNvPr id="25" name="图表 24"/>
          <p:cNvGraphicFramePr/>
          <p:nvPr/>
        </p:nvGraphicFramePr>
        <p:xfrm>
          <a:off x="7519035" y="2764155"/>
          <a:ext cx="2345055" cy="2065655"/>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7"/>
          <p:cNvSpPr txBox="1"/>
          <p:nvPr>
            <p:custDataLst>
              <p:tags r:id="rId18"/>
            </p:custDataLst>
          </p:nvPr>
        </p:nvSpPr>
        <p:spPr>
          <a:xfrm>
            <a:off x="8167370" y="3600450"/>
            <a:ext cx="1048385" cy="553085"/>
          </a:xfrm>
          <a:prstGeom prst="rect">
            <a:avLst/>
          </a:prstGeom>
          <a:noFill/>
        </p:spPr>
        <p:txBody>
          <a:bodyPr wrap="square">
            <a:spAutoFit/>
          </a:bodyPr>
          <a:lstStyle/>
          <a:p>
            <a:pPr algn="ct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2010</a:t>
            </a: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年全球</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因</a:t>
            </a: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CKD</a:t>
            </a: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死亡的男性中</a:t>
            </a:r>
            <a:endParaRPr lang="zh-CN" altLang="en-US" sz="1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7" name="TextBox 8"/>
          <p:cNvSpPr txBox="1"/>
          <p:nvPr>
            <p:custDataLst>
              <p:tags r:id="rId19"/>
            </p:custDataLst>
          </p:nvPr>
        </p:nvSpPr>
        <p:spPr>
          <a:xfrm>
            <a:off x="8067931" y="2621017"/>
            <a:ext cx="436880" cy="245110"/>
          </a:xfrm>
          <a:prstGeom prst="rect">
            <a:avLst/>
          </a:prstGeom>
          <a:noFill/>
        </p:spPr>
        <p:txBody>
          <a:bodyPr wrap="none">
            <a:spAutoFit/>
          </a:bodyPr>
          <a:lstStyle/>
          <a:p>
            <a:r>
              <a:rPr lang="zh-CN" altLang="en-US" sz="1000" b="1">
                <a:solidFill>
                  <a:schemeClr val="dk1"/>
                </a:solidFill>
                <a:latin typeface="微软雅黑" panose="020B0503020204020204" charset="-122"/>
                <a:ea typeface="微软雅黑" panose="020B0503020204020204" charset="-122"/>
              </a:rPr>
              <a:t>男性</a:t>
            </a:r>
            <a:endParaRPr lang="zh-CN" altLang="en-US" sz="1000" b="1">
              <a:solidFill>
                <a:schemeClr val="dk1"/>
              </a:solidFill>
              <a:latin typeface="微软雅黑" panose="020B0503020204020204" charset="-122"/>
              <a:ea typeface="微软雅黑" panose="020B0503020204020204" charset="-122"/>
            </a:endParaRPr>
          </a:p>
        </p:txBody>
      </p:sp>
      <p:pic>
        <p:nvPicPr>
          <p:cNvPr id="28" name="Picture 2"/>
          <p:cNvPicPr>
            <a:picLocks noChangeAspect="1" noChangeArrowheads="1"/>
          </p:cNvPicPr>
          <p:nvPr/>
        </p:nvPicPr>
        <p:blipFill>
          <a:blip r:embed="rId20"/>
          <a:srcRect/>
          <a:stretch>
            <a:fillRect/>
          </a:stretch>
        </p:blipFill>
        <p:spPr>
          <a:xfrm>
            <a:off x="7457681" y="2191747"/>
            <a:ext cx="432439" cy="9269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9" name="文本框 28"/>
          <p:cNvSpPr txBox="1"/>
          <p:nvPr>
            <p:custDataLst>
              <p:tags r:id="rId21"/>
            </p:custDataLst>
          </p:nvPr>
        </p:nvSpPr>
        <p:spPr>
          <a:xfrm>
            <a:off x="7059924" y="3445272"/>
            <a:ext cx="1114095" cy="553085"/>
          </a:xfrm>
          <a:prstGeom prst="rect">
            <a:avLst/>
          </a:prstGeom>
          <a:noFill/>
        </p:spPr>
        <p:txBody>
          <a:bodyPr wrap="square">
            <a:spAutoFit/>
          </a:bodyPr>
          <a:lstStyle/>
          <a:p>
            <a:pPr algn="ct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23%</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归因于</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高血糖</a:t>
            </a:r>
            <a:endParaRPr lang="zh-CN" altLang="en-US" sz="1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custDataLst>
              <p:tags r:id="rId22"/>
            </p:custDataLst>
          </p:nvPr>
        </p:nvSpPr>
        <p:spPr>
          <a:xfrm>
            <a:off x="7673901" y="4610461"/>
            <a:ext cx="1594120" cy="398780"/>
          </a:xfrm>
          <a:prstGeom prst="rect">
            <a:avLst/>
          </a:prstGeom>
          <a:noFill/>
        </p:spPr>
        <p:txBody>
          <a:bodyPr wrap="square">
            <a:spAutoFit/>
          </a:bodyPr>
          <a:lstStyle/>
          <a:p>
            <a:pPr algn="ct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24%</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归因于高</a:t>
            </a: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BMI</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 name="文本框 30"/>
          <p:cNvSpPr txBox="1"/>
          <p:nvPr>
            <p:custDataLst>
              <p:tags r:id="rId23"/>
            </p:custDataLst>
          </p:nvPr>
        </p:nvSpPr>
        <p:spPr>
          <a:xfrm>
            <a:off x="8321171" y="3020726"/>
            <a:ext cx="648072" cy="245110"/>
          </a:xfrm>
          <a:prstGeom prst="rect">
            <a:avLst/>
          </a:prstGeom>
          <a:noFill/>
        </p:spPr>
        <p:txBody>
          <a:bodyPr wrap="square">
            <a:spAutoFit/>
          </a:bodyPr>
          <a:lstStyle/>
          <a:p>
            <a:r>
              <a:rPr lang="zh-CN" altLang="en-US" sz="1000">
                <a:solidFill>
                  <a:schemeClr val="lt1"/>
                </a:solidFill>
                <a:latin typeface="微软雅黑" panose="020B0503020204020204" charset="-122"/>
                <a:ea typeface="微软雅黑" panose="020B0503020204020204" charset="-122"/>
              </a:rPr>
              <a:t>其他</a:t>
            </a:r>
            <a:endParaRPr lang="zh-CN" altLang="en-US" sz="1000">
              <a:solidFill>
                <a:schemeClr val="lt1"/>
              </a:solidFill>
              <a:latin typeface="微软雅黑" panose="020B0503020204020204" charset="-122"/>
              <a:ea typeface="微软雅黑" panose="020B0503020204020204" charset="-122"/>
            </a:endParaRPr>
          </a:p>
        </p:txBody>
      </p:sp>
      <p:sp>
        <p:nvSpPr>
          <p:cNvPr id="32" name="文本框 31"/>
          <p:cNvSpPr txBox="1"/>
          <p:nvPr>
            <p:custDataLst>
              <p:tags r:id="rId24"/>
            </p:custDataLst>
          </p:nvPr>
        </p:nvSpPr>
        <p:spPr>
          <a:xfrm>
            <a:off x="8868799" y="3208951"/>
            <a:ext cx="1274620" cy="398780"/>
          </a:xfrm>
          <a:prstGeom prst="rect">
            <a:avLst/>
          </a:prstGeom>
          <a:noFill/>
        </p:spPr>
        <p:txBody>
          <a:bodyPr wrap="square">
            <a:spAutoFit/>
          </a:bodyPr>
          <a:lstStyle/>
          <a:p>
            <a:pPr algn="ct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45%</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归因于高血压</a:t>
            </a:r>
            <a:endParaRPr lang="zh-CN" altLang="en-US" sz="1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 name="TextBox 12"/>
          <p:cNvSpPr txBox="1"/>
          <p:nvPr>
            <p:custDataLst>
              <p:tags r:id="rId25"/>
            </p:custDataLst>
          </p:nvPr>
        </p:nvSpPr>
        <p:spPr>
          <a:xfrm>
            <a:off x="10063935" y="2579186"/>
            <a:ext cx="436880" cy="245110"/>
          </a:xfrm>
          <a:prstGeom prst="rect">
            <a:avLst/>
          </a:prstGeom>
          <a:noFill/>
        </p:spPr>
        <p:txBody>
          <a:bodyPr wrap="none">
            <a:spAutoFit/>
          </a:bodyPr>
          <a:lstStyle/>
          <a:p>
            <a:r>
              <a:rPr lang="zh-CN" altLang="en-US" sz="1000" b="1">
                <a:solidFill>
                  <a:schemeClr val="dk1"/>
                </a:solidFill>
                <a:latin typeface="微软雅黑" panose="020B0503020204020204" charset="-122"/>
                <a:ea typeface="微软雅黑" panose="020B0503020204020204" charset="-122"/>
              </a:rPr>
              <a:t>女性</a:t>
            </a:r>
            <a:endParaRPr lang="zh-CN" altLang="en-US" sz="1000" b="1">
              <a:solidFill>
                <a:schemeClr val="dk1"/>
              </a:solidFill>
              <a:latin typeface="微软雅黑" panose="020B0503020204020204" charset="-122"/>
              <a:ea typeface="微软雅黑" panose="020B0503020204020204" charset="-122"/>
            </a:endParaRPr>
          </a:p>
        </p:txBody>
      </p:sp>
      <p:pic>
        <p:nvPicPr>
          <p:cNvPr id="34" name="Picture 4"/>
          <p:cNvPicPr>
            <a:picLocks noChangeAspect="1" noChangeArrowheads="1"/>
          </p:cNvPicPr>
          <p:nvPr/>
        </p:nvPicPr>
        <p:blipFill>
          <a:blip r:embed="rId26" cstate="print"/>
          <a:srcRect/>
          <a:stretch>
            <a:fillRect/>
          </a:stretch>
        </p:blipFill>
        <p:spPr>
          <a:xfrm>
            <a:off x="9612875" y="2155485"/>
            <a:ext cx="428842" cy="90300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sp>
        <p:nvSpPr>
          <p:cNvPr id="37" name="文本框 36"/>
          <p:cNvSpPr txBox="1"/>
          <p:nvPr>
            <p:custDataLst>
              <p:tags r:id="rId27"/>
            </p:custDataLst>
          </p:nvPr>
        </p:nvSpPr>
        <p:spPr>
          <a:xfrm>
            <a:off x="9590544" y="3000003"/>
            <a:ext cx="1114095" cy="553085"/>
          </a:xfrm>
          <a:prstGeom prst="rect">
            <a:avLst/>
          </a:prstGeom>
          <a:noFill/>
        </p:spPr>
        <p:txBody>
          <a:bodyPr wrap="square">
            <a:spAutoFit/>
          </a:bodyPr>
          <a:lstStyle/>
          <a:p>
            <a:pPr algn="ctr"/>
            <a:r>
              <a:rPr lang="en-US" altLang="zh-CN" sz="1000">
                <a:solidFill>
                  <a:schemeClr val="dk1"/>
                </a:solidFill>
                <a:latin typeface="微软雅黑" panose="020B0503020204020204" charset="-122"/>
                <a:ea typeface="微软雅黑" panose="020B0503020204020204" charset="-122"/>
                <a:cs typeface="微软雅黑" panose="020B0503020204020204" charset="-122"/>
              </a:rPr>
              <a:t>23%</a:t>
            </a:r>
            <a:endParaRPr lang="en-US" altLang="zh-CN" sz="1000">
              <a:solidFill>
                <a:schemeClr val="dk1"/>
              </a:solidFill>
              <a:latin typeface="微软雅黑" panose="020B0503020204020204" charset="-122"/>
              <a:ea typeface="微软雅黑" panose="020B0503020204020204" charset="-122"/>
              <a:cs typeface="微软雅黑" panose="020B0503020204020204" charset="-122"/>
            </a:endParaRPr>
          </a:p>
          <a:p>
            <a:pPr algn="ctr"/>
            <a:r>
              <a:rPr lang="zh-CN" altLang="en-US" sz="1000">
                <a:solidFill>
                  <a:schemeClr val="dk1"/>
                </a:solidFill>
                <a:latin typeface="微软雅黑" panose="020B0503020204020204" charset="-122"/>
                <a:ea typeface="微软雅黑" panose="020B0503020204020204" charset="-122"/>
                <a:cs typeface="微软雅黑" panose="020B0503020204020204" charset="-122"/>
              </a:rPr>
              <a:t>归因于</a:t>
            </a:r>
            <a:endParaRPr lang="en-US" altLang="zh-CN" sz="1000">
              <a:solidFill>
                <a:schemeClr val="dk1"/>
              </a:solidFill>
              <a:latin typeface="微软雅黑" panose="020B0503020204020204" charset="-122"/>
              <a:ea typeface="微软雅黑" panose="020B0503020204020204" charset="-122"/>
              <a:cs typeface="微软雅黑" panose="020B0503020204020204" charset="-122"/>
            </a:endParaRPr>
          </a:p>
          <a:p>
            <a:pPr algn="ctr"/>
            <a:r>
              <a:rPr lang="zh-CN" altLang="en-US" sz="1000">
                <a:solidFill>
                  <a:schemeClr val="dk1"/>
                </a:solidFill>
                <a:latin typeface="微软雅黑" panose="020B0503020204020204" charset="-122"/>
                <a:ea typeface="微软雅黑" panose="020B0503020204020204" charset="-122"/>
                <a:cs typeface="微软雅黑" panose="020B0503020204020204" charset="-122"/>
              </a:rPr>
              <a:t>高血糖</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8" name="文本框 37"/>
          <p:cNvSpPr txBox="1"/>
          <p:nvPr>
            <p:custDataLst>
              <p:tags r:id="rId28"/>
            </p:custDataLst>
          </p:nvPr>
        </p:nvSpPr>
        <p:spPr>
          <a:xfrm>
            <a:off x="10643668" y="2697350"/>
            <a:ext cx="648072" cy="245110"/>
          </a:xfrm>
          <a:prstGeom prst="rect">
            <a:avLst/>
          </a:prstGeom>
          <a:noFill/>
        </p:spPr>
        <p:txBody>
          <a:bodyPr wrap="square">
            <a:spAutoFit/>
          </a:bodyPr>
          <a:lstStyle/>
          <a:p>
            <a:r>
              <a:rPr lang="zh-CN" altLang="en-US" sz="1000" b="1">
                <a:solidFill>
                  <a:schemeClr val="tx1"/>
                </a:solidFill>
                <a:latin typeface="微软雅黑" panose="020B0503020204020204" charset="-122"/>
                <a:ea typeface="微软雅黑" panose="020B0503020204020204" charset="-122"/>
              </a:rPr>
              <a:t>其他</a:t>
            </a:r>
            <a:endParaRPr lang="zh-CN" altLang="en-US" sz="1000" b="1">
              <a:solidFill>
                <a:schemeClr val="tx1"/>
              </a:solidFill>
              <a:latin typeface="微软雅黑" panose="020B0503020204020204" charset="-122"/>
              <a:ea typeface="微软雅黑" panose="020B0503020204020204" charset="-122"/>
            </a:endParaRPr>
          </a:p>
        </p:txBody>
      </p:sp>
      <p:graphicFrame>
        <p:nvGraphicFramePr>
          <p:cNvPr id="40" name="图表 39"/>
          <p:cNvGraphicFramePr/>
          <p:nvPr/>
        </p:nvGraphicFramePr>
        <p:xfrm>
          <a:off x="9761220" y="2820670"/>
          <a:ext cx="2696210" cy="2113280"/>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11"/>
          <p:cNvSpPr txBox="1"/>
          <p:nvPr>
            <p:custDataLst>
              <p:tags r:id="rId29"/>
            </p:custDataLst>
          </p:nvPr>
        </p:nvSpPr>
        <p:spPr>
          <a:xfrm>
            <a:off x="10695305" y="3582670"/>
            <a:ext cx="892810" cy="553085"/>
          </a:xfrm>
          <a:prstGeom prst="rect">
            <a:avLst/>
          </a:prstGeom>
          <a:noFill/>
        </p:spPr>
        <p:txBody>
          <a:bodyPr wrap="square">
            <a:spAutoFit/>
          </a:bodyPr>
          <a:lstStyle/>
          <a:p>
            <a:pPr algn="ctr"/>
            <a:r>
              <a:rPr lang="en-US" altLang="zh-CN" sz="1000" b="1">
                <a:solidFill>
                  <a:schemeClr val="dk1"/>
                </a:solidFill>
                <a:latin typeface="微软雅黑" panose="020B0503020204020204" charset="-122"/>
                <a:ea typeface="微软雅黑" panose="020B0503020204020204" charset="-122"/>
                <a:cs typeface="微软雅黑" panose="020B0503020204020204" charset="-122"/>
              </a:rPr>
              <a:t>2010</a:t>
            </a:r>
            <a:r>
              <a:rPr lang="zh-CN" altLang="en-US" sz="1000" b="1">
                <a:solidFill>
                  <a:schemeClr val="dk1"/>
                </a:solidFill>
                <a:latin typeface="微软雅黑" panose="020B0503020204020204" charset="-122"/>
                <a:ea typeface="微软雅黑" panose="020B0503020204020204" charset="-122"/>
                <a:cs typeface="微软雅黑" panose="020B0503020204020204" charset="-122"/>
              </a:rPr>
              <a:t>年全球</a:t>
            </a:r>
            <a:endParaRPr lang="en-US" altLang="zh-CN" sz="1000" b="1">
              <a:solidFill>
                <a:schemeClr val="dk1"/>
              </a:solidFill>
              <a:latin typeface="微软雅黑" panose="020B0503020204020204" charset="-122"/>
              <a:ea typeface="微软雅黑" panose="020B0503020204020204" charset="-122"/>
              <a:cs typeface="微软雅黑" panose="020B0503020204020204" charset="-122"/>
            </a:endParaRPr>
          </a:p>
          <a:p>
            <a:pPr algn="ctr"/>
            <a:r>
              <a:rPr lang="zh-CN" altLang="en-US" sz="1000" b="1">
                <a:solidFill>
                  <a:schemeClr val="dk1"/>
                </a:solidFill>
                <a:latin typeface="微软雅黑" panose="020B0503020204020204" charset="-122"/>
                <a:ea typeface="微软雅黑" panose="020B0503020204020204" charset="-122"/>
                <a:cs typeface="微软雅黑" panose="020B0503020204020204" charset="-122"/>
              </a:rPr>
              <a:t>因</a:t>
            </a:r>
            <a:r>
              <a:rPr lang="en-US" altLang="zh-CN" sz="1000" b="1">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000" b="1">
                <a:solidFill>
                  <a:schemeClr val="dk1"/>
                </a:solidFill>
                <a:latin typeface="微软雅黑" panose="020B0503020204020204" charset="-122"/>
                <a:ea typeface="微软雅黑" panose="020B0503020204020204" charset="-122"/>
                <a:cs typeface="微软雅黑" panose="020B0503020204020204" charset="-122"/>
              </a:rPr>
              <a:t>死亡的女性中</a:t>
            </a:r>
            <a:endParaRPr lang="zh-CN" altLang="en-US" sz="10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5" name="文本框 34"/>
          <p:cNvSpPr txBox="1"/>
          <p:nvPr>
            <p:custDataLst>
              <p:tags r:id="rId30"/>
            </p:custDataLst>
          </p:nvPr>
        </p:nvSpPr>
        <p:spPr>
          <a:xfrm>
            <a:off x="11325852" y="2798551"/>
            <a:ext cx="1274620" cy="398780"/>
          </a:xfrm>
          <a:prstGeom prst="rect">
            <a:avLst/>
          </a:prstGeom>
          <a:noFill/>
        </p:spPr>
        <p:txBody>
          <a:bodyPr wrap="square">
            <a:spAutoFit/>
          </a:bodyPr>
          <a:lstStyle/>
          <a:p>
            <a:pPr algn="ct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46%</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归因于高血压</a:t>
            </a:r>
            <a:endParaRPr lang="zh-CN" altLang="en-US" sz="1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2" name="文本框 41"/>
          <p:cNvSpPr txBox="1"/>
          <p:nvPr>
            <p:custDataLst>
              <p:tags r:id="rId31"/>
            </p:custDataLst>
          </p:nvPr>
        </p:nvSpPr>
        <p:spPr>
          <a:xfrm>
            <a:off x="9485928" y="4521021"/>
            <a:ext cx="1594120" cy="398780"/>
          </a:xfrm>
          <a:prstGeom prst="rect">
            <a:avLst/>
          </a:prstGeom>
          <a:noFill/>
        </p:spPr>
        <p:txBody>
          <a:bodyPr wrap="square">
            <a:spAutoFit/>
          </a:bodyPr>
          <a:lstStyle/>
          <a:p>
            <a:pPr algn="ct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29%</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归因于高</a:t>
            </a: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BMI</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3" name="TextBox 21"/>
          <p:cNvSpPr txBox="1"/>
          <p:nvPr>
            <p:custDataLst>
              <p:tags r:id="rId32"/>
            </p:custDataLst>
          </p:nvPr>
        </p:nvSpPr>
        <p:spPr>
          <a:xfrm>
            <a:off x="7804024" y="1382225"/>
            <a:ext cx="4127500" cy="368300"/>
          </a:xfrm>
          <a:prstGeom prst="rect">
            <a:avLst/>
          </a:prstGeom>
          <a:noFill/>
        </p:spPr>
        <p:txBody>
          <a:bodyPr wrap="none">
            <a:spAutoFit/>
          </a:bodyPr>
          <a:lstStyle/>
          <a:p>
            <a:r>
              <a:rPr lang="en-US" altLang="zh-CN" b="1">
                <a:solidFill>
                  <a:schemeClr val="dk1"/>
                </a:solidFill>
                <a:latin typeface="微软雅黑" panose="020B0503020204020204" charset="-122"/>
                <a:ea typeface="微软雅黑" panose="020B0503020204020204" charset="-122"/>
                <a:cs typeface="微软雅黑" panose="020B0503020204020204" charset="-122"/>
              </a:rPr>
              <a:t>CKD</a:t>
            </a:r>
            <a:r>
              <a:rPr lang="zh-CN" altLang="en-US" b="1">
                <a:solidFill>
                  <a:schemeClr val="dk1"/>
                </a:solidFill>
                <a:latin typeface="微软雅黑" panose="020B0503020204020204" charset="-122"/>
                <a:ea typeface="微软雅黑" panose="020B0503020204020204" charset="-122"/>
                <a:cs typeface="微软雅黑" panose="020B0503020204020204" charset="-122"/>
              </a:rPr>
              <a:t>患者死亡的首要危险因素为高血压</a:t>
            </a:r>
            <a:endParaRPr lang="zh-CN" altLang="en-US"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custDataLst>
              <p:tags r:id="rId33"/>
            </p:custDataLst>
          </p:nvPr>
        </p:nvSpPr>
        <p:spPr>
          <a:xfrm>
            <a:off x="7482293" y="5065737"/>
            <a:ext cx="4709707" cy="860425"/>
          </a:xfrm>
          <a:prstGeom prst="rect">
            <a:avLst/>
          </a:prstGeom>
          <a:noFill/>
        </p:spPr>
        <p:txBody>
          <a:bodyPr wrap="square">
            <a:spAutoFit/>
          </a:bodyPr>
          <a:lstStyle/>
          <a:p>
            <a:r>
              <a:rPr lang="zh-CN" altLang="en-US" sz="1000">
                <a:solidFill>
                  <a:schemeClr val="dk1"/>
                </a:solidFill>
                <a:latin typeface="微软雅黑" panose="020B0503020204020204" charset="-122"/>
                <a:ea typeface="微软雅黑" panose="020B0503020204020204" charset="-122"/>
                <a:cs typeface="微软雅黑" panose="020B0503020204020204" charset="-122"/>
              </a:rPr>
              <a:t>全球代谢性危险因素与慢性病负担协作组对高血压、高血糖、高血脂和高体质指数（</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BMI</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）四种代谢性危险因素近</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30</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年来在全球慢性病负担中的作用进行了综合阐述。研究者采用贝氏多层次模型（</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Bayesian hierarchical model</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），对来自全球</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187</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个国家</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25</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岁以上人群的近千份数据进行了汇总分析。</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1000">
                <a:solidFill>
                  <a:schemeClr val="dk1"/>
                </a:solidFill>
                <a:latin typeface="微软雅黑" panose="020B0503020204020204" charset="-122"/>
                <a:ea typeface="微软雅黑" panose="020B0503020204020204" charset="-122"/>
                <a:cs typeface="微软雅黑" panose="020B0503020204020204" charset="-122"/>
              </a:rPr>
              <a:t>结果显示，</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患者死亡的首要危险因素为高血压</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34"/>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indent="-571500" defTabSz="457200">
              <a:lnSpc>
                <a:spcPct val="100000"/>
              </a:lnSpc>
              <a:spcBef>
                <a:spcPts val="0"/>
              </a:spcBef>
              <a:spcAft>
                <a:spcPts val="0"/>
              </a:spcAft>
              <a:buClrTx/>
              <a:buSzTx/>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sym typeface="+mn-ea"/>
              </a:rPr>
              <a:t>中医证型及治疗</a:t>
            </a:r>
            <a:endParaRPr lang="zh-CN" altLang="en-US" sz="2800" b="1" i="0" kern="1200" spc="0" baseline="0">
              <a:solidFill>
                <a:srgbClr val="000000"/>
              </a:solidFill>
              <a:latin typeface="微软雅黑" panose="020B0503020204020204" charset="-122"/>
              <a:ea typeface="微软雅黑" panose="020B0503020204020204" charset="-122"/>
            </a:endParaRPr>
          </a:p>
        </p:txBody>
      </p:sp>
      <p:sp>
        <p:nvSpPr>
          <p:cNvPr id="6" name="Rectangle 3"/>
          <p:cNvSpPr txBox="1">
            <a:spLocks noChangeArrowheads="1"/>
          </p:cNvSpPr>
          <p:nvPr>
            <p:custDataLst>
              <p:tags r:id="rId5"/>
            </p:custDataLst>
          </p:nvPr>
        </p:nvSpPr>
        <p:spPr>
          <a:xfrm>
            <a:off x="491690" y="1242218"/>
            <a:ext cx="10842859" cy="4373563"/>
          </a:xfrm>
          <a:prstGeom prst="rect">
            <a:avLst/>
          </a:prstGeom>
        </p:spPr>
        <p:txBody>
          <a:bodyPr vert="horz" lIns="91440" tIns="45720" rIns="91440" bIns="45720">
            <a:normAutofit lnSpcReduction="20000"/>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0" lvl="0" indent="0" eaLnBrk="1" hangingPunct="1">
              <a:lnSpc>
                <a:spcPct val="150000"/>
              </a:lnSpc>
              <a:spcBef>
                <a:spcPct val="0"/>
              </a:spcBef>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肝肾阴虚</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型</a:t>
            </a:r>
            <a:endPar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证候：头部空虚感，头晕头痛，耳鸣眼花，心悸失眠，烦热善怒，腰酸腿软，舌红无苔，脉弦细，尺脉无力。</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治法：滋养肝肾、平肝潜阳</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方药：杞菊地黄丸（枸杞子、菊花、熟地、山药、山萸肉、茯苓、泽泻、丹皮）</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中成药：杞菊地黄丸、降压养血冲剂、降压平片、罗黄降压片等。</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102" name="图片 101"/>
          <p:cNvPicPr/>
          <p:nvPr/>
        </p:nvPicPr>
        <p:blipFill>
          <a:blip r:embed="rId6"/>
          <a:stretch>
            <a:fillRect/>
          </a:stretch>
        </p:blipFill>
        <p:spPr>
          <a:xfrm>
            <a:off x="6817360" y="4180840"/>
            <a:ext cx="3585210" cy="2243455"/>
          </a:xfrm>
          <a:prstGeom prst="rect">
            <a:avLst/>
          </a:prstGeom>
          <a:noFill/>
          <a:ln w="9525">
            <a:noFill/>
          </a:ln>
        </p:spPr>
      </p:pic>
    </p:spTree>
    <p:custDataLst>
      <p:tags r:id="rId7"/>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indent="-571500" defTabSz="457200">
              <a:lnSpc>
                <a:spcPct val="100000"/>
              </a:lnSpc>
              <a:spcBef>
                <a:spcPts val="0"/>
              </a:spcBef>
              <a:spcAft>
                <a:spcPts val="0"/>
              </a:spcAft>
              <a:buClrTx/>
              <a:buSzTx/>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sym typeface="+mn-ea"/>
              </a:rPr>
              <a:t>中医证型及治疗</a:t>
            </a:r>
            <a:endParaRPr lang="zh-CN" altLang="en-US" sz="2800" b="1" i="0" kern="1200" spc="0" baseline="0">
              <a:solidFill>
                <a:srgbClr val="000000"/>
              </a:solidFill>
              <a:latin typeface="微软雅黑" panose="020B0503020204020204" charset="-122"/>
              <a:ea typeface="微软雅黑" panose="020B0503020204020204" charset="-122"/>
            </a:endParaRPr>
          </a:p>
        </p:txBody>
      </p:sp>
      <p:sp>
        <p:nvSpPr>
          <p:cNvPr id="6" name="Rectangle 3"/>
          <p:cNvSpPr txBox="1">
            <a:spLocks noChangeArrowheads="1"/>
          </p:cNvSpPr>
          <p:nvPr>
            <p:custDataLst>
              <p:tags r:id="rId5"/>
            </p:custDataLst>
          </p:nvPr>
        </p:nvSpPr>
        <p:spPr>
          <a:xfrm>
            <a:off x="491690" y="1242218"/>
            <a:ext cx="10842859" cy="4373563"/>
          </a:xfrm>
          <a:prstGeom prst="rect">
            <a:avLst/>
          </a:prstGeom>
        </p:spPr>
        <p:txBody>
          <a:bodyPr vert="horz" lIns="91440" tIns="45720" rIns="91440" bIns="45720">
            <a:normAutofit lnSpcReduction="20000"/>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0" lvl="0" indent="0" eaLnBrk="1" hangingPunct="1">
              <a:lnSpc>
                <a:spcPct val="150000"/>
              </a:lnSpc>
              <a:spcBef>
                <a:spcPct val="0"/>
              </a:spcBef>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阴阳两虚型</a:t>
            </a:r>
            <a:endPar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0" fontAlgn="base" latinLnBrk="0" hangingPunct="0">
              <a:lnSpc>
                <a:spcPct val="150000"/>
              </a:lnSpc>
              <a:spcBef>
                <a:spcPct val="20000"/>
              </a:spcBef>
              <a:spcAft>
                <a:spcPct val="0"/>
              </a:spcAft>
              <a:buClrTx/>
              <a:buSzTx/>
              <a:buFontTx/>
              <a:buNone/>
              <a:defRPr/>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证候：头晕眼花，头重脚轻，步态不稳，心慌气短，五心烦热，口燥咽干，畏寒肢冷，夜尿增多，阳痿滑精或月经失调，舌淡红，苔薄或无苔，脉沉细或弦细。</a:t>
            </a:r>
            <a:endParaRPr kumimoji="0" lang="zh-CN" altLang="en-US" sz="2000" i="0" u="none" strike="noStrike" cap="none" spc="0" normalizeH="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0" fontAlgn="base" latinLnBrk="0" hangingPunct="0">
              <a:lnSpc>
                <a:spcPct val="150000"/>
              </a:lnSpc>
              <a:spcBef>
                <a:spcPct val="20000"/>
              </a:spcBef>
              <a:spcAft>
                <a:spcPct val="0"/>
              </a:spcAft>
              <a:buClrTx/>
              <a:buSzTx/>
              <a:buFontTx/>
              <a:buNone/>
              <a:defRPr/>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治法：育阴温阳，补肾活血</a:t>
            </a:r>
            <a:endParaRPr kumimoji="0" lang="zh-CN" altLang="en-US" sz="2000" i="0" u="none" strike="noStrike" cap="none" spc="0" normalizeH="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0" fontAlgn="base" latinLnBrk="0" hangingPunct="0">
              <a:lnSpc>
                <a:spcPct val="150000"/>
              </a:lnSpc>
              <a:spcBef>
                <a:spcPct val="20000"/>
              </a:spcBef>
              <a:spcAft>
                <a:spcPct val="0"/>
              </a:spcAft>
              <a:buClrTx/>
              <a:buSzTx/>
              <a:buFontTx/>
              <a:buNone/>
              <a:defRPr/>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方药：金匮肾气丸（附子、肉桂、山药、熟熟地、山萸肉、丹皮、泽泻、茯苓）合水陆二仙丹（芡实、金樱子）</a:t>
            </a:r>
            <a:endParaRPr kumimoji="0" lang="zh-CN" altLang="en-US" sz="2000" i="0" u="none" strike="noStrike" cap="none" spc="0" normalizeH="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0" fontAlgn="base" latinLnBrk="0" hangingPunct="0">
              <a:lnSpc>
                <a:spcPct val="150000"/>
              </a:lnSpc>
              <a:spcBef>
                <a:spcPct val="20000"/>
              </a:spcBef>
              <a:spcAft>
                <a:spcPct val="0"/>
              </a:spcAft>
              <a:buClrTx/>
              <a:buSzTx/>
              <a:buFontTx/>
              <a:buNone/>
              <a:defRPr/>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中成药：肾气丸、还睛丸、血平片、冬青补汁</a:t>
            </a:r>
            <a:endParaRPr kumimoji="0" lang="zh-CN" altLang="en-US" sz="2000" i="0" u="none" strike="noStrike" cap="none" spc="0" normalizeH="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103" name="图片 102"/>
          <p:cNvPicPr/>
          <p:nvPr/>
        </p:nvPicPr>
        <p:blipFill>
          <a:blip r:embed="rId6"/>
          <a:stretch>
            <a:fillRect/>
          </a:stretch>
        </p:blipFill>
        <p:spPr>
          <a:xfrm>
            <a:off x="6511925" y="3921125"/>
            <a:ext cx="4002405" cy="2363470"/>
          </a:xfrm>
          <a:prstGeom prst="rect">
            <a:avLst/>
          </a:prstGeom>
          <a:noFill/>
          <a:ln w="9525">
            <a:noFill/>
          </a:ln>
        </p:spPr>
      </p:pic>
    </p:spTree>
    <p:custDataLst>
      <p:tags r:id="rId7"/>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indent="-571500" defTabSz="457200">
              <a:lnSpc>
                <a:spcPct val="100000"/>
              </a:lnSpc>
              <a:spcBef>
                <a:spcPts val="0"/>
              </a:spcBef>
              <a:spcAft>
                <a:spcPts val="0"/>
              </a:spcAft>
              <a:buClrTx/>
              <a:buSzTx/>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sym typeface="+mn-ea"/>
              </a:rPr>
              <a:t>中医证型及治疗</a:t>
            </a:r>
            <a:endParaRPr lang="zh-CN" altLang="en-US" sz="2800" b="1" i="0" kern="1200" spc="0" baseline="0">
              <a:solidFill>
                <a:srgbClr val="000000"/>
              </a:solidFill>
              <a:latin typeface="微软雅黑" panose="020B0503020204020204" charset="-122"/>
              <a:ea typeface="微软雅黑" panose="020B0503020204020204" charset="-122"/>
            </a:endParaRPr>
          </a:p>
        </p:txBody>
      </p:sp>
      <p:sp>
        <p:nvSpPr>
          <p:cNvPr id="6" name="Rectangle 3"/>
          <p:cNvSpPr txBox="1">
            <a:spLocks noChangeArrowheads="1"/>
          </p:cNvSpPr>
          <p:nvPr>
            <p:custDataLst>
              <p:tags r:id="rId5"/>
            </p:custDataLst>
          </p:nvPr>
        </p:nvSpPr>
        <p:spPr>
          <a:xfrm>
            <a:off x="491690" y="1242218"/>
            <a:ext cx="10842859" cy="4373563"/>
          </a:xfrm>
          <a:prstGeom prst="rect">
            <a:avLst/>
          </a:prstGeom>
        </p:spPr>
        <p:txBody>
          <a:bodyPr vert="horz" lIns="91440" tIns="45720" rIns="91440" bIns="45720">
            <a:normAutofit lnSpcReduction="20000"/>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0" lvl="0" indent="0" eaLnBrk="1" hangingPunct="1">
              <a:lnSpc>
                <a:spcPct val="150000"/>
              </a:lnSpc>
              <a:spcBef>
                <a:spcPct val="0"/>
              </a:spcBef>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风痰湿阻型</a:t>
            </a:r>
            <a:endPar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证候：头痛头晕目眩，四肢麻木拘急，痰多 身重，舌淡红，苔浊腻或白或黄，脉弦滑有力，甚者昏厥，偏瘫，口眼歪斜。</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治法：平肝熄风，豁痰开窍。</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方药：半夏白术天麻汤（半夏、白术、茯苓、橘红、大枣、生姜）</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中成药：眩晕宁冲剂、安脑丸等</a:t>
            </a:r>
            <a:endPar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104" name="图片 103"/>
          <p:cNvPicPr/>
          <p:nvPr/>
        </p:nvPicPr>
        <p:blipFill>
          <a:blip r:embed="rId6"/>
          <a:stretch>
            <a:fillRect/>
          </a:stretch>
        </p:blipFill>
        <p:spPr>
          <a:xfrm>
            <a:off x="6478905" y="3996690"/>
            <a:ext cx="4057650" cy="2282825"/>
          </a:xfrm>
          <a:prstGeom prst="rect">
            <a:avLst/>
          </a:prstGeom>
          <a:noFill/>
          <a:ln w="9525">
            <a:noFill/>
          </a:ln>
        </p:spPr>
      </p:pic>
    </p:spTree>
    <p:custDataLst>
      <p:tags r:id="rId7"/>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indent="-571500" defTabSz="457200">
              <a:lnSpc>
                <a:spcPct val="100000"/>
              </a:lnSpc>
              <a:spcBef>
                <a:spcPts val="0"/>
              </a:spcBef>
              <a:spcAft>
                <a:spcPts val="0"/>
              </a:spcAft>
              <a:buClrTx/>
              <a:buSzTx/>
              <a:buFont typeface="Wingdings" panose="05000000000000000000" pitchFamily="2" charset="2"/>
              <a:buChar char="n"/>
            </a:pPr>
            <a:r>
              <a:rPr lang="zh-CN" altLang="en-US" sz="2800" b="1">
                <a:solidFill>
                  <a:srgbClr val="000000"/>
                </a:solidFill>
                <a:latin typeface="微软雅黑" panose="020B0503020204020204" charset="-122"/>
                <a:ea typeface="微软雅黑" panose="020B0503020204020204" charset="-122"/>
                <a:sym typeface="+mn-ea"/>
              </a:rPr>
              <a:t>中医证型及治疗</a:t>
            </a:r>
            <a:endParaRPr lang="zh-CN" altLang="en-US" sz="2800" b="1" i="0" kern="1200" spc="0" baseline="0">
              <a:solidFill>
                <a:srgbClr val="000000"/>
              </a:solidFill>
              <a:latin typeface="微软雅黑" panose="020B0503020204020204" charset="-122"/>
              <a:ea typeface="微软雅黑" panose="020B0503020204020204" charset="-122"/>
            </a:endParaRPr>
          </a:p>
        </p:txBody>
      </p:sp>
      <p:sp>
        <p:nvSpPr>
          <p:cNvPr id="6" name="Rectangle 3"/>
          <p:cNvSpPr txBox="1">
            <a:spLocks noChangeArrowheads="1"/>
          </p:cNvSpPr>
          <p:nvPr>
            <p:custDataLst>
              <p:tags r:id="rId5"/>
            </p:custDataLst>
          </p:nvPr>
        </p:nvSpPr>
        <p:spPr>
          <a:xfrm>
            <a:off x="491690" y="1242218"/>
            <a:ext cx="10842859" cy="4373563"/>
          </a:xfrm>
          <a:prstGeom prst="rect">
            <a:avLst/>
          </a:prstGeom>
        </p:spPr>
        <p:txBody>
          <a:bodyPr vert="horz" lIns="91440" tIns="45720" rIns="91440" bIns="45720">
            <a:normAutofit lnSpcReduction="20000"/>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0" lvl="0" indent="0" eaLnBrk="1" hangingPunct="1">
              <a:lnSpc>
                <a:spcPct val="150000"/>
              </a:lnSpc>
              <a:spcBef>
                <a:spcPct val="0"/>
              </a:spcBef>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瘀血阻络型</a:t>
            </a:r>
            <a:endParaRPr lang="zh-CN" altLang="en-US" sz="2000" dirty="0">
              <a:sym typeface="+mn-ea"/>
            </a:endParaRPr>
          </a:p>
          <a:p>
            <a:pPr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证候：主要表现如头痛眩晕，胸闷心悸，两胁胀痛，手足麻木，舌黯红，脉涩等。</a:t>
            </a:r>
            <a:endParaRPr lang="zh-CN" altLang="en-US" sz="2000" b="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治法：活血化瘀，通窍止痛。</a:t>
            </a:r>
            <a:endParaRPr lang="zh-CN" altLang="en-US" sz="2000" b="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方药：血府逐瘀汤加减（桃仁、红花、川芎、赤芍、柴胡、织壳、甘草，牛膝、菊花、夏枯草、当归、生地黄、益母草。 ）</a:t>
            </a:r>
            <a:endParaRPr lang="zh-CN" altLang="en-US" sz="2000" b="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sz="200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中成药：复方七芍降压片、首乌降压胶囊等</a:t>
            </a:r>
            <a:endParaRPr lang="zh-CN" altLang="en-US" sz="2000" b="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pic>
        <p:nvPicPr>
          <p:cNvPr id="105" name="图片 104"/>
          <p:cNvPicPr/>
          <p:nvPr/>
        </p:nvPicPr>
        <p:blipFill>
          <a:blip r:embed="rId6"/>
          <a:stretch>
            <a:fillRect/>
          </a:stretch>
        </p:blipFill>
        <p:spPr>
          <a:xfrm>
            <a:off x="7750810" y="3252470"/>
            <a:ext cx="2506980" cy="3451225"/>
          </a:xfrm>
          <a:prstGeom prst="rect">
            <a:avLst/>
          </a:prstGeom>
          <a:noFill/>
          <a:ln w="9525">
            <a:noFill/>
          </a:ln>
        </p:spPr>
      </p:pic>
    </p:spTree>
    <p:custDataLst>
      <p:tags r:id="rId7"/>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51670" y="303096"/>
            <a:ext cx="8873079" cy="521970"/>
          </a:xfrm>
          <a:prstGeom prst="rect">
            <a:avLst/>
          </a:prstGeom>
          <a:noFill/>
        </p:spPr>
        <p:txBody>
          <a:bodyPr wrap="square">
            <a:spAutoFit/>
          </a:bodyPr>
          <a:lstStyle/>
          <a:p>
            <a:pPr marL="571500" lvl="0" indent="-571500" algn="l" defTabSz="457200">
              <a:lnSpc>
                <a:spcPct val="100000"/>
              </a:lnSpc>
              <a:spcBef>
                <a:spcPts val="0"/>
              </a:spcBef>
              <a:spcAft>
                <a:spcPts val="0"/>
              </a:spcAft>
              <a:buClrTx/>
              <a:buSzTx/>
              <a:buFont typeface="Wingdings" panose="05000000000000000000" pitchFamily="2" charset="2"/>
              <a:buChar char="n"/>
            </a:pPr>
            <a:r>
              <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rPr>
              <a:t>中药饮食调养</a:t>
            </a:r>
            <a:endParaRPr lang="zh-CN" altLang="en-US" sz="28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
        <p:nvSpPr>
          <p:cNvPr id="6" name="Rectangle 3"/>
          <p:cNvSpPr txBox="1">
            <a:spLocks noChangeArrowheads="1"/>
          </p:cNvSpPr>
          <p:nvPr>
            <p:custDataLst>
              <p:tags r:id="rId5"/>
            </p:custDataLst>
          </p:nvPr>
        </p:nvSpPr>
        <p:spPr>
          <a:xfrm>
            <a:off x="251460" y="952500"/>
            <a:ext cx="11492230" cy="5530850"/>
          </a:xfrm>
          <a:prstGeom prst="rect">
            <a:avLst/>
          </a:prstGeom>
        </p:spPr>
        <p:txBody>
          <a:bodyPr vert="horz" lIns="91440" tIns="45720" rIns="91440" bIns="45720">
            <a:normAutofit fontScale="70000"/>
          </a:bodyPr>
          <a:lst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等线" panose="02010600030101010101"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等线" panose="02010600030101010101"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等线" panose="02010600030101010101" charset="-122"/>
              </a:defRPr>
            </a:lvl9pPr>
          </a:lstStyle>
          <a:p>
            <a:pPr marL="342900" marR="0" lvl="0" indent="-342900" algn="l" defTabSz="914400" rtl="0" latinLnBrk="0">
              <a:lnSpc>
                <a:spcPct val="150000"/>
              </a:lnSpc>
              <a:spcBef>
                <a:spcPct val="20000"/>
              </a:spcBef>
              <a:buClrTx/>
              <a:buSzTx/>
              <a:buFontTx/>
              <a:buNone/>
            </a:pP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1.</a:t>
            </a:r>
            <a:r>
              <a:rPr lang="zh-CN" altLang="en-US" sz="2855"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鲜芹菜汁：</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将鲜芹菜250g洗净，用沸水烫2min，切碎绞汁，每次服100mL，每日2次。有平肝镇静，降压利尿的作用。</a:t>
            </a:r>
            <a:endParaRPr kumimoji="0" lang="zh-CN" altLang="en-US" sz="2855" i="0" u="none" strike="noStrike" cap="none" spc="0" normalizeH="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marR="0" lvl="0" indent="-342900" algn="l" defTabSz="914400" rtl="0" latinLnBrk="0">
              <a:lnSpc>
                <a:spcPct val="150000"/>
              </a:lnSpc>
              <a:spcBef>
                <a:spcPct val="20000"/>
              </a:spcBef>
              <a:buClrTx/>
              <a:buSzTx/>
              <a:buFontTx/>
              <a:buNone/>
            </a:pP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2.</a:t>
            </a:r>
            <a:r>
              <a:rPr lang="zh-CN" altLang="en-US" sz="2855"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菊花乌龙茶：</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杭菊花l</a:t>
            </a:r>
            <a:r>
              <a:rPr lang="en-US" altLang="zh-CN"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0</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g，乌龙茶3</a:t>
            </a:r>
            <a:r>
              <a:rPr lang="en-US" altLang="zh-CN"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g</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，用沸水冲泡，代茶饮。可清肝明日，此茶对肝阳上亢之眩晕有效。</a:t>
            </a:r>
            <a:endParaRPr kumimoji="0" lang="zh-CN" altLang="en-US" sz="2855" i="0" u="none" strike="noStrike" cap="none" spc="0" normalizeH="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marR="0" lvl="0" indent="-342900" algn="l" defTabSz="914400" rtl="0" latinLnBrk="0">
              <a:lnSpc>
                <a:spcPct val="150000"/>
              </a:lnSpc>
              <a:spcBef>
                <a:spcPct val="20000"/>
              </a:spcBef>
              <a:buClrTx/>
              <a:buSzTx/>
              <a:buFontTx/>
              <a:buNone/>
            </a:pP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3.</a:t>
            </a:r>
            <a:r>
              <a:rPr lang="zh-CN" altLang="en-US" sz="2855"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菊楂决明饮：</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菊花10</a:t>
            </a:r>
            <a:r>
              <a:rPr lang="en-US" altLang="zh-CN"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g</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，生山楂、草决明各15</a:t>
            </a:r>
            <a:r>
              <a:rPr lang="en-US" altLang="zh-CN"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g</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，冰糖适量，三药同煎，去渣取汁，调入冰糖，代茶饮。可清肝疏风，活血化痰。菊花、草决明清肝明目而降压；山楂活血化瘀而降脂；草决明还能润肠通便，对阴虑阳亢之眩晕兼大便秘结有效。</a:t>
            </a:r>
            <a:endParaRPr kumimoji="0" lang="zh-CN" altLang="en-US" sz="2855" i="0" u="none" strike="noStrike" cap="none" spc="0" normalizeH="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4.</a:t>
            </a:r>
            <a:r>
              <a:rPr lang="zh-CN" altLang="en-US" sz="2855"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天麻橘皮饮：</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天麻10</a:t>
            </a:r>
            <a:r>
              <a:rPr lang="en-US" altLang="zh-CN"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g</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。鲜橘皮20</a:t>
            </a:r>
            <a:r>
              <a:rPr lang="en-US" altLang="zh-CN"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g</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，两药水煎，代茶饮。可燥湿化痰，平肝熄风。天麻甘温，平肝熄风；橘皮辛温．可健脾燥湿。化痰和中。对痰浊内蕴之眩晕有效。</a:t>
            </a:r>
            <a:endPar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5.</a:t>
            </a:r>
            <a:r>
              <a:rPr lang="zh-CN" altLang="en-US" sz="2855" b="1">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海带决明饮：</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海带20</a:t>
            </a:r>
            <a:r>
              <a:rPr lang="en-US" altLang="zh-CN"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g</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，决明子15</a:t>
            </a:r>
            <a:r>
              <a:rPr lang="en-US" altLang="zh-CN"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g</a:t>
            </a:r>
            <a:r>
              <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。用适量水煎煮，食海带饮汤。可消痰散结利水，清肝明目润肠。本品具有降压、降脂的作用，适用于肝阳上亢伴高脂血症的高血压患者。</a:t>
            </a:r>
            <a:endParaRPr lang="zh-CN" altLang="en-US" sz="2855">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0" lvl="0" indent="0" eaLnBrk="1" hangingPunct="1">
              <a:lnSpc>
                <a:spcPct val="150000"/>
              </a:lnSpc>
              <a:spcBef>
                <a:spcPct val="0"/>
              </a:spcBef>
              <a:buNone/>
            </a:pPr>
            <a:endParaRPr lang="zh-CN" altLang="en-US" sz="20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a:p>
            <a:pPr marL="342900" lvl="0" indent="-342900" algn="l" defTabSz="914400">
              <a:lnSpc>
                <a:spcPct val="150000"/>
              </a:lnSpc>
              <a:spcBef>
                <a:spcPct val="20000"/>
              </a:spcBef>
              <a:spcAft>
                <a:spcPts val="0"/>
              </a:spcAft>
              <a:buClrTx/>
              <a:buSzTx/>
              <a:buFont typeface="Arial" panose="020B0604020202020204" pitchFamily="34" charset="0"/>
              <a:buChar char="•"/>
            </a:pPr>
            <a:endParaRPr lang="zh-CN" altLang="en-US" sz="1800" b="0" i="0" u="none" strike="noStrike" kern="1200" spc="0" baseline="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3536315" y="2337435"/>
            <a:ext cx="5237480" cy="922020"/>
          </a:xfrm>
          <a:prstGeom prst="rect">
            <a:avLst/>
          </a:prstGeom>
          <a:noFill/>
        </p:spPr>
        <p:txBody>
          <a:bodyPr wrap="square">
            <a:spAutoFit/>
          </a:bodyPr>
          <a:lstStyle/>
          <a:p>
            <a:pPr lvl="0" indent="0" algn="l" defTabSz="457200">
              <a:lnSpc>
                <a:spcPct val="100000"/>
              </a:lnSpc>
              <a:spcBef>
                <a:spcPts val="0"/>
              </a:spcBef>
              <a:spcAft>
                <a:spcPts val="0"/>
              </a:spcAft>
              <a:buClrTx/>
              <a:buSzTx/>
              <a:buFont typeface="Wingdings" panose="05000000000000000000" pitchFamily="2" charset="2"/>
              <a:buNone/>
            </a:pPr>
            <a:r>
              <a:rPr lang="zh-CN" altLang="en-US" sz="5400" b="1" i="0" u="none" strike="noStrike" kern="1200" spc="0" baseline="0">
                <a:ln>
                  <a:noFill/>
                </a:ln>
                <a:solidFill>
                  <a:srgbClr val="000000"/>
                </a:solidFill>
                <a:effectLst/>
                <a:latin typeface="微软雅黑" panose="020B0503020204020204" charset="-122"/>
                <a:ea typeface="微软雅黑" panose="020B0503020204020204" charset="-122"/>
              </a:rPr>
              <a:t>感谢您的聆听！</a:t>
            </a:r>
            <a:endParaRPr lang="zh-CN" altLang="en-US" sz="5400" b="1" i="0" u="none" strike="noStrike" kern="1200" spc="0" baseline="0">
              <a:ln>
                <a:noFill/>
              </a:ln>
              <a:solidFill>
                <a:srgbClr val="000000"/>
              </a:solidFill>
              <a:effectLst/>
              <a:latin typeface="微软雅黑" panose="020B0503020204020204" charset="-122"/>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9" name="图片 8"/>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1662418" y="385624"/>
            <a:ext cx="8498047" cy="460375"/>
          </a:xfrm>
          <a:prstGeom prst="rect">
            <a:avLst/>
          </a:prstGeom>
          <a:noFill/>
        </p:spPr>
        <p:txBody>
          <a:bodyPr wrap="square">
            <a:spAutoFit/>
          </a:bodyPr>
          <a:lstStyle/>
          <a:p>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高血压的相关因素和机制及可诱发或加重高血压的药物</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0" name="TextBox 3"/>
          <p:cNvSpPr txBox="1"/>
          <p:nvPr>
            <p:custDataLst>
              <p:tags r:id="rId5"/>
            </p:custDataLst>
          </p:nvPr>
        </p:nvSpPr>
        <p:spPr>
          <a:xfrm>
            <a:off x="35496" y="6577608"/>
            <a:ext cx="3218815" cy="229870"/>
          </a:xfrm>
          <a:prstGeom prst="rect">
            <a:avLst/>
          </a:prstGeom>
          <a:noFill/>
        </p:spPr>
        <p:txBody>
          <a:bodyPr wrap="none">
            <a:spAutoFit/>
          </a:bodyPr>
          <a:lstStyle/>
          <a:p>
            <a:r>
              <a:rPr lang="en-US" altLang="zh-CN" sz="900">
                <a:solidFill>
                  <a:schemeClr val="dk1"/>
                </a:solidFill>
                <a:latin typeface="微软雅黑" panose="020B0503020204020204" charset="-122"/>
                <a:ea typeface="微软雅黑" panose="020B0503020204020204" charset="-122"/>
              </a:rPr>
              <a:t>Cohen DL, et al. Am J Kidney Dis. 2014 May;63(5):835-42.  </a:t>
            </a:r>
            <a:endParaRPr lang="en-US" altLang="zh-CN" sz="900">
              <a:solidFill>
                <a:schemeClr val="dk1"/>
              </a:solidFill>
              <a:latin typeface="微软雅黑" panose="020B0503020204020204" charset="-122"/>
              <a:ea typeface="微软雅黑" panose="020B0503020204020204" charset="-122"/>
            </a:endParaRPr>
          </a:p>
        </p:txBody>
      </p:sp>
      <p:graphicFrame>
        <p:nvGraphicFramePr>
          <p:cNvPr id="17" name="表格 16"/>
          <p:cNvGraphicFramePr>
            <a:graphicFrameLocks noGrp="1"/>
          </p:cNvGraphicFramePr>
          <p:nvPr/>
        </p:nvGraphicFramePr>
        <p:xfrm>
          <a:off x="826181" y="1467804"/>
          <a:ext cx="4934259" cy="3599148"/>
        </p:xfrm>
        <a:graphic>
          <a:graphicData uri="http://schemas.openxmlformats.org/drawingml/2006/table">
            <a:tbl>
              <a:tblPr firstRow="1" bandRow="1">
                <a:tableStyleId>{5C22544A-7EE6-4342-B048-85BDC9FD1C3A}</a:tableStyleId>
              </a:tblPr>
              <a:tblGrid>
                <a:gridCol w="2614414"/>
                <a:gridCol w="2319845"/>
              </a:tblGrid>
              <a:tr h="514164">
                <a:tc>
                  <a:txBody>
                    <a:bodyPr/>
                    <a:lstStyle/>
                    <a:p>
                      <a:r>
                        <a:rPr lang="zh-CN" altLang="en-US" sz="1600">
                          <a:latin typeface="微软雅黑" panose="020B0503020204020204" charset="-122"/>
                          <a:ea typeface="微软雅黑" panose="020B0503020204020204" charset="-122"/>
                        </a:rPr>
                        <a:t>因素</a:t>
                      </a:r>
                      <a:endParaRPr lang="zh-CN" altLang="en-US" sz="1600">
                        <a:latin typeface="微软雅黑" panose="020B0503020204020204" charset="-122"/>
                        <a:ea typeface="微软雅黑" panose="020B0503020204020204" charset="-122"/>
                      </a:endParaRPr>
                    </a:p>
                  </a:txBody>
                  <a:tcPr/>
                </a:tc>
                <a:tc>
                  <a:txBody>
                    <a:bodyPr/>
                    <a:lstStyle/>
                    <a:p>
                      <a:r>
                        <a:rPr lang="zh-CN" altLang="en-US" sz="1600">
                          <a:latin typeface="微软雅黑" panose="020B0503020204020204" charset="-122"/>
                          <a:ea typeface="微软雅黑" panose="020B0503020204020204" charset="-122"/>
                        </a:rPr>
                        <a:t>主要机制</a:t>
                      </a:r>
                      <a:endParaRPr lang="zh-CN" altLang="en-US" sz="1600">
                        <a:latin typeface="微软雅黑" panose="020B0503020204020204" charset="-122"/>
                        <a:ea typeface="微软雅黑" panose="020B0503020204020204" charset="-122"/>
                      </a:endParaRPr>
                    </a:p>
                  </a:txBody>
                  <a:tcPr/>
                </a:tc>
              </a:tr>
              <a:tr h="514164">
                <a:tc>
                  <a:txBody>
                    <a:bodyPr/>
                    <a:lstStyle/>
                    <a:p>
                      <a:r>
                        <a:rPr lang="zh-CN" altLang="en-US" sz="1600">
                          <a:latin typeface="微软雅黑" panose="020B0503020204020204" charset="-122"/>
                          <a:ea typeface="微软雅黑" panose="020B0503020204020204" charset="-122"/>
                        </a:rPr>
                        <a:t>交感神经兴奋</a:t>
                      </a:r>
                      <a:endParaRPr lang="zh-CN" altLang="en-US" sz="1600">
                        <a:latin typeface="微软雅黑" panose="020B0503020204020204" charset="-122"/>
                        <a:ea typeface="微软雅黑" panose="020B0503020204020204" charset="-122"/>
                      </a:endParaRPr>
                    </a:p>
                  </a:txBody>
                  <a:tcPr/>
                </a:tc>
                <a:tc>
                  <a:txBody>
                    <a:bodyPr/>
                    <a:lstStyle/>
                    <a:p>
                      <a:r>
                        <a:rPr lang="zh-CN" altLang="en-US" sz="1600">
                          <a:latin typeface="微软雅黑" panose="020B0503020204020204" charset="-122"/>
                          <a:ea typeface="微软雅黑" panose="020B0503020204020204" charset="-122"/>
                        </a:rPr>
                        <a:t>收缩血管</a:t>
                      </a:r>
                      <a:endParaRPr lang="zh-CN" altLang="en-US" sz="1600">
                        <a:latin typeface="微软雅黑" panose="020B0503020204020204" charset="-122"/>
                        <a:ea typeface="微软雅黑" panose="020B0503020204020204" charset="-122"/>
                      </a:endParaRPr>
                    </a:p>
                  </a:txBody>
                  <a:tcPr/>
                </a:tc>
              </a:tr>
              <a:tr h="514164">
                <a:tc>
                  <a:txBody>
                    <a:bodyPr/>
                    <a:lstStyle/>
                    <a:p>
                      <a:endParaRPr lang="zh-CN" altLang="en-US" sz="1600">
                        <a:latin typeface="微软雅黑" panose="020B0503020204020204" charset="-122"/>
                        <a:ea typeface="微软雅黑" panose="020B0503020204020204" charset="-122"/>
                      </a:endParaRPr>
                    </a:p>
                  </a:txBody>
                  <a:tcPr/>
                </a:tc>
                <a:tc>
                  <a:txBody>
                    <a:bodyPr/>
                    <a:lstStyle/>
                    <a:p>
                      <a:r>
                        <a:rPr lang="zh-CN" altLang="en-US" sz="1600">
                          <a:latin typeface="微软雅黑" panose="020B0503020204020204" charset="-122"/>
                          <a:ea typeface="微软雅黑" panose="020B0503020204020204" charset="-122"/>
                        </a:rPr>
                        <a:t>肾素分泌增加</a:t>
                      </a:r>
                      <a:endParaRPr lang="zh-CN" altLang="en-US" sz="1600">
                        <a:latin typeface="微软雅黑" panose="020B0503020204020204" charset="-122"/>
                        <a:ea typeface="微软雅黑" panose="020B0503020204020204" charset="-122"/>
                      </a:endParaRPr>
                    </a:p>
                  </a:txBody>
                  <a:tcPr/>
                </a:tc>
              </a:tr>
              <a:tr h="514164">
                <a:tc>
                  <a:txBody>
                    <a:bodyPr/>
                    <a:lstStyle/>
                    <a:p>
                      <a:r>
                        <a:rPr lang="zh-CN" altLang="en-US" sz="1600">
                          <a:latin typeface="微软雅黑" panose="020B0503020204020204" charset="-122"/>
                          <a:ea typeface="微软雅黑" panose="020B0503020204020204" charset="-122"/>
                        </a:rPr>
                        <a:t>前列腺素或缓激肽失衡</a:t>
                      </a:r>
                      <a:endParaRPr lang="zh-CN" altLang="en-US" sz="1600">
                        <a:latin typeface="微软雅黑" panose="020B0503020204020204" charset="-122"/>
                        <a:ea typeface="微软雅黑" panose="020B0503020204020204" charset="-122"/>
                      </a:endParaRPr>
                    </a:p>
                  </a:txBody>
                  <a:tcPr/>
                </a:tc>
                <a:tc>
                  <a:txBody>
                    <a:bodyPr/>
                    <a:lstStyle/>
                    <a:p>
                      <a:r>
                        <a:rPr lang="zh-CN" altLang="en-US" sz="1600">
                          <a:latin typeface="微软雅黑" panose="020B0503020204020204" charset="-122"/>
                          <a:ea typeface="微软雅黑" panose="020B0503020204020204" charset="-122"/>
                        </a:rPr>
                        <a:t>收缩血管</a:t>
                      </a:r>
                      <a:endParaRPr lang="zh-CN" altLang="en-US" sz="1600">
                        <a:latin typeface="微软雅黑" panose="020B0503020204020204" charset="-122"/>
                        <a:ea typeface="微软雅黑" panose="020B0503020204020204" charset="-122"/>
                      </a:endParaRPr>
                    </a:p>
                  </a:txBody>
                  <a:tcPr/>
                </a:tc>
              </a:tr>
              <a:tr h="514164">
                <a:tc>
                  <a:txBody>
                    <a:bodyPr/>
                    <a:lstStyle/>
                    <a:p>
                      <a:r>
                        <a:rPr lang="zh-CN" altLang="en-US" sz="1600">
                          <a:latin typeface="微软雅黑" panose="020B0503020204020204" charset="-122"/>
                          <a:ea typeface="微软雅黑" panose="020B0503020204020204" charset="-122"/>
                        </a:rPr>
                        <a:t>内皮素</a:t>
                      </a:r>
                      <a:endParaRPr lang="zh-CN" altLang="en-US" sz="1600">
                        <a:latin typeface="微软雅黑" panose="020B0503020204020204" charset="-122"/>
                        <a:ea typeface="微软雅黑" panose="020B0503020204020204" charset="-122"/>
                      </a:endParaRPr>
                    </a:p>
                  </a:txBody>
                  <a:tcPr/>
                </a:tc>
                <a:tc>
                  <a:txBody>
                    <a:bodyPr/>
                    <a:lstStyle/>
                    <a:p>
                      <a:pPr marL="0" lvl="0" indent="0" algn="l" defTabSz="914400">
                        <a:lnSpc>
                          <a:spcPct val="100000"/>
                        </a:lnSpc>
                        <a:spcBef>
                          <a:spcPts val="0"/>
                        </a:spcBef>
                        <a:spcAft>
                          <a:spcPts val="0"/>
                        </a:spcAft>
                        <a:buClrTx/>
                        <a:buSzTx/>
                        <a:buFontTx/>
                        <a:buNone/>
                      </a:pPr>
                      <a:r>
                        <a:rPr lang="zh-CN" altLang="en-US" sz="1600">
                          <a:latin typeface="微软雅黑" panose="020B0503020204020204" charset="-122"/>
                          <a:ea typeface="微软雅黑" panose="020B0503020204020204" charset="-122"/>
                        </a:rPr>
                        <a:t>收缩血管</a:t>
                      </a:r>
                      <a:endParaRPr lang="zh-CN" altLang="en-US" sz="1600">
                        <a:latin typeface="微软雅黑" panose="020B0503020204020204" charset="-122"/>
                        <a:ea typeface="微软雅黑" panose="020B0503020204020204" charset="-122"/>
                      </a:endParaRPr>
                    </a:p>
                  </a:txBody>
                  <a:tcPr/>
                </a:tc>
              </a:tr>
              <a:tr h="514164">
                <a:tc>
                  <a:txBody>
                    <a:bodyPr/>
                    <a:lstStyle/>
                    <a:p>
                      <a:endParaRPr lang="zh-CN" altLang="en-US" sz="1600">
                        <a:latin typeface="微软雅黑" panose="020B0503020204020204" charset="-122"/>
                        <a:ea typeface="微软雅黑" panose="020B0503020204020204" charset="-122"/>
                      </a:endParaRPr>
                    </a:p>
                  </a:txBody>
                  <a:tcPr/>
                </a:tc>
                <a:tc>
                  <a:txBody>
                    <a:bodyPr/>
                    <a:lstStyle/>
                    <a:p>
                      <a:r>
                        <a:rPr lang="zh-CN" altLang="en-US" sz="1600">
                          <a:latin typeface="微软雅黑" panose="020B0503020204020204" charset="-122"/>
                          <a:ea typeface="微软雅黑" panose="020B0503020204020204" charset="-122"/>
                        </a:rPr>
                        <a:t>肾损伤</a:t>
                      </a:r>
                      <a:endParaRPr lang="zh-CN" altLang="en-US" sz="1600">
                        <a:latin typeface="微软雅黑" panose="020B0503020204020204" charset="-122"/>
                        <a:ea typeface="微软雅黑" panose="020B0503020204020204" charset="-122"/>
                      </a:endParaRPr>
                    </a:p>
                  </a:txBody>
                  <a:tcPr/>
                </a:tc>
              </a:tr>
              <a:tr h="514164">
                <a:tc>
                  <a:txBody>
                    <a:bodyPr/>
                    <a:lstStyle/>
                    <a:p>
                      <a:r>
                        <a:rPr lang="zh-CN" altLang="en-US" sz="1600">
                          <a:latin typeface="微软雅黑" panose="020B0503020204020204" charset="-122"/>
                          <a:ea typeface="微软雅黑" panose="020B0503020204020204" charset="-122"/>
                        </a:rPr>
                        <a:t>一氧化氮减少</a:t>
                      </a:r>
                      <a:endParaRPr lang="zh-CN" altLang="en-US" sz="1600">
                        <a:latin typeface="微软雅黑" panose="020B0503020204020204" charset="-122"/>
                        <a:ea typeface="微软雅黑" panose="020B0503020204020204" charset="-122"/>
                      </a:endParaRPr>
                    </a:p>
                  </a:txBody>
                  <a:tcPr/>
                </a:tc>
                <a:tc>
                  <a:txBody>
                    <a:bodyPr/>
                    <a:lstStyle/>
                    <a:p>
                      <a:r>
                        <a:rPr lang="zh-CN" altLang="en-US" sz="1600">
                          <a:latin typeface="微软雅黑" panose="020B0503020204020204" charset="-122"/>
                          <a:ea typeface="微软雅黑" panose="020B0503020204020204" charset="-122"/>
                        </a:rPr>
                        <a:t>血管扩张功能消失</a:t>
                      </a:r>
                      <a:endParaRPr lang="zh-CN" altLang="en-US" sz="1600">
                        <a:latin typeface="微软雅黑" panose="020B0503020204020204" charset="-122"/>
                        <a:ea typeface="微软雅黑" panose="020B0503020204020204" charset="-122"/>
                      </a:endParaRPr>
                    </a:p>
                  </a:txBody>
                  <a:tcPr/>
                </a:tc>
              </a:tr>
            </a:tbl>
          </a:graphicData>
        </a:graphic>
      </p:graphicFrame>
      <p:sp>
        <p:nvSpPr>
          <p:cNvPr id="21" name="文本框 20"/>
          <p:cNvSpPr txBox="1"/>
          <p:nvPr/>
        </p:nvSpPr>
        <p:spPr>
          <a:xfrm>
            <a:off x="6319007" y="1467804"/>
            <a:ext cx="6094602" cy="2861310"/>
          </a:xfrm>
          <a:prstGeom prst="rect">
            <a:avLst/>
          </a:prstGeom>
          <a:noFill/>
        </p:spPr>
        <p:txBody>
          <a:bodyPr wrap="square">
            <a:spAutoFit/>
          </a:bodyPr>
          <a:lstStyle/>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非甾体类抗炎药</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 口服避孕药</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 拟交感神经药</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 盐皮质激素</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 糖皮质激素</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 促红细胞生成素</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 环孢霉素，他克莫司</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 血管内皮生长因子抑制剂</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 违禁药物</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800">
                <a:solidFill>
                  <a:srgbClr val="000000"/>
                </a:solidFill>
                <a:latin typeface="微软雅黑" panose="020B0503020204020204" charset="-122"/>
                <a:ea typeface="微软雅黑" panose="020B0503020204020204" charset="-122"/>
                <a:cs typeface="微软雅黑" panose="020B0503020204020204" charset="-122"/>
              </a:rPr>
              <a:t>◆ 草药</a:t>
            </a:r>
            <a:endParaRPr lang="zh-CN" altLang="en-US" sz="180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3" name="图片 2"/>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281806" y="245230"/>
            <a:ext cx="8095376" cy="521970"/>
          </a:xfrm>
          <a:prstGeom prst="rect">
            <a:avLst/>
          </a:prstGeom>
          <a:noFill/>
        </p:spPr>
        <p:txBody>
          <a:bodyPr wrap="square">
            <a:spAutoFit/>
          </a:bodyPr>
          <a:lstStyle/>
          <a:p>
            <a:r>
              <a:rPr lang="zh-CN" altLang="en-US" sz="2800" b="1">
                <a:solidFill>
                  <a:srgbClr val="000000"/>
                </a:solidFill>
                <a:latin typeface="微软雅黑" panose="020B0503020204020204" charset="-122"/>
                <a:ea typeface="微软雅黑" panose="020B0503020204020204" charset="-122"/>
              </a:rPr>
              <a:t>高血压增加蛋白尿及心血管疾病的发生风险</a:t>
            </a:r>
            <a:endParaRPr lang="zh-CN" altLang="en-US" sz="2800" b="1">
              <a:solidFill>
                <a:srgbClr val="000000"/>
              </a:solidFill>
              <a:latin typeface="微软雅黑" panose="020B0503020204020204" charset="-122"/>
              <a:ea typeface="微软雅黑" panose="020B0503020204020204" charset="-122"/>
            </a:endParaRPr>
          </a:p>
        </p:txBody>
      </p:sp>
      <p:sp>
        <p:nvSpPr>
          <p:cNvPr id="6" name="内容占位符 2"/>
          <p:cNvSpPr txBox="1"/>
          <p:nvPr>
            <p:custDataLst>
              <p:tags r:id="rId5"/>
            </p:custDataLst>
          </p:nvPr>
        </p:nvSpPr>
        <p:spPr>
          <a:xfrm>
            <a:off x="573791" y="1143166"/>
            <a:ext cx="10038281" cy="519113"/>
          </a:xfrm>
          <a:prstGeom prst="rect">
            <a:avLst/>
          </a:prstGeom>
        </p:spPr>
        <p:txBody>
          <a:bodyPr/>
          <a:lstStyle>
            <a:lvl1pPr marL="228600" lvl="0" indent="-228600" algn="l" defTabSz="913765">
              <a:lnSpc>
                <a:spcPct val="90000"/>
              </a:lnSpc>
              <a:spcBef>
                <a:spcPts val="1000"/>
              </a:spcBef>
              <a:buFont typeface="Arial" panose="020B0604020202020204" pitchFamily="34" charset="0"/>
              <a:buChar char="•"/>
              <a:defRPr sz="2800" kern="1200">
                <a:solidFill>
                  <a:schemeClr val="tx1"/>
                </a:solidFill>
                <a:latin typeface="Calibri" panose="020F0502020204030204"/>
                <a:ea typeface="等线" panose="02010600030101010101" charset="-122"/>
              </a:defRPr>
            </a:lvl1pPr>
            <a:lvl2pPr marL="685800" lvl="1" indent="-228600" algn="l" defTabSz="913765">
              <a:lnSpc>
                <a:spcPct val="90000"/>
              </a:lnSpc>
              <a:spcBef>
                <a:spcPts val="500"/>
              </a:spcBef>
              <a:buFont typeface="Arial" panose="020B0604020202020204" pitchFamily="34" charset="0"/>
              <a:buChar char="•"/>
              <a:defRPr sz="2400" kern="1200">
                <a:solidFill>
                  <a:schemeClr val="tx1"/>
                </a:solidFill>
                <a:latin typeface="Calibri" panose="020F0502020204030204"/>
                <a:ea typeface="等线" panose="02010600030101010101" charset="-122"/>
              </a:defRPr>
            </a:lvl2pPr>
            <a:lvl3pPr marL="1143000" lvl="2" indent="-228600" algn="l" defTabSz="913765">
              <a:lnSpc>
                <a:spcPct val="90000"/>
              </a:lnSpc>
              <a:spcBef>
                <a:spcPts val="500"/>
              </a:spcBef>
              <a:buFont typeface="Arial" panose="020B0604020202020204" pitchFamily="34" charset="0"/>
              <a:buChar char="•"/>
              <a:defRPr sz="2000" kern="1200">
                <a:solidFill>
                  <a:schemeClr val="tx1"/>
                </a:solidFill>
                <a:latin typeface="Calibri" panose="020F0502020204030204"/>
                <a:ea typeface="等线" panose="02010600030101010101" charset="-122"/>
              </a:defRPr>
            </a:lvl3pPr>
            <a:lvl4pPr marL="1600200" lvl="3"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4pPr>
            <a:lvl5pPr marL="2057400" lvl="4"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5pPr>
            <a:lvl6pPr marL="2514600" lvl="5"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6pPr>
            <a:lvl7pPr marL="2971800" lvl="6"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7pPr>
            <a:lvl8pPr marL="3429000" lvl="7"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8pPr>
            <a:lvl9pPr marL="3886200" lvl="8" indent="-228600" algn="l" defTabSz="913765">
              <a:lnSpc>
                <a:spcPct val="90000"/>
              </a:lnSpc>
              <a:spcBef>
                <a:spcPts val="500"/>
              </a:spcBef>
              <a:buFont typeface="Arial" panose="020B0604020202020204" pitchFamily="34" charset="0"/>
              <a:buChar char="•"/>
              <a:defRPr sz="1800" kern="1200">
                <a:solidFill>
                  <a:schemeClr val="tx1"/>
                </a:solidFill>
                <a:latin typeface="Calibri" panose="020F0502020204030204"/>
                <a:ea typeface="等线" panose="02010600030101010101" charset="-122"/>
              </a:defRPr>
            </a:lvl9pPr>
          </a:lstStyle>
          <a:p>
            <a:pPr marL="0" indent="0">
              <a:lnSpc>
                <a:spcPct val="110000"/>
              </a:lnSpc>
              <a:buNone/>
            </a:pPr>
            <a:r>
              <a:rPr lang="zh-CN" altLang="en-US" sz="1800" b="1">
                <a:solidFill>
                  <a:schemeClr val="dk1"/>
                </a:solidFill>
                <a:latin typeface="微软雅黑" panose="020B0503020204020204" charset="-122"/>
                <a:ea typeface="微软雅黑" panose="020B0503020204020204" charset="-122"/>
              </a:rPr>
              <a:t>高血压是慢性肾脏病的独立危险因素，随着血压升高，蛋白尿及心血管疾病不发生的风险增加</a:t>
            </a:r>
            <a:endParaRPr lang="zh-CN" altLang="en-US" sz="1800" b="1">
              <a:solidFill>
                <a:schemeClr val="dk1"/>
              </a:solidFill>
              <a:latin typeface="微软雅黑" panose="020B0503020204020204" charset="-122"/>
              <a:ea typeface="微软雅黑" panose="020B0503020204020204" charset="-122"/>
            </a:endParaRPr>
          </a:p>
        </p:txBody>
      </p:sp>
      <p:pic>
        <p:nvPicPr>
          <p:cNvPr id="9" name="图片 24"/>
          <p:cNvPicPr>
            <a:picLocks noChangeAspect="1"/>
          </p:cNvPicPr>
          <p:nvPr/>
        </p:nvPicPr>
        <p:blipFill>
          <a:blip r:embed="rId6"/>
          <a:srcRect/>
          <a:stretch>
            <a:fillRect/>
          </a:stretch>
        </p:blipFill>
        <p:spPr>
          <a:xfrm>
            <a:off x="6489700" y="2037080"/>
            <a:ext cx="5036185" cy="2523490"/>
          </a:xfrm>
          <a:prstGeom prst="rect">
            <a:avLst/>
          </a:prstGeom>
          <a:noFill/>
          <a:ln>
            <a:noFill/>
          </a:ln>
        </p:spPr>
      </p:pic>
      <p:pic>
        <p:nvPicPr>
          <p:cNvPr id="10" name="图片 20"/>
          <p:cNvPicPr>
            <a:picLocks noChangeAspect="1"/>
          </p:cNvPicPr>
          <p:nvPr/>
        </p:nvPicPr>
        <p:blipFill>
          <a:blip r:embed="rId7"/>
          <a:srcRect/>
          <a:stretch>
            <a:fillRect/>
          </a:stretch>
        </p:blipFill>
        <p:spPr>
          <a:xfrm>
            <a:off x="8794750" y="4495165"/>
            <a:ext cx="1663065" cy="483870"/>
          </a:xfrm>
          <a:prstGeom prst="rect">
            <a:avLst/>
          </a:prstGeom>
          <a:noFill/>
          <a:ln>
            <a:noFill/>
          </a:ln>
        </p:spPr>
      </p:pic>
      <p:sp>
        <p:nvSpPr>
          <p:cNvPr id="11" name="内容占位符 7"/>
          <p:cNvSpPr txBox="1"/>
          <p:nvPr>
            <p:custDataLst>
              <p:tags r:id="rId8"/>
            </p:custDataLst>
          </p:nvPr>
        </p:nvSpPr>
        <p:spPr>
          <a:xfrm>
            <a:off x="6895750" y="5283034"/>
            <a:ext cx="4459652" cy="431800"/>
          </a:xfrm>
          <a:prstGeom prst="rect">
            <a:avLst/>
          </a:prstGeom>
          <a:noFill/>
          <a:ln>
            <a:noFill/>
          </a:ln>
        </p:spPr>
        <p:txBody>
          <a:bodyPr lIns="0" tIns="0" rIns="0" bIns="0" anchor="b"/>
          <a:lstStyle/>
          <a:p>
            <a:r>
              <a:rPr lang="zh-CN" altLang="en-US" sz="1000">
                <a:solidFill>
                  <a:schemeClr val="dk1"/>
                </a:solidFill>
                <a:latin typeface="微软雅黑" panose="020B0503020204020204" charset="-122"/>
                <a:ea typeface="微软雅黑" panose="020B0503020204020204" charset="-122"/>
                <a:cs typeface="微软雅黑" panose="020B0503020204020204" charset="-122"/>
              </a:rPr>
              <a:t>来自日本的</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10</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项以社区为基础的队列研究的数据，共</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30,657</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名</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40-89</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岁之前无</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CVD</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或肾衰的受试者，平均随访</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7.4</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年，评估</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GFR</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下降与</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CVD</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风险之间的相关性。</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2" name="Text Box 47"/>
          <p:cNvSpPr txBox="1">
            <a:spLocks noChangeArrowheads="1"/>
          </p:cNvSpPr>
          <p:nvPr>
            <p:custDataLst>
              <p:tags r:id="rId9"/>
            </p:custDataLst>
          </p:nvPr>
        </p:nvSpPr>
        <p:spPr>
          <a:xfrm>
            <a:off x="573791" y="5190959"/>
            <a:ext cx="4172585" cy="245110"/>
          </a:xfrm>
          <a:prstGeom prst="rect">
            <a:avLst/>
          </a:prstGeom>
          <a:noFill/>
          <a:ln>
            <a:noFill/>
          </a:ln>
        </p:spPr>
        <p:txBody>
          <a:bodyPr wrap="none">
            <a:spAutoFit/>
          </a:bodyPr>
          <a:lstStyle/>
          <a:p>
            <a:pPr marL="342900" indent="-342900">
              <a:spcBef>
                <a:spcPct val="50000"/>
              </a:spcBef>
            </a:pPr>
            <a:r>
              <a:rPr lang="zh-CN" altLang="en-US" sz="1000">
                <a:solidFill>
                  <a:schemeClr val="dk1"/>
                </a:solidFill>
                <a:latin typeface="微软雅黑" panose="020B0503020204020204" charset="-122"/>
                <a:ea typeface="微软雅黑" panose="020B0503020204020204" charset="-122"/>
                <a:cs typeface="微软雅黑" panose="020B0503020204020204" charset="-122"/>
              </a:rPr>
              <a:t>研究纳入</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2353</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例北京社区人群，调查</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CKD</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的流行情况和相关危险因素。</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p:txBody>
      </p:sp>
      <p:graphicFrame>
        <p:nvGraphicFramePr>
          <p:cNvPr id="14" name="图表 16"/>
          <p:cNvGraphicFramePr/>
          <p:nvPr/>
        </p:nvGraphicFramePr>
        <p:xfrm>
          <a:off x="1142365" y="1915160"/>
          <a:ext cx="5071745" cy="2866390"/>
        </p:xfrm>
        <a:graphic>
          <a:graphicData uri="http://schemas.openxmlformats.org/presentationml/2006/ole">
            <mc:AlternateContent xmlns:mc="http://schemas.openxmlformats.org/markup-compatibility/2006">
              <mc:Choice xmlns:v="urn:schemas-microsoft-com:vml" Requires="v">
                <p:oleObj spid="_x0000_s2" name="" r:id="rId10" imgW="6077585" imgH="3267710" progId="Excel.Chart.8">
                  <p:embed/>
                </p:oleObj>
              </mc:Choice>
              <mc:Fallback>
                <p:oleObj name="" r:id="rId10" imgW="6077585" imgH="3267710" progId="Excel.Chart.8">
                  <p:embed/>
                  <p:pic>
                    <p:nvPicPr>
                      <p:cNvPr id="0" name="图表 16"/>
                      <p:cNvPicPr>
                        <a:picLocks noChangeAspect="1"/>
                      </p:cNvPicPr>
                      <p:nvPr/>
                    </p:nvPicPr>
                    <p:blipFill>
                      <a:blip r:embed="rId11"/>
                      <a:stretch>
                        <a:fillRect/>
                      </a:stretch>
                    </p:blipFill>
                    <p:spPr>
                      <a:xfrm>
                        <a:off x="1142365" y="1915160"/>
                        <a:ext cx="5071745" cy="2866390"/>
                      </a:xfrm>
                      <a:prstGeom prst="rect">
                        <a:avLst/>
                      </a:prstGeom>
                      <a:noFill/>
                    </p:spPr>
                  </p:pic>
                </p:oleObj>
              </mc:Fallback>
            </mc:AlternateContent>
          </a:graphicData>
        </a:graphic>
      </p:graphicFrame>
      <p:sp>
        <p:nvSpPr>
          <p:cNvPr id="15" name="内容占位符 7"/>
          <p:cNvSpPr txBox="1"/>
          <p:nvPr>
            <p:custDataLst>
              <p:tags r:id="rId12"/>
            </p:custDataLst>
          </p:nvPr>
        </p:nvSpPr>
        <p:spPr>
          <a:xfrm rot="16200000">
            <a:off x="-156210" y="2687955"/>
            <a:ext cx="1548130" cy="918845"/>
          </a:xfrm>
          <a:prstGeom prst="rect">
            <a:avLst/>
          </a:prstGeom>
          <a:noFill/>
          <a:ln>
            <a:noFill/>
          </a:ln>
        </p:spPr>
        <p:txBody>
          <a:bodyPr lIns="0" tIns="0" rIns="0" bIns="0" anchor="b"/>
          <a:lstStyle/>
          <a:p>
            <a:r>
              <a:rPr lang="zh-CN" altLang="en-US" sz="1400">
                <a:solidFill>
                  <a:schemeClr val="dk1"/>
                </a:solidFill>
                <a:latin typeface="微软雅黑" panose="020B0503020204020204" charset="-122"/>
                <a:ea typeface="微软雅黑" panose="020B0503020204020204" charset="-122"/>
                <a:cs typeface="微软雅黑" panose="020B0503020204020204" charset="-122"/>
              </a:rPr>
              <a:t>蛋白尿发生风险</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(OR)</a:t>
            </a:r>
            <a:endParaRPr lang="en-US" altLang="zh-CN" sz="1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 name="内容占位符 7"/>
          <p:cNvSpPr txBox="1"/>
          <p:nvPr>
            <p:custDataLst>
              <p:tags r:id="rId13"/>
            </p:custDataLst>
          </p:nvPr>
        </p:nvSpPr>
        <p:spPr>
          <a:xfrm>
            <a:off x="3008630" y="3232785"/>
            <a:ext cx="937895" cy="352425"/>
          </a:xfrm>
          <a:prstGeom prst="rect">
            <a:avLst/>
          </a:prstGeom>
          <a:noFill/>
          <a:ln>
            <a:noFill/>
          </a:ln>
        </p:spPr>
        <p:txBody>
          <a:bodyPr lIns="0" tIns="0" rIns="0" bIns="0" anchor="b"/>
          <a:lstStyle/>
          <a:p>
            <a:r>
              <a:rPr lang="en-US" altLang="zh-CN" sz="1400" i="1">
                <a:solidFill>
                  <a:schemeClr val="dk1"/>
                </a:solidFill>
                <a:latin typeface="微软雅黑" panose="020B0503020204020204" charset="-122"/>
                <a:ea typeface="微软雅黑" panose="020B0503020204020204" charset="-122"/>
              </a:rPr>
              <a:t>P</a:t>
            </a:r>
            <a:r>
              <a:rPr lang="en-US" altLang="zh-CN" sz="1400">
                <a:solidFill>
                  <a:schemeClr val="dk1"/>
                </a:solidFill>
                <a:latin typeface="微软雅黑" panose="020B0503020204020204" charset="-122"/>
                <a:ea typeface="微软雅黑" panose="020B0503020204020204" charset="-122"/>
              </a:rPr>
              <a:t>=0.016</a:t>
            </a:r>
            <a:endParaRPr lang="en-US" altLang="zh-CN" sz="1400">
              <a:solidFill>
                <a:schemeClr val="dk1"/>
              </a:solidFill>
              <a:latin typeface="微软雅黑" panose="020B0503020204020204" charset="-122"/>
              <a:ea typeface="微软雅黑" panose="020B0503020204020204" charset="-122"/>
            </a:endParaRPr>
          </a:p>
        </p:txBody>
      </p:sp>
      <p:sp>
        <p:nvSpPr>
          <p:cNvPr id="19" name="内容占位符 7"/>
          <p:cNvSpPr txBox="1"/>
          <p:nvPr>
            <p:custDataLst>
              <p:tags r:id="rId14"/>
            </p:custDataLst>
          </p:nvPr>
        </p:nvSpPr>
        <p:spPr>
          <a:xfrm>
            <a:off x="4101440" y="2655146"/>
            <a:ext cx="922337" cy="403225"/>
          </a:xfrm>
          <a:prstGeom prst="rect">
            <a:avLst/>
          </a:prstGeom>
          <a:noFill/>
          <a:ln>
            <a:noFill/>
          </a:ln>
        </p:spPr>
        <p:txBody>
          <a:bodyPr lIns="0" tIns="0" rIns="0" bIns="0" anchor="b"/>
          <a:lstStyle/>
          <a:p>
            <a:r>
              <a:rPr lang="en-US" altLang="zh-CN" sz="1400" i="1">
                <a:solidFill>
                  <a:schemeClr val="dk1"/>
                </a:solidFill>
                <a:latin typeface="微软雅黑" panose="020B0503020204020204" charset="-122"/>
                <a:ea typeface="微软雅黑" panose="020B0503020204020204" charset="-122"/>
              </a:rPr>
              <a:t>P</a:t>
            </a:r>
            <a:r>
              <a:rPr lang="en-US" altLang="zh-CN" sz="1400">
                <a:solidFill>
                  <a:schemeClr val="dk1"/>
                </a:solidFill>
                <a:latin typeface="微软雅黑" panose="020B0503020204020204" charset="-122"/>
                <a:ea typeface="微软雅黑" panose="020B0503020204020204" charset="-122"/>
              </a:rPr>
              <a:t>=0.000</a:t>
            </a:r>
            <a:endParaRPr lang="en-US" altLang="zh-CN" sz="1400">
              <a:solidFill>
                <a:schemeClr val="dk1"/>
              </a:solidFill>
              <a:latin typeface="微软雅黑" panose="020B0503020204020204" charset="-122"/>
              <a:ea typeface="微软雅黑" panose="020B0503020204020204" charset="-122"/>
            </a:endParaRPr>
          </a:p>
        </p:txBody>
      </p:sp>
      <p:sp>
        <p:nvSpPr>
          <p:cNvPr id="20" name="内容占位符 7"/>
          <p:cNvSpPr txBox="1"/>
          <p:nvPr>
            <p:custDataLst>
              <p:tags r:id="rId15"/>
            </p:custDataLst>
          </p:nvPr>
        </p:nvSpPr>
        <p:spPr>
          <a:xfrm>
            <a:off x="5226341" y="1525027"/>
            <a:ext cx="922337" cy="403225"/>
          </a:xfrm>
          <a:prstGeom prst="rect">
            <a:avLst/>
          </a:prstGeom>
          <a:noFill/>
          <a:ln>
            <a:noFill/>
          </a:ln>
        </p:spPr>
        <p:txBody>
          <a:bodyPr lIns="0" tIns="0" rIns="0" bIns="0" anchor="b"/>
          <a:lstStyle/>
          <a:p>
            <a:r>
              <a:rPr lang="en-US" altLang="zh-CN" sz="1400" i="1">
                <a:solidFill>
                  <a:schemeClr val="dk1"/>
                </a:solidFill>
                <a:latin typeface="微软雅黑" panose="020B0503020204020204" charset="-122"/>
                <a:ea typeface="微软雅黑" panose="020B0503020204020204" charset="-122"/>
              </a:rPr>
              <a:t>P</a:t>
            </a:r>
            <a:r>
              <a:rPr lang="en-US" altLang="zh-CN" sz="1400">
                <a:solidFill>
                  <a:schemeClr val="dk1"/>
                </a:solidFill>
                <a:latin typeface="微软雅黑" panose="020B0503020204020204" charset="-122"/>
                <a:ea typeface="微软雅黑" panose="020B0503020204020204" charset="-122"/>
              </a:rPr>
              <a:t>=0.000</a:t>
            </a:r>
            <a:endParaRPr lang="en-US" altLang="zh-CN" sz="1400">
              <a:solidFill>
                <a:schemeClr val="dk1"/>
              </a:solidFill>
              <a:latin typeface="微软雅黑" panose="020B0503020204020204" charset="-122"/>
              <a:ea typeface="微软雅黑" panose="020B0503020204020204" charset="-122"/>
            </a:endParaRPr>
          </a:p>
        </p:txBody>
      </p:sp>
      <p:sp>
        <p:nvSpPr>
          <p:cNvPr id="22" name="矩形 3"/>
          <p:cNvSpPr>
            <a:spLocks noChangeArrowheads="1"/>
          </p:cNvSpPr>
          <p:nvPr>
            <p:custDataLst>
              <p:tags r:id="rId16"/>
            </p:custDataLst>
          </p:nvPr>
        </p:nvSpPr>
        <p:spPr>
          <a:xfrm>
            <a:off x="158284" y="6583378"/>
            <a:ext cx="3042920" cy="245110"/>
          </a:xfrm>
          <a:prstGeom prst="rect">
            <a:avLst/>
          </a:prstGeom>
          <a:noFill/>
          <a:ln>
            <a:noFill/>
          </a:ln>
        </p:spPr>
        <p:txBody>
          <a:bodyPr wrap="none">
            <a:spAutoFit/>
          </a:bodyPr>
          <a:lstStyle/>
          <a:p>
            <a:r>
              <a:rPr lang="en-US" altLang="zh-CN" sz="1000">
                <a:solidFill>
                  <a:schemeClr val="dk1"/>
                </a:solidFill>
                <a:latin typeface="微软雅黑" panose="020B0503020204020204" charset="-122"/>
                <a:ea typeface="微软雅黑" panose="020B0503020204020204" charset="-122"/>
              </a:rPr>
              <a:t>Ninomiya T, et al. Circulation . 2008;118:2694-701</a:t>
            </a:r>
            <a:endParaRPr lang="en-US" altLang="zh-CN" sz="1000">
              <a:solidFill>
                <a:schemeClr val="dk1"/>
              </a:solidFill>
              <a:latin typeface="微软雅黑" panose="020B0503020204020204" charset="-122"/>
              <a:ea typeface="微软雅黑" panose="020B0503020204020204" charset="-122"/>
            </a:endParaRPr>
          </a:p>
        </p:txBody>
      </p:sp>
      <p:sp>
        <p:nvSpPr>
          <p:cNvPr id="23" name="Text Box 47"/>
          <p:cNvSpPr txBox="1">
            <a:spLocks noChangeArrowheads="1"/>
          </p:cNvSpPr>
          <p:nvPr>
            <p:custDataLst>
              <p:tags r:id="rId17"/>
            </p:custDataLst>
          </p:nvPr>
        </p:nvSpPr>
        <p:spPr>
          <a:xfrm>
            <a:off x="158284" y="6366549"/>
            <a:ext cx="3486150" cy="245110"/>
          </a:xfrm>
          <a:prstGeom prst="rect">
            <a:avLst/>
          </a:prstGeom>
          <a:noFill/>
          <a:ln>
            <a:noFill/>
          </a:ln>
        </p:spPr>
        <p:txBody>
          <a:bodyPr wrap="none">
            <a:spAutoFit/>
          </a:bodyPr>
          <a:lstStyle/>
          <a:p>
            <a:pPr marL="342900" indent="-342900">
              <a:spcBef>
                <a:spcPct val="50000"/>
              </a:spcBef>
            </a:pPr>
            <a:r>
              <a:rPr lang="en-US" altLang="zh-CN" sz="1000">
                <a:solidFill>
                  <a:schemeClr val="dk1"/>
                </a:solidFill>
                <a:latin typeface="微软雅黑" panose="020B0503020204020204" charset="-122"/>
                <a:ea typeface="微软雅黑" panose="020B0503020204020204" charset="-122"/>
              </a:rPr>
              <a:t>Zhang</a:t>
            </a:r>
            <a:r>
              <a:rPr lang="zh-CN" altLang="en-US" sz="1000">
                <a:solidFill>
                  <a:schemeClr val="dk1"/>
                </a:solidFill>
                <a:latin typeface="微软雅黑" panose="020B0503020204020204" charset="-122"/>
                <a:ea typeface="微软雅黑" panose="020B0503020204020204" charset="-122"/>
              </a:rPr>
              <a:t> </a:t>
            </a:r>
            <a:r>
              <a:rPr lang="en-US" altLang="zh-CN" sz="1000">
                <a:solidFill>
                  <a:schemeClr val="dk1"/>
                </a:solidFill>
                <a:latin typeface="微软雅黑" panose="020B0503020204020204" charset="-122"/>
                <a:ea typeface="微软雅黑" panose="020B0503020204020204" charset="-122"/>
              </a:rPr>
              <a:t>LX, et al., Nephrol Dial Transplant 2007;22:1093-9.</a:t>
            </a:r>
            <a:endParaRPr lang="en-US" altLang="zh-CN" sz="1000">
              <a:solidFill>
                <a:schemeClr val="dk1"/>
              </a:solidFill>
              <a:latin typeface="微软雅黑" panose="020B0503020204020204" charset="-122"/>
              <a:ea typeface="微软雅黑" panose="020B0503020204020204"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2"/>
          <a:stretch>
            <a:fillRect/>
          </a:stretch>
        </p:blipFill>
        <p:spPr>
          <a:xfrm>
            <a:off x="0" y="0"/>
            <a:ext cx="1585595" cy="1783715"/>
          </a:xfrm>
          <a:prstGeom prst="rect">
            <a:avLst/>
          </a:prstGeom>
        </p:spPr>
      </p:pic>
      <p:pic>
        <p:nvPicPr>
          <p:cNvPr id="2" name="图片 1"/>
          <p:cNvPicPr>
            <a:picLocks noChangeAspect="1"/>
          </p:cNvPicPr>
          <p:nvPr userDrawn="1">
            <p:custDataLst>
              <p:tags r:id="rId3"/>
            </p:custDataLst>
          </p:nvPr>
        </p:nvPicPr>
        <p:blipFill>
          <a:blip r:embed="rId4"/>
          <a:stretch>
            <a:fillRect/>
          </a:stretch>
        </p:blipFill>
        <p:spPr>
          <a:xfrm>
            <a:off x="10257790" y="4682490"/>
            <a:ext cx="1932305" cy="2175510"/>
          </a:xfrm>
          <a:prstGeom prst="rect">
            <a:avLst/>
          </a:prstGeom>
        </p:spPr>
      </p:pic>
      <p:sp>
        <p:nvSpPr>
          <p:cNvPr id="16" name="文本框 15"/>
          <p:cNvSpPr txBox="1"/>
          <p:nvPr/>
        </p:nvSpPr>
        <p:spPr>
          <a:xfrm>
            <a:off x="2139892" y="494681"/>
            <a:ext cx="9603997" cy="460375"/>
          </a:xfrm>
          <a:prstGeom prst="rect">
            <a:avLst/>
          </a:prstGeom>
          <a:noFill/>
        </p:spPr>
        <p:txBody>
          <a:bodyPr wrap="square">
            <a:spAutoFit/>
          </a:bodyPr>
          <a:lstStyle/>
          <a:p>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24</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小时收缩压变异性预测</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CKD</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伴高血压患者蛋白尿风险 </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7" name="图片 4"/>
          <p:cNvPicPr>
            <a:picLocks noChangeAspect="1"/>
          </p:cNvPicPr>
          <p:nvPr/>
        </p:nvPicPr>
        <p:blipFill>
          <a:blip r:embed="rId5"/>
          <a:srcRect/>
          <a:stretch>
            <a:fillRect/>
          </a:stretch>
        </p:blipFill>
        <p:spPr>
          <a:xfrm>
            <a:off x="2374085" y="1367406"/>
            <a:ext cx="7130642" cy="3282132"/>
          </a:xfrm>
          <a:prstGeom prst="rect">
            <a:avLst/>
          </a:prstGeom>
          <a:noFill/>
          <a:ln>
            <a:noFill/>
          </a:ln>
        </p:spPr>
      </p:pic>
      <p:sp>
        <p:nvSpPr>
          <p:cNvPr id="8" name="矩形 5"/>
          <p:cNvSpPr>
            <a:spLocks noChangeArrowheads="1"/>
          </p:cNvSpPr>
          <p:nvPr>
            <p:custDataLst>
              <p:tags r:id="rId6"/>
            </p:custDataLst>
          </p:nvPr>
        </p:nvSpPr>
        <p:spPr>
          <a:xfrm>
            <a:off x="2314866" y="4593662"/>
            <a:ext cx="5822950" cy="245110"/>
          </a:xfrm>
          <a:prstGeom prst="rect">
            <a:avLst/>
          </a:prstGeom>
          <a:noFill/>
          <a:ln>
            <a:noFill/>
          </a:ln>
        </p:spPr>
        <p:txBody>
          <a:bodyPr>
            <a:spAutoFit/>
          </a:bodyPr>
          <a:lstStyle/>
          <a:p>
            <a:r>
              <a:rPr lang="en-US" altLang="zh-CN" sz="1000">
                <a:solidFill>
                  <a:schemeClr val="dk1"/>
                </a:solidFill>
                <a:latin typeface="微软雅黑" panose="020B0503020204020204" charset="-122"/>
                <a:ea typeface="微软雅黑" panose="020B0503020204020204" charset="-122"/>
                <a:cs typeface="微软雅黑" panose="020B0503020204020204" charset="-122"/>
              </a:rPr>
              <a:t>HR</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：心率；</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LF/HF</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：低频率</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高频率比值；</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baPWV</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：肱踝脉搏波传导速度</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矩形 3"/>
          <p:cNvSpPr>
            <a:spLocks noChangeArrowheads="1"/>
          </p:cNvSpPr>
          <p:nvPr>
            <p:custDataLst>
              <p:tags r:id="rId7"/>
            </p:custDataLst>
          </p:nvPr>
        </p:nvSpPr>
        <p:spPr>
          <a:xfrm>
            <a:off x="2314865" y="4997924"/>
            <a:ext cx="7189861" cy="398780"/>
          </a:xfrm>
          <a:prstGeom prst="rect">
            <a:avLst/>
          </a:prstGeom>
          <a:noFill/>
          <a:ln>
            <a:noFill/>
          </a:ln>
        </p:spPr>
        <p:txBody>
          <a:bodyPr wrap="square">
            <a:spAutoFit/>
          </a:bodyPr>
          <a:lstStyle/>
          <a:p>
            <a:r>
              <a:rPr lang="zh-CN" altLang="en-US" sz="1000">
                <a:solidFill>
                  <a:schemeClr val="dk1"/>
                </a:solidFill>
                <a:latin typeface="微软雅黑" panose="020B0503020204020204" charset="-122"/>
                <a:ea typeface="微软雅黑" panose="020B0503020204020204" charset="-122"/>
                <a:cs typeface="微软雅黑" panose="020B0503020204020204" charset="-122"/>
              </a:rPr>
              <a:t>一项前瞻性、随机、交叉试验，纳入</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30</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例高血压合并</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2</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型糖尿病，且伴有明显肾病患者，经过</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4</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周观察期后患者随机接受氯沙坦</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50mg/d</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或替米沙坦</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40mg/d</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治疗</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12</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周。评估</a:t>
            </a:r>
            <a:r>
              <a:rPr lang="en-US" altLang="zh-CN" sz="1000">
                <a:solidFill>
                  <a:schemeClr val="dk1"/>
                </a:solidFill>
                <a:latin typeface="微软雅黑" panose="020B0503020204020204" charset="-122"/>
                <a:ea typeface="微软雅黑" panose="020B0503020204020204" charset="-122"/>
                <a:cs typeface="微软雅黑" panose="020B0503020204020204" charset="-122"/>
              </a:rPr>
              <a:t>ARB</a:t>
            </a:r>
            <a:r>
              <a:rPr lang="zh-CN" altLang="en-US" sz="1000">
                <a:solidFill>
                  <a:schemeClr val="dk1"/>
                </a:solidFill>
                <a:latin typeface="微软雅黑" panose="020B0503020204020204" charset="-122"/>
                <a:ea typeface="微软雅黑" panose="020B0503020204020204" charset="-122"/>
                <a:cs typeface="微软雅黑" panose="020B0503020204020204" charset="-122"/>
              </a:rPr>
              <a:t>对高血压合并糖尿病肾病患者血压变异性的影响。</a:t>
            </a:r>
            <a:endParaRPr lang="zh-CN" altLang="en-US" sz="1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0" name="矩形 6"/>
          <p:cNvSpPr>
            <a:spLocks noChangeArrowheads="1"/>
          </p:cNvSpPr>
          <p:nvPr>
            <p:custDataLst>
              <p:tags r:id="rId8"/>
            </p:custDataLst>
          </p:nvPr>
        </p:nvSpPr>
        <p:spPr>
          <a:xfrm>
            <a:off x="287338" y="6469063"/>
            <a:ext cx="2862580" cy="213995"/>
          </a:xfrm>
          <a:prstGeom prst="rect">
            <a:avLst/>
          </a:prstGeom>
          <a:noFill/>
          <a:ln>
            <a:noFill/>
          </a:ln>
        </p:spPr>
        <p:txBody>
          <a:bodyPr wrap="none">
            <a:spAutoFit/>
          </a:bodyPr>
          <a:lstStyle/>
          <a:p>
            <a:r>
              <a:rPr lang="en-US" altLang="zh-CN" sz="800">
                <a:solidFill>
                  <a:schemeClr val="dk1"/>
                </a:solidFill>
                <a:latin typeface="微软雅黑" panose="020B0503020204020204" charset="-122"/>
                <a:ea typeface="微软雅黑" panose="020B0503020204020204" charset="-122"/>
              </a:rPr>
              <a:t>Masuda S,et al. Hypertension Research .2009; 32:950-955</a:t>
            </a:r>
            <a:endParaRPr lang="en-US" altLang="zh-CN" sz="800">
              <a:solidFill>
                <a:schemeClr val="dk1"/>
              </a:solidFill>
              <a:latin typeface="微软雅黑" panose="020B0503020204020204" charset="-122"/>
              <a:ea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SLIDE_BACKGROUND_TYPE" val="topBottom"/>
  <p:tag name="KSO_WM_SLIDE_BK_DARK_LIGHT" val="2"/>
  <p:tag name="KSO_WM_UNIT_TYPE" val="i"/>
  <p:tag name="KSO_WM_UNIT_INDEX"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ACKGROUND_TYPE" val="bottomTop"/>
  <p:tag name="KSO_WM_SLIDE_BK_DARK_LIGHT" val="2"/>
  <p:tag name="KSO_WM_UNIT_TYPE" val="i"/>
  <p:tag name="KSO_WM_UNIT_INDEX"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d*1"/>
  <p:tag name="KSO_WM_UNIT_LAYERLEVEL" val="1"/>
  <p:tag name="KSO_WM_TAG_VERSION" val="1.0"/>
  <p:tag name="KSO_WM_BEAUTIFY_FLAG" val="#wm#"/>
  <p:tag name="KSO_WM_SLIDE_BACKGROUND_TYPE" val="belt"/>
  <p:tag name="KSO_WM_SLIDE_BK_DARK_LIGHT" val="2"/>
  <p:tag name="KSO_WM_UNIT_VALUE" val="495*440"/>
  <p:tag name="KSO_WM_UNIT_TYPE" val="d"/>
  <p:tag name="KSO_WM_UNIT_INDEX" val="1"/>
  <p:tag name="KSO_WM_UNIT_SUPPORT_UNIT_TYPE" val="[&quot;all&quot;]"/>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d*2"/>
  <p:tag name="KSO_WM_UNIT_LAYERLEVEL" val="1"/>
  <p:tag name="KSO_WM_TAG_VERSION" val="1.0"/>
  <p:tag name="KSO_WM_BEAUTIFY_FLAG" val="#wm#"/>
  <p:tag name="KSO_WM_SLIDE_BACKGROUND_TYPE" val="belt"/>
  <p:tag name="KSO_WM_SLIDE_BK_DARK_LIGHT" val="2"/>
  <p:tag name="KSO_WM_UNIT_VALUE" val="604*536"/>
  <p:tag name="KSO_WM_UNIT_TYPE" val="d"/>
  <p:tag name="KSO_WM_UNIT_INDEX" val="2"/>
  <p:tag name="KSO_WM_UNIT_SUPPORT_UNIT_TYPE" val="[&quot;all&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45"/>
</p:tagLst>
</file>

<file path=ppt/tags/tag14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45"/>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0245"/>
  <p:tag name="KSO_WM_TEMPLATE_THUMBS_INDEX" val="1、4、5、7、8、9、10、11、12、13、15"/>
  <p:tag name="KSO_WM_UNIT_SHOW_EDIT_AREA_INDICATION" val="0"/>
  <p:tag name="KSO_WM_TEMPLATE_MASTER_TYPE" val="1"/>
  <p:tag name="KSO_WM_TEMPLATE_COLOR_TYPE" val="1"/>
  <p:tag name="KSO_WM_TEMPLATE_MASTER_THUMB_INDEX" val="1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245_1*a*1"/>
  <p:tag name="KSO_WM_TEMPLATE_CATEGORY" val="custom"/>
  <p:tag name="KSO_WM_TEMPLATE_INDEX" val="20200245"/>
  <p:tag name="KSO_WM_UNIT_LAYERLEVEL" val="1"/>
  <p:tag name="KSO_WM_TAG_VERSION" val="1.0"/>
  <p:tag name="KSO_WM_BEAUTIFY_FLAG" val="#wm#"/>
  <p:tag name="KSO_WM_UNIT_ISCONTENTSTITLE" val="0"/>
  <p:tag name="KSO_WM_UNIT_PRESET_TEXT" val="活动策划方案"/>
  <p:tag name="KSO_WM_UNIT_NOCLEAR" val="0"/>
  <p:tag name="KSO_WM_UNIT_VALUE" val="10"/>
  <p:tag name="KSO_WM_UNIT_TYPE" val="a"/>
  <p:tag name="KSO_WM_UNIT_INDEX" val="1"/>
  <p:tag name="KSO_WM_UNIT_ISNUMDGMTITLE" val="0"/>
  <p:tag name="KSO_WM_UNIT_TEXT_FILL_FORE_SCHEMECOLOR_INDEX_BRIGHTNESS" val="0"/>
  <p:tag name="KSO_WM_UNIT_TEXT_FILL_FORE_SCHEMECOLOR_INDEX" val="5"/>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245_1*f*1"/>
  <p:tag name="KSO_WM_TEMPLATE_CATEGORY" val="custom"/>
  <p:tag name="KSO_WM_TEMPLATE_INDEX" val="20200245"/>
  <p:tag name="KSO_WM_UNIT_LAYERLEVEL" val="1"/>
  <p:tag name="KSO_WM_TAG_VERSION" val="1.0"/>
  <p:tag name="KSO_WM_BEAUTIFY_FLAG" val="#wm#"/>
  <p:tag name="KSO_WM_UNIT_ISCONTENTSTITLE" val="0"/>
  <p:tag name="KSO_WM_UNIT_PRESET_TEXT" val="汇报人：小明"/>
  <p:tag name="KSO_WM_UNIT_NOCLEAR" val="0"/>
  <p:tag name="KSO_WM_UNIT_TYPE" val="f"/>
  <p:tag name="KSO_WM_UNIT_INDEX" val="1"/>
  <p:tag name="KSO_WM_UNIT_ISNUMDGMTITLE" val="0"/>
  <p:tag name="KSO_WM_UNIT_SUBTYPE" val="b"/>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SLIDE_ID" val="custom20200245_1"/>
  <p:tag name="KSO_WM_TEMPLATE_SUBCATEGORY" val="0"/>
  <p:tag name="KSO_WM_SLIDE_ITEM_CNT" val="0"/>
  <p:tag name="KSO_WM_SLIDE_INDEX" val="1"/>
  <p:tag name="KSO_WM_TAG_VERSION" val="1.0"/>
  <p:tag name="KSO_WM_BEAUTIFY_FLAG" val="#wm#"/>
  <p:tag name="KSO_WM_TEMPLATE_CATEGORY" val="custom"/>
  <p:tag name="KSO_WM_TEMPLATE_INDEX" val="20200245"/>
  <p:tag name="KSO_WM_SLIDE_TYPE" val="title"/>
  <p:tag name="KSO_WM_SLIDE_SUBTYPE" val="pureTxt"/>
  <p:tag name="KSO_WM_TEMPLATE_THUMBS_INDEX" val="1、4、5、7、8、9、10、11、12、13、15"/>
  <p:tag name="KSO_WM_SLIDE_LAYOUT" val="a_b_f_k"/>
  <p:tag name="KSO_WM_SLIDE_LAYOUT_CNT" val="1_1_2_1"/>
  <p:tag name="KSO_WM_SLIDE_COVER_HASPICTURE" val="2"/>
  <p:tag name="KSO_WM_TEMPLATE_MASTER_TYPE" val="1"/>
  <p:tag name="KSO_WM_TEMPLATE_COLOR_TYPE" val="1"/>
  <p:tag name="KSO_WM_TEMPLATE_MASTER_THUMB_INDEX" val="1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0245_6*i*1"/>
  <p:tag name="KSO_WM_TEMPLATE_CATEGORY" val="custom"/>
  <p:tag name="KSO_WM_TEMPLATE_INDEX" val="2020024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0245_6*i*2"/>
  <p:tag name="KSO_WM_TEMPLATE_CATEGORY" val="custom"/>
  <p:tag name="KSO_WM_TEMPLATE_INDEX" val="2020024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0245_6*i*3"/>
  <p:tag name="KSO_WM_TEMPLATE_CATEGORY" val="custom"/>
  <p:tag name="KSO_WM_TEMPLATE_INDEX" val="2020024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0245_6*i*4"/>
  <p:tag name="KSO_WM_TEMPLATE_CATEGORY" val="custom"/>
  <p:tag name="KSO_WM_TEMPLATE_INDEX" val="2020024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00245_6*i*5"/>
  <p:tag name="KSO_WM_TEMPLATE_CATEGORY" val="custom"/>
  <p:tag name="KSO_WM_TEMPLATE_INDEX" val="2020024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custom20200245_6*i*6"/>
  <p:tag name="KSO_WM_TEMPLATE_CATEGORY" val="custom"/>
  <p:tag name="KSO_WM_TEMPLATE_INDEX" val="20200245"/>
  <p:tag name="KSO_WM_UNIT_LAYERLEVEL" val="1"/>
  <p:tag name="KSO_WM_TAG_VERSION" val="1.0"/>
  <p:tag name="KSO_WM_BEAUTIFY_FLAG" val="#wm#"/>
  <p:tag name="KSO_WM_UNIT_USESOURCEFORMAT_APPLY"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custom20200245_6*i*7"/>
  <p:tag name="KSO_WM_TEMPLATE_CATEGORY" val="custom"/>
  <p:tag name="KSO_WM_TEMPLATE_INDEX" val="20200245"/>
  <p:tag name="KSO_WM_UNIT_LAYERLEVEL" val="1"/>
  <p:tag name="KSO_WM_TAG_VERSION" val="1.0"/>
  <p:tag name="KSO_WM_BEAUTIFY_FLAG" val="#wm#"/>
  <p:tag name="KSO_WM_UNIT_USESOURCEFORMAT_APPLY"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0245_6*l_h_i*1_1_1"/>
  <p:tag name="KSO_WM_TEMPLATE_CATEGORY" val="custom"/>
  <p:tag name="KSO_WM_TEMPLATE_INDEX" val="202002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63.xml><?xml version="1.0" encoding="utf-8"?>
<p:tagLst xmlns:p="http://schemas.openxmlformats.org/presentationml/2006/main">
  <p:tag name="KSO_WM_UNIT_ISCONTENTSTITLE" val="0"/>
  <p:tag name="KSO_WM_UNIT_PRESET_TEXT" val="单击此处添加文本"/>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0245_6*l_h_f*1_1_1"/>
  <p:tag name="KSO_WM_TEMPLATE_CATEGORY" val="custom"/>
  <p:tag name="KSO_WM_TEMPLATE_INDEX" val="20200245"/>
  <p:tag name="KSO_WM_UNIT_LAYERLEVEL" val="1_1_1"/>
  <p:tag name="KSO_WM_TAG_VERSION" val="1.0"/>
  <p:tag name="KSO_WM_BEAUTIFY_FLAG" val="#wm#"/>
  <p:tag name="KSO_WM_UNIT_SUBTYPE" val="a"/>
  <p:tag name="KSO_WM_UNIT_TEXT_FILL_FORE_SCHEMECOLOR_INDEX_BRIGHTNESS" val="0"/>
  <p:tag name="KSO_WM_UNIT_TEXT_FILL_FORE_SCHEMECOLOR_INDEX" val="5"/>
  <p:tag name="KSO_WM_UNIT_TEXT_FILL_TYPE" val="1"/>
  <p:tag name="KSO_WM_UNIT_USESOURCEFORMAT_APPLY"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0245_6*l_h_i*1_1_2"/>
  <p:tag name="KSO_WM_TEMPLATE_CATEGORY" val="custom"/>
  <p:tag name="KSO_WM_TEMPLATE_INDEX" val="20200245"/>
  <p:tag name="KSO_WM_UNIT_LAYERLEVEL" val="1_1_1"/>
  <p:tag name="KSO_WM_TAG_VERSION" val="1.0"/>
  <p:tag name="KSO_WM_BEAUTIFY_FLAG" val="#wm#"/>
  <p:tag name="KSO_WM_UNIT_USESOURCEFORMAT_APPLY" val="1"/>
</p:tagLst>
</file>

<file path=ppt/tags/tag165.xml><?xml version="1.0" encoding="utf-8"?>
<p:tagLst xmlns:p="http://schemas.openxmlformats.org/presentationml/2006/main">
  <p:tag name="KSO_WM_UNIT_ISCONTENTSTITLE" val="0"/>
  <p:tag name="KSO_WM_UNIT_PRESET_TEXT" val="单击此处添加文本"/>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0245_6*l_h_f*1_2_1"/>
  <p:tag name="KSO_WM_TEMPLATE_CATEGORY" val="custom"/>
  <p:tag name="KSO_WM_TEMPLATE_INDEX" val="20200245"/>
  <p:tag name="KSO_WM_UNIT_LAYERLEVEL" val="1_1_1"/>
  <p:tag name="KSO_WM_TAG_VERSION" val="1.0"/>
  <p:tag name="KSO_WM_BEAUTIFY_FLAG" val="#wm#"/>
  <p:tag name="KSO_WM_UNIT_SUBTYPE" val="a"/>
  <p:tag name="KSO_WM_UNIT_TEXT_FILL_FORE_SCHEMECOLOR_INDEX_BRIGHTNESS" val="0"/>
  <p:tag name="KSO_WM_UNIT_TEXT_FILL_FORE_SCHEMECOLOR_INDEX" val="5"/>
  <p:tag name="KSO_WM_UNIT_TEXT_FILL_TYPE" val="1"/>
  <p:tag name="KSO_WM_UNIT_USESOURCEFORMAT_APPLY"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0245_6*l_h_i*1_2_2"/>
  <p:tag name="KSO_WM_TEMPLATE_CATEGORY" val="custom"/>
  <p:tag name="KSO_WM_TEMPLATE_INDEX" val="20200245"/>
  <p:tag name="KSO_WM_UNIT_LAYERLEVEL" val="1_1_1"/>
  <p:tag name="KSO_WM_TAG_VERSION" val="1.0"/>
  <p:tag name="KSO_WM_BEAUTIFY_FLAG" val="#wm#"/>
  <p:tag name="KSO_WM_UNIT_USESOURCEFORMAT_APPLY" val="1"/>
</p:tagLst>
</file>

<file path=ppt/tags/tag167.xml><?xml version="1.0" encoding="utf-8"?>
<p:tagLst xmlns:p="http://schemas.openxmlformats.org/presentationml/2006/main">
  <p:tag name="KSO_WM_UNIT_ISCONTENTSTITLE" val="0"/>
  <p:tag name="KSO_WM_UNIT_PRESET_TEXT" val="单击此处添加文本"/>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0245_6*l_h_f*1_3_1"/>
  <p:tag name="KSO_WM_TEMPLATE_CATEGORY" val="custom"/>
  <p:tag name="KSO_WM_TEMPLATE_INDEX" val="20200245"/>
  <p:tag name="KSO_WM_UNIT_LAYERLEVEL" val="1_1_1"/>
  <p:tag name="KSO_WM_TAG_VERSION" val="1.0"/>
  <p:tag name="KSO_WM_BEAUTIFY_FLAG" val="#wm#"/>
  <p:tag name="KSO_WM_UNIT_SUBTYPE" val="a"/>
  <p:tag name="KSO_WM_UNIT_TEXT_FILL_FORE_SCHEMECOLOR_INDEX_BRIGHTNESS" val="0"/>
  <p:tag name="KSO_WM_UNIT_TEXT_FILL_FORE_SCHEMECOLOR_INDEX" val="5"/>
  <p:tag name="KSO_WM_UNIT_TEXT_FILL_TYPE" val="1"/>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0245_6*l_h_i*1_3_2"/>
  <p:tag name="KSO_WM_TEMPLATE_CATEGORY" val="custom"/>
  <p:tag name="KSO_WM_TEMPLATE_INDEX" val="20200245"/>
  <p:tag name="KSO_WM_UNIT_LAYERLEVEL" val="1_1_1"/>
  <p:tag name="KSO_WM_TAG_VERSION" val="1.0"/>
  <p:tag name="KSO_WM_BEAUTIFY_FLAG" val="#wm#"/>
  <p:tag name="KSO_WM_UNIT_USESOURCEFORMAT_APPLY" val="1"/>
</p:tagLst>
</file>

<file path=ppt/tags/tag169.xml><?xml version="1.0" encoding="utf-8"?>
<p:tagLst xmlns:p="http://schemas.openxmlformats.org/presentationml/2006/main">
  <p:tag name="KSO_WM_UNIT_ISCONTENTSTITLE" val="0"/>
  <p:tag name="KSO_WM_UNIT_PRESET_TEXT" val="单击此处添加文本"/>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0245_6*l_h_f*1_4_1"/>
  <p:tag name="KSO_WM_TEMPLATE_CATEGORY" val="custom"/>
  <p:tag name="KSO_WM_TEMPLATE_INDEX" val="20200245"/>
  <p:tag name="KSO_WM_UNIT_LAYERLEVEL" val="1_1_1"/>
  <p:tag name="KSO_WM_TAG_VERSION" val="1.0"/>
  <p:tag name="KSO_WM_BEAUTIFY_FLAG" val="#wm#"/>
  <p:tag name="KSO_WM_UNIT_SUBTYPE" val="a"/>
  <p:tag name="KSO_WM_UNIT_TEXT_FILL_FORE_SCHEMECOLOR_INDEX_BRIGHTNESS" val="0"/>
  <p:tag name="KSO_WM_UNIT_TEXT_FILL_FORE_SCHEMECOLOR_INDEX" val="5"/>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0245_6*l_h_i*1_4_2"/>
  <p:tag name="KSO_WM_TEMPLATE_CATEGORY" val="custom"/>
  <p:tag name="KSO_WM_TEMPLATE_INDEX" val="20200245"/>
  <p:tag name="KSO_WM_UNIT_LAYERLEVEL" val="1_1_1"/>
  <p:tag name="KSO_WM_TAG_VERSION" val="1.0"/>
  <p:tag name="KSO_WM_BEAUTIFY_FLAG" val="#wm#"/>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0245_6*l_h_i*1_2_1"/>
  <p:tag name="KSO_WM_TEMPLATE_CATEGORY" val="custom"/>
  <p:tag name="KSO_WM_TEMPLATE_INDEX" val="202002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0245_6*l_h_i*1_3_1"/>
  <p:tag name="KSO_WM_TEMPLATE_CATEGORY" val="custom"/>
  <p:tag name="KSO_WM_TEMPLATE_INDEX" val="202002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0245_6*l_h_i*1_4_1"/>
  <p:tag name="KSO_WM_TEMPLATE_CATEGORY" val="custom"/>
  <p:tag name="KSO_WM_TEMPLATE_INDEX" val="202002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74.xml><?xml version="1.0" encoding="utf-8"?>
<p:tagLst xmlns:p="http://schemas.openxmlformats.org/presentationml/2006/main">
  <p:tag name="KSO_WM_UNIT_ISCONTENTSTITLE" val="1"/>
  <p:tag name="KSO_WM_UNIT_PRESET_TEXT" val="CONTENTS"/>
  <p:tag name="KSO_WM_UNIT_NOCLEAR" val="0"/>
  <p:tag name="KSO_WM_UNIT_VALUE" val="0"/>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0245_6*b*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 name="KSO_WM_UNIT_USESOURCEFORMAT_APPLY" val="1"/>
</p:tagLst>
</file>

<file path=ppt/tags/tag175.xml><?xml version="1.0" encoding="utf-8"?>
<p:tagLst xmlns:p="http://schemas.openxmlformats.org/presentationml/2006/main">
  <p:tag name="KSO_WM_UNIT_ISCONTENTSTITLE" val="1"/>
  <p:tag name="KSO_WM_UNIT_PRESET_TEXT" val="目录"/>
  <p:tag name="KSO_WM_UNIT_NOCLEAR" val="0"/>
  <p:tag name="KSO_WM_UNIT_VALUE"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0245_6*a*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 name="KSO_WM_UNIT_USESOURCEFORMAT_APPLY" val="1"/>
</p:tagLst>
</file>

<file path=ppt/tags/tag176.xml><?xml version="1.0" encoding="utf-8"?>
<p:tagLst xmlns:p="http://schemas.openxmlformats.org/presentationml/2006/main">
  <p:tag name="KSO_WM_UNIT_ISCONTENTSTITLE" val="0"/>
  <p:tag name="KSO_WM_UNIT_PRESET_TEXT" val="单击此处添加文本"/>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0245_6*l_h_f*1_4_1"/>
  <p:tag name="KSO_WM_TEMPLATE_CATEGORY" val="custom"/>
  <p:tag name="KSO_WM_TEMPLATE_INDEX" val="20200245"/>
  <p:tag name="KSO_WM_UNIT_LAYERLEVEL" val="1_1_1"/>
  <p:tag name="KSO_WM_TAG_VERSION" val="1.0"/>
  <p:tag name="KSO_WM_BEAUTIFY_FLAG" val=""/>
  <p:tag name="KSO_WM_UNIT_SUBTYPE" val="a"/>
  <p:tag name="KSO_WM_UNIT_TEXT_FILL_FORE_SCHEMECOLOR_INDEX_BRIGHTNESS" val="0"/>
  <p:tag name="KSO_WM_UNIT_TEXT_FILL_FORE_SCHEMECOLOR_INDEX" val="5"/>
  <p:tag name="KSO_WM_UNIT_TEXT_FILL_TYPE" val="1"/>
  <p:tag name="KSO_WM_UNIT_USESOURCEFORMAT_APPLY"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0245_6*l_h_i*1_4_2"/>
  <p:tag name="KSO_WM_TEMPLATE_CATEGORY" val="custom"/>
  <p:tag name="KSO_WM_TEMPLATE_INDEX" val="20200245"/>
  <p:tag name="KSO_WM_UNIT_LAYERLEVEL" val="1_1_1"/>
  <p:tag name="KSO_WM_TAG_VERSION" val="1.0"/>
  <p:tag name="KSO_WM_BEAUTIFY_FLAG" val=""/>
  <p:tag name="KSO_WM_UNIT_USESOURCEFORMAT_APPLY"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0245_6*l_h_i*1_4_1"/>
  <p:tag name="KSO_WM_TEMPLATE_CATEGORY" val="custom"/>
  <p:tag name="KSO_WM_TEMPLATE_INDEX" val="20200245"/>
  <p:tag name="KSO_WM_UNIT_LAYERLEVEL" val="1_1_1"/>
  <p:tag name="KSO_WM_TAG_VERSION" val="1.0"/>
  <p:tag name="KSO_WM_BEAUTIFY_FLAG" val=""/>
  <p:tag name="KSO_WM_UNIT_TEXT_FILL_FORE_SCHEMECOLOR_INDEX_BRIGHTNESS" val="0"/>
  <p:tag name="KSO_WM_UNIT_TEXT_FILL_FORE_SCHEMECOLOR_INDEX" val="5"/>
  <p:tag name="KSO_WM_UNIT_TEXT_FILL_TYPE" val="1"/>
  <p:tag name="KSO_WM_UNIT_USESOURCEFORMAT_APPLY" val="1"/>
</p:tagLst>
</file>

<file path=ppt/tags/tag179.xml><?xml version="1.0" encoding="utf-8"?>
<p:tagLst xmlns:p="http://schemas.openxmlformats.org/presentationml/2006/main">
  <p:tag name="KSO_WM_SLIDE_ID" val="custom20200245_6"/>
  <p:tag name="KSO_WM_TEMPLATE_SUBCATEGORY" val="0"/>
  <p:tag name="KSO_WM_SLIDE_ITEM_CNT" val="6"/>
  <p:tag name="KSO_WM_SLIDE_INDEX" val="6"/>
  <p:tag name="KSO_WM_DIAGRAM_GROUP_CODE" val="l1-1"/>
  <p:tag name="KSO_WM_SLIDE_DIAGTYPE" val="l"/>
  <p:tag name="KSO_WM_TAG_VERSION" val="1.0"/>
  <p:tag name="KSO_WM_BEAUTIFY_FLAG" val="#wm#"/>
  <p:tag name="KSO_WM_TEMPLATE_CATEGORY" val="custom"/>
  <p:tag name="KSO_WM_TEMPLATE_INDEX" val="20200245"/>
  <p:tag name="KSO_WM_SLIDE_LAYOUT" val="a_b_l"/>
  <p:tag name="KSO_WM_SLIDE_LAYOUT_CNT" val="1_1_1"/>
  <p:tag name="KSO_WM_SLIDE_TYPE" val="contents"/>
  <p:tag name="KSO_WM_SLIDE_SUBTYPE" val="diag"/>
  <p:tag name="KSO_WM_TEMPLATE_MASTER_TYPE" val="1"/>
  <p:tag name="KSO_WM_TEMPLATE_COLOR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PRESET_TEXT" val="01"/>
  <p:tag name="KSO_WM_UNIT_NOCLEAR" val="0"/>
  <p:tag name="KSO_WM_UNIT_VALUE" val="1"/>
  <p:tag name="KSO_WM_UNIT_HIGHLIGHT" val="0"/>
  <p:tag name="KSO_WM_UNIT_COMPATIBLE" val="0"/>
  <p:tag name="KSO_WM_UNIT_DIAGRAM_ISNUMVISUAL" val="0"/>
  <p:tag name="KSO_WM_UNIT_DIAGRAM_ISREFERUNIT" val="0"/>
  <p:tag name="KSO_WM_UNIT_TYPE" val="e"/>
  <p:tag name="KSO_WM_UNIT_INDEX" val="1"/>
  <p:tag name="KSO_WM_UNIT_ID" val="custom20200245_7*e*1"/>
  <p:tag name="KSO_WM_TEMPLATE_CATEGORY" val="custom"/>
  <p:tag name="KSO_WM_TEMPLATE_INDEX" val="20200245"/>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81.xml><?xml version="1.0" encoding="utf-8"?>
<p:tagLst xmlns:p="http://schemas.openxmlformats.org/presentationml/2006/main">
  <p:tag name="KSO_WM_UNIT_ISCONTENTSTITLE" val="0"/>
  <p:tag name="KSO_WM_UNIT_PRESET_TEXT" val="点击此处添加小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0245_7*a*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182.xml><?xml version="1.0" encoding="utf-8"?>
<p:tagLst xmlns:p="http://schemas.openxmlformats.org/presentationml/2006/main">
  <p:tag name="KSO_WM_UNIT_ISCONTENTSTITLE" val="0"/>
  <p:tag name="KSO_WM_UNIT_PRESET_TEXT" val="点击此处添加正文，请言简意赅的阐述观点。"/>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0245_7*b*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183.xml><?xml version="1.0" encoding="utf-8"?>
<p:tagLst xmlns:p="http://schemas.openxmlformats.org/presentationml/2006/main">
  <p:tag name="KSO_WM_SLIDE_ID" val="custom20200245_7"/>
  <p:tag name="KSO_WM_TEMPLATE_SUBCATEGORY" val="0"/>
  <p:tag name="KSO_WM_SLIDE_ITEM_CNT" val="0"/>
  <p:tag name="KSO_WM_SLIDE_INDEX" val="7"/>
  <p:tag name="KSO_WM_TAG_VERSION" val="1.0"/>
  <p:tag name="KSO_WM_BEAUTIFY_FLAG" val="#wm#"/>
  <p:tag name="KSO_WM_TEMPLATE_CATEGORY" val="custom"/>
  <p:tag name="KSO_WM_TEMPLATE_INDEX" val="20200245"/>
  <p:tag name="KSO_WM_SLIDE_TYPE" val="sectionTitle"/>
  <p:tag name="KSO_WM_SLIDE_SUBTYPE" val="pureTxt"/>
  <p:tag name="KSO_WM_SLIDE_LAYOUT" val="a_b_e"/>
  <p:tag name="KSO_WM_SLIDE_LAYOUT_CNT" val="1_1_1"/>
  <p:tag name="KSO_WM_TEMPLATE_MASTER_TYPE" val="1"/>
  <p:tag name="KSO_WM_TEMPLATE_COLOR_TYPE"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8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87.xml><?xml version="1.0" encoding="utf-8"?>
<p:tagLst xmlns:p="http://schemas.openxmlformats.org/presentationml/2006/main">
  <p:tag name="KSO_WM_SLIDE_BK_DARK_LIGHT" val="2"/>
  <p:tag name="KSO_WM_SLIDE_BACKGROUND_TYPE" val="general"/>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SLIDE_BK_DARK_LIGHT" val="2"/>
  <p:tag name="KSO_WM_SLIDE_BACKGROUND_TYPE" val="general"/>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SLIDE_BK_DARK_LIGHT" val="2"/>
  <p:tag name="KSO_WM_SLIDE_BACKGROUND_TYPE" val="general"/>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SLIDE_BK_DARK_LIGHT" val="2"/>
  <p:tag name="KSO_WM_SLIDE_BACKGROUND_TYPE" val="gener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SLIDE_BK_DARK_LIGHT" val="2"/>
  <p:tag name="KSO_WM_SLIDE_BACKGROUND_TYPE" val="general"/>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SLIDE_BK_DARK_LIGHT" val="2"/>
  <p:tag name="KSO_WM_SLIDE_BACKGROUND_TYPE" val="general"/>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SLIDE_BK_DARK_LIGHT" val="2"/>
  <p:tag name="KSO_WM_SLIDE_BACKGROUND_TYPE" val="general"/>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SLIDE_BK_DARK_LIGHT" val="2"/>
  <p:tag name="KSO_WM_SLIDE_BACKGROUND_TYPE" val="general"/>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SLIDE_BK_DARK_LIGHT" val="2"/>
  <p:tag name="KSO_WM_SLIDE_BACKGROUND_TYPE" val="general"/>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6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9.xml><?xml version="1.0" encoding="utf-8"?>
<p:tagLst xmlns:p="http://schemas.openxmlformats.org/presentationml/2006/main">
  <p:tag name="KSO_WM_SLIDE_BK_DARK_LIGHT" val="2"/>
  <p:tag name="KSO_WM_SLIDE_BACKGROUND_TYPE" val="gener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PRESET_TEXT" val="02"/>
  <p:tag name="KSO_WM_UNIT_NOCLEAR" val="0"/>
  <p:tag name="KSO_WM_UNIT_VALUE" val="1"/>
  <p:tag name="KSO_WM_UNIT_HIGHLIGHT" val="0"/>
  <p:tag name="KSO_WM_UNIT_COMPATIBLE" val="0"/>
  <p:tag name="KSO_WM_UNIT_DIAGRAM_ISNUMVISUAL" val="0"/>
  <p:tag name="KSO_WM_UNIT_DIAGRAM_ISREFERUNIT" val="0"/>
  <p:tag name="KSO_WM_UNIT_TYPE" val="e"/>
  <p:tag name="KSO_WM_UNIT_INDEX" val="1"/>
  <p:tag name="KSO_WM_UNIT_ID" val="custom20200245_7*e*1"/>
  <p:tag name="KSO_WM_TEMPLATE_CATEGORY" val="custom"/>
  <p:tag name="KSO_WM_TEMPLATE_INDEX" val="20200245"/>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271.xml><?xml version="1.0" encoding="utf-8"?>
<p:tagLst xmlns:p="http://schemas.openxmlformats.org/presentationml/2006/main">
  <p:tag name="KSO_WM_UNIT_ISCONTENTSTITLE" val="0"/>
  <p:tag name="KSO_WM_UNIT_PRESET_TEXT" val="点击此处添加小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0245_7*a*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272.xml><?xml version="1.0" encoding="utf-8"?>
<p:tagLst xmlns:p="http://schemas.openxmlformats.org/presentationml/2006/main">
  <p:tag name="KSO_WM_UNIT_ISCONTENTSTITLE" val="0"/>
  <p:tag name="KSO_WM_UNIT_PRESET_TEXT" val="点击此处添加正文，请言简意赅的阐述观点。"/>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0245_7*b*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273.xml><?xml version="1.0" encoding="utf-8"?>
<p:tagLst xmlns:p="http://schemas.openxmlformats.org/presentationml/2006/main">
  <p:tag name="KSO_WM_SLIDE_ID" val="custom20200245_7"/>
  <p:tag name="KSO_WM_TEMPLATE_SUBCATEGORY" val="0"/>
  <p:tag name="KSO_WM_SLIDE_ITEM_CNT" val="0"/>
  <p:tag name="KSO_WM_SLIDE_INDEX" val="7"/>
  <p:tag name="KSO_WM_TAG_VERSION" val="1.0"/>
  <p:tag name="KSO_WM_BEAUTIFY_FLAG" val="#wm#"/>
  <p:tag name="KSO_WM_TEMPLATE_CATEGORY" val="custom"/>
  <p:tag name="KSO_WM_TEMPLATE_INDEX" val="20200245"/>
  <p:tag name="KSO_WM_SLIDE_TYPE" val="sectionTitle"/>
  <p:tag name="KSO_WM_SLIDE_SUBTYPE" val="pureTxt"/>
  <p:tag name="KSO_WM_SLIDE_LAYOUT" val="a_b_e"/>
  <p:tag name="KSO_WM_SLIDE_LAYOUT_CNT" val="1_1_1"/>
  <p:tag name="KSO_WM_TEMPLATE_MASTER_TYPE" val="1"/>
  <p:tag name="KSO_WM_TEMPLATE_COLOR_TYPE"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SLIDE_BK_DARK_LIGHT" val="2"/>
  <p:tag name="KSO_WM_SLIDE_BACKGROUND_TYPE" val="general"/>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84.xml><?xml version="1.0" encoding="utf-8"?>
<p:tagLst xmlns:p="http://schemas.openxmlformats.org/presentationml/2006/main">
  <p:tag name="KSO_WM_SLIDE_BK_DARK_LIGHT" val="2"/>
  <p:tag name="KSO_WM_SLIDE_BACKGROUND_TYPE" val="general"/>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SLIDE_BK_DARK_LIGHT" val="2"/>
  <p:tag name="KSO_WM_SLIDE_BACKGROUND_TYPE" val="general"/>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91.xml><?xml version="1.0" encoding="utf-8"?>
<p:tagLst xmlns:p="http://schemas.openxmlformats.org/presentationml/2006/main">
  <p:tag name="KSO_WM_SLIDE_BK_DARK_LIGHT" val="2"/>
  <p:tag name="KSO_WM_SLIDE_BACKGROUND_TYPE" val="general"/>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SLIDE_BK_DARK_LIGHT" val="2"/>
  <p:tag name="KSO_WM_SLIDE_BACKGROUND_TYPE" val="general"/>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SLIDE_BK_DARK_LIGHT" val="2"/>
  <p:tag name="KSO_WM_SLIDE_BACKGROUND_TYPE" val="general"/>
</p:tagLst>
</file>

<file path=ppt/tags/tag304.xml><?xml version="1.0" encoding="utf-8"?>
<p:tagLst xmlns:p="http://schemas.openxmlformats.org/presentationml/2006/main">
  <p:tag name="KSO_WM_UNIT_PRESET_TEXT" val="01"/>
  <p:tag name="KSO_WM_UNIT_NOCLEAR" val="0"/>
  <p:tag name="KSO_WM_UNIT_VALUE" val="1"/>
  <p:tag name="KSO_WM_UNIT_HIGHLIGHT" val="0"/>
  <p:tag name="KSO_WM_UNIT_COMPATIBLE" val="0"/>
  <p:tag name="KSO_WM_UNIT_DIAGRAM_ISNUMVISUAL" val="0"/>
  <p:tag name="KSO_WM_UNIT_DIAGRAM_ISREFERUNIT" val="0"/>
  <p:tag name="KSO_WM_UNIT_TYPE" val="e"/>
  <p:tag name="KSO_WM_UNIT_INDEX" val="1"/>
  <p:tag name="KSO_WM_UNIT_ID" val="custom20200245_7*e*1"/>
  <p:tag name="KSO_WM_TEMPLATE_CATEGORY" val="custom"/>
  <p:tag name="KSO_WM_TEMPLATE_INDEX" val="20200245"/>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05.xml><?xml version="1.0" encoding="utf-8"?>
<p:tagLst xmlns:p="http://schemas.openxmlformats.org/presentationml/2006/main">
  <p:tag name="KSO_WM_UNIT_ISCONTENTSTITLE" val="0"/>
  <p:tag name="KSO_WM_UNIT_PRESET_TEXT" val="点击此处添加小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0245_7*a*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306.xml><?xml version="1.0" encoding="utf-8"?>
<p:tagLst xmlns:p="http://schemas.openxmlformats.org/presentationml/2006/main">
  <p:tag name="KSO_WM_UNIT_ISCONTENTSTITLE" val="0"/>
  <p:tag name="KSO_WM_UNIT_PRESET_TEXT" val="点击此处添加正文，请言简意赅的阐述观点。"/>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0245_7*b*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307.xml><?xml version="1.0" encoding="utf-8"?>
<p:tagLst xmlns:p="http://schemas.openxmlformats.org/presentationml/2006/main">
  <p:tag name="KSO_WM_SLIDE_ID" val="custom20200245_7"/>
  <p:tag name="KSO_WM_TEMPLATE_SUBCATEGORY" val="0"/>
  <p:tag name="KSO_WM_SLIDE_ITEM_CNT" val="0"/>
  <p:tag name="KSO_WM_SLIDE_INDEX" val="7"/>
  <p:tag name="KSO_WM_TAG_VERSION" val="1.0"/>
  <p:tag name="KSO_WM_BEAUTIFY_FLAG" val="#wm#"/>
  <p:tag name="KSO_WM_TEMPLATE_CATEGORY" val="custom"/>
  <p:tag name="KSO_WM_TEMPLATE_INDEX" val="20200245"/>
  <p:tag name="KSO_WM_SLIDE_TYPE" val="sectionTitle"/>
  <p:tag name="KSO_WM_SLIDE_SUBTYPE" val="pureTxt"/>
  <p:tag name="KSO_WM_SLIDE_LAYOUT" val="a_b_e"/>
  <p:tag name="KSO_WM_SLIDE_LAYOUT_CNT" val="1_1_1"/>
  <p:tag name="KSO_WM_TEMPLATE_MASTER_TYPE" val="1"/>
  <p:tag name="KSO_WM_TEMPLATE_COLOR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1.xml><?xml version="1.0" encoding="utf-8"?>
<p:tagLst xmlns:p="http://schemas.openxmlformats.org/presentationml/2006/main">
  <p:tag name="KSO_WM_SLIDE_BK_DARK_LIGHT" val="2"/>
  <p:tag name="KSO_WM_SLIDE_BACKGROUND_TYPE" val="general"/>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SLIDE_BK_DARK_LIGHT" val="2"/>
  <p:tag name="KSO_WM_SLIDE_BACKGROUND_TYPE" val="general"/>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SLIDE_BK_DARK_LIGHT" val="2"/>
  <p:tag name="KSO_WM_SLIDE_BACKGROUND_TYPE" val="gener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22.xml><?xml version="1.0" encoding="utf-8"?>
<p:tagLst xmlns:p="http://schemas.openxmlformats.org/presentationml/2006/main">
  <p:tag name="KSO_WM_SLIDE_BK_DARK_LIGHT" val="2"/>
  <p:tag name="KSO_WM_SLIDE_BACKGROUND_TYPE" val="general"/>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25.xml><?xml version="1.0" encoding="utf-8"?>
<p:tagLst xmlns:p="http://schemas.openxmlformats.org/presentationml/2006/main">
  <p:tag name="KSO_WM_SLIDE_BK_DARK_LIGHT" val="2"/>
  <p:tag name="KSO_WM_SLIDE_BACKGROUND_TYPE" val="general"/>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28.xml><?xml version="1.0" encoding="utf-8"?>
<p:tagLst xmlns:p="http://schemas.openxmlformats.org/presentationml/2006/main">
  <p:tag name="KSO_WM_SLIDE_BK_DARK_LIGHT" val="2"/>
  <p:tag name="KSO_WM_SLIDE_BACKGROUND_TYPE" val="general"/>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31.xml><?xml version="1.0" encoding="utf-8"?>
<p:tagLst xmlns:p="http://schemas.openxmlformats.org/presentationml/2006/main">
  <p:tag name="KSO_WM_SLIDE_BK_DARK_LIGHT" val="2"/>
  <p:tag name="KSO_WM_SLIDE_BACKGROUND_TYPE" val="general"/>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34.xml><?xml version="1.0" encoding="utf-8"?>
<p:tagLst xmlns:p="http://schemas.openxmlformats.org/presentationml/2006/main">
  <p:tag name="KSO_WM_SLIDE_BK_DARK_LIGHT" val="2"/>
  <p:tag name="KSO_WM_SLIDE_BACKGROUND_TYPE" val="general"/>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37.xml><?xml version="1.0" encoding="utf-8"?>
<p:tagLst xmlns:p="http://schemas.openxmlformats.org/presentationml/2006/main">
  <p:tag name="KSO_WM_SLIDE_BK_DARK_LIGHT" val="2"/>
  <p:tag name="KSO_WM_SLIDE_BACKGROUND_TYPE" val="general"/>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40.xml><?xml version="1.0" encoding="utf-8"?>
<p:tagLst xmlns:p="http://schemas.openxmlformats.org/presentationml/2006/main">
  <p:tag name="KSO_WM_SLIDE_BK_DARK_LIGHT" val="2"/>
  <p:tag name="KSO_WM_SLIDE_BACKGROUND_TYPE" val="general"/>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43.xml><?xml version="1.0" encoding="utf-8"?>
<p:tagLst xmlns:p="http://schemas.openxmlformats.org/presentationml/2006/main">
  <p:tag name="KSO_WM_SLIDE_BK_DARK_LIGHT" val="2"/>
  <p:tag name="KSO_WM_SLIDE_BACKGROUND_TYPE" val="general"/>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46.xml><?xml version="1.0" encoding="utf-8"?>
<p:tagLst xmlns:p="http://schemas.openxmlformats.org/presentationml/2006/main">
  <p:tag name="KSO_WM_SLIDE_BK_DARK_LIGHT" val="2"/>
  <p:tag name="KSO_WM_SLIDE_BACKGROUND_TYPE" val="general"/>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50.xml><?xml version="1.0" encoding="utf-8"?>
<p:tagLst xmlns:p="http://schemas.openxmlformats.org/presentationml/2006/main">
  <p:tag name="KSO_WM_SLIDE_BK_DARK_LIGHT" val="2"/>
  <p:tag name="KSO_WM_SLIDE_BACKGROUND_TYPE" val="general"/>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KSO_WM_SLIDE_BK_DARK_LIGHT" val="2"/>
  <p:tag name="KSO_WM_SLIDE_BACKGROUND_TYPE" val="general"/>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57.xml><?xml version="1.0" encoding="utf-8"?>
<p:tagLst xmlns:p="http://schemas.openxmlformats.org/presentationml/2006/main">
  <p:tag name="KSO_WM_SLIDE_BK_DARK_LIGHT" val="2"/>
  <p:tag name="KSO_WM_SLIDE_BACKGROUND_TYPE" val="general"/>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SLIDE_BK_DARK_LIGHT" val="2"/>
  <p:tag name="KSO_WM_SLIDE_BACKGROUND_TYPE" val="general"/>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5.xml><?xml version="1.0" encoding="utf-8"?>
<p:tagLst xmlns:p="http://schemas.openxmlformats.org/presentationml/2006/main">
  <p:tag name="KSO_WM_SLIDE_BK_DARK_LIGHT" val="2"/>
  <p:tag name="KSO_WM_SLIDE_BACKGROUND_TYPE" val="general"/>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68.xml><?xml version="1.0" encoding="utf-8"?>
<p:tagLst xmlns:p="http://schemas.openxmlformats.org/presentationml/2006/main">
  <p:tag name="KSO_WM_SLIDE_BK_DARK_LIGHT" val="2"/>
  <p:tag name="KSO_WM_SLIDE_BACKGROUND_TYPE" val="general"/>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SLIDE_BK_DARK_LIGHT" val="2"/>
  <p:tag name="KSO_WM_SLIDE_BACKGROUND_TYPE" val="general"/>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SLIDE_BK_DARK_LIGHT" val="2"/>
  <p:tag name="KSO_WM_SLIDE_BACKGROUND_TYPE" val="general"/>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79.xml><?xml version="1.0" encoding="utf-8"?>
<p:tagLst xmlns:p="http://schemas.openxmlformats.org/presentationml/2006/main">
  <p:tag name="KSO_WM_SLIDE_BK_DARK_LIGHT" val="2"/>
  <p:tag name="KSO_WM_SLIDE_BACKGROUND_TYPE" val="gener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82.xml><?xml version="1.0" encoding="utf-8"?>
<p:tagLst xmlns:p="http://schemas.openxmlformats.org/presentationml/2006/main">
  <p:tag name="KSO_WM_SLIDE_BK_DARK_LIGHT" val="2"/>
  <p:tag name="KSO_WM_SLIDE_BACKGROUND_TYPE" val="general"/>
</p:tagLst>
</file>

<file path=ppt/tags/tag383.xml><?xml version="1.0" encoding="utf-8"?>
<p:tagLst xmlns:p="http://schemas.openxmlformats.org/presentationml/2006/main">
  <p:tag name="KSO_WM_UNIT_PRESET_TEXT" val="01"/>
  <p:tag name="KSO_WM_UNIT_NOCLEAR" val="0"/>
  <p:tag name="KSO_WM_UNIT_VALUE" val="1"/>
  <p:tag name="KSO_WM_UNIT_HIGHLIGHT" val="0"/>
  <p:tag name="KSO_WM_UNIT_COMPATIBLE" val="0"/>
  <p:tag name="KSO_WM_UNIT_DIAGRAM_ISNUMVISUAL" val="0"/>
  <p:tag name="KSO_WM_UNIT_DIAGRAM_ISREFERUNIT" val="0"/>
  <p:tag name="KSO_WM_UNIT_TYPE" val="e"/>
  <p:tag name="KSO_WM_UNIT_INDEX" val="1"/>
  <p:tag name="KSO_WM_UNIT_ID" val="custom20200245_7*e*1"/>
  <p:tag name="KSO_WM_TEMPLATE_CATEGORY" val="custom"/>
  <p:tag name="KSO_WM_TEMPLATE_INDEX" val="20200245"/>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84.xml><?xml version="1.0" encoding="utf-8"?>
<p:tagLst xmlns:p="http://schemas.openxmlformats.org/presentationml/2006/main">
  <p:tag name="KSO_WM_UNIT_ISCONTENTSTITLE" val="0"/>
  <p:tag name="KSO_WM_UNIT_PRESET_TEXT" val="点击此处添加小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0245_7*a*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385.xml><?xml version="1.0" encoding="utf-8"?>
<p:tagLst xmlns:p="http://schemas.openxmlformats.org/presentationml/2006/main">
  <p:tag name="KSO_WM_UNIT_ISCONTENTSTITLE" val="0"/>
  <p:tag name="KSO_WM_UNIT_PRESET_TEXT" val="点击此处添加正文，请言简意赅的阐述观点。"/>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0245_7*b*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386.xml><?xml version="1.0" encoding="utf-8"?>
<p:tagLst xmlns:p="http://schemas.openxmlformats.org/presentationml/2006/main">
  <p:tag name="KSO_WM_SLIDE_ID" val="custom20200245_7"/>
  <p:tag name="KSO_WM_TEMPLATE_SUBCATEGORY" val="0"/>
  <p:tag name="KSO_WM_SLIDE_ITEM_CNT" val="0"/>
  <p:tag name="KSO_WM_SLIDE_INDEX" val="7"/>
  <p:tag name="KSO_WM_TAG_VERSION" val="1.0"/>
  <p:tag name="KSO_WM_BEAUTIFY_FLAG" val="#wm#"/>
  <p:tag name="KSO_WM_TEMPLATE_CATEGORY" val="custom"/>
  <p:tag name="KSO_WM_TEMPLATE_INDEX" val="20200245"/>
  <p:tag name="KSO_WM_SLIDE_TYPE" val="sectionTitle"/>
  <p:tag name="KSO_WM_SLIDE_SUBTYPE" val="pureTxt"/>
  <p:tag name="KSO_WM_SLIDE_LAYOUT" val="a_b_e"/>
  <p:tag name="KSO_WM_SLIDE_LAYOUT_CNT" val="1_1_1"/>
  <p:tag name="KSO_WM_TEMPLATE_MASTER_TYPE" val="1"/>
  <p:tag name="KSO_WM_TEMPLATE_COLOR_TYPE" val="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89.xml><?xml version="1.0" encoding="utf-8"?>
<p:tagLst xmlns:p="http://schemas.openxmlformats.org/presentationml/2006/main">
  <p:tag name="MH" val="20160628143238"/>
  <p:tag name="MH_LIBRARY" val="GRAPHIC"/>
  <p:tag name="MH_ORDER" val="Freeform 3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90.xml><?xml version="1.0" encoding="utf-8"?>
<p:tagLst xmlns:p="http://schemas.openxmlformats.org/presentationml/2006/main">
  <p:tag name="MH" val="20160628143238"/>
  <p:tag name="MH_LIBRARY" val="GRAPHIC"/>
  <p:tag name="MH_ORDER" val="Freeform 40"/>
</p:tagLst>
</file>

<file path=ppt/tags/tag391.xml><?xml version="1.0" encoding="utf-8"?>
<p:tagLst xmlns:p="http://schemas.openxmlformats.org/presentationml/2006/main">
  <p:tag name="MH" val="20160628143238"/>
  <p:tag name="MH_LIBRARY" val="GRAPHIC"/>
  <p:tag name="MH_ORDER" val="Freeform 41"/>
</p:tagLst>
</file>

<file path=ppt/tags/tag392.xml><?xml version="1.0" encoding="utf-8"?>
<p:tagLst xmlns:p="http://schemas.openxmlformats.org/presentationml/2006/main">
  <p:tag name="MH" val="20160628143238"/>
  <p:tag name="MH_LIBRARY" val="GRAPHIC"/>
  <p:tag name="MH_ORDER" val="Freeform 42"/>
</p:tagLst>
</file>

<file path=ppt/tags/tag393.xml><?xml version="1.0" encoding="utf-8"?>
<p:tagLst xmlns:p="http://schemas.openxmlformats.org/presentationml/2006/main">
  <p:tag name="MH" val="20160628143238"/>
  <p:tag name="MH_LIBRARY" val="GRAPHIC"/>
  <p:tag name="MH_ORDER" val="Freeform 43"/>
</p:tagLst>
</file>

<file path=ppt/tags/tag394.xml><?xml version="1.0" encoding="utf-8"?>
<p:tagLst xmlns:p="http://schemas.openxmlformats.org/presentationml/2006/main">
  <p:tag name="MH" val="20160628143238"/>
  <p:tag name="MH_LIBRARY" val="GRAPHIC"/>
  <p:tag name="MH_ORDER" val="Freeform 44"/>
</p:tagLst>
</file>

<file path=ppt/tags/tag395.xml><?xml version="1.0" encoding="utf-8"?>
<p:tagLst xmlns:p="http://schemas.openxmlformats.org/presentationml/2006/main">
  <p:tag name="KSO_WM_SLIDE_BK_DARK_LIGHT" val="2"/>
  <p:tag name="KSO_WM_SLIDE_BACKGROUND_TYPE" val="general"/>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SLIDE_BK_DARK_LIGHT" val="2"/>
  <p:tag name="KSO_WM_SLIDE_BACKGROUND_TYPE" val="general"/>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5.xml><?xml version="1.0" encoding="utf-8"?>
<p:tagLst xmlns:p="http://schemas.openxmlformats.org/presentationml/2006/main">
  <p:tag name="KSO_WM_SLIDE_BK_DARK_LIGHT" val="2"/>
  <p:tag name="KSO_WM_SLIDE_BACKGROUND_TYPE" val="general"/>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08.xml><?xml version="1.0" encoding="utf-8"?>
<p:tagLst xmlns:p="http://schemas.openxmlformats.org/presentationml/2006/main">
  <p:tag name="KSO_WM_SLIDE_BK_DARK_LIGHT" val="2"/>
  <p:tag name="KSO_WM_SLIDE_BACKGROUND_TYPE" val="general"/>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11.xml><?xml version="1.0" encoding="utf-8"?>
<p:tagLst xmlns:p="http://schemas.openxmlformats.org/presentationml/2006/main">
  <p:tag name="MH" val="20160628143238"/>
  <p:tag name="MH_LIBRARY" val="GRAPHIC"/>
  <p:tag name="MH_ORDER" val="Freeform 39"/>
</p:tagLst>
</file>

<file path=ppt/tags/tag412.xml><?xml version="1.0" encoding="utf-8"?>
<p:tagLst xmlns:p="http://schemas.openxmlformats.org/presentationml/2006/main">
  <p:tag name="MH" val="20160628143238"/>
  <p:tag name="MH_LIBRARY" val="GRAPHIC"/>
  <p:tag name="MH_ORDER" val="Freeform 40"/>
</p:tagLst>
</file>

<file path=ppt/tags/tag413.xml><?xml version="1.0" encoding="utf-8"?>
<p:tagLst xmlns:p="http://schemas.openxmlformats.org/presentationml/2006/main">
  <p:tag name="MH" val="20160628143238"/>
  <p:tag name="MH_LIBRARY" val="GRAPHIC"/>
  <p:tag name="MH_ORDER" val="Freeform 41"/>
</p:tagLst>
</file>

<file path=ppt/tags/tag414.xml><?xml version="1.0" encoding="utf-8"?>
<p:tagLst xmlns:p="http://schemas.openxmlformats.org/presentationml/2006/main">
  <p:tag name="MH" val="20160628143238"/>
  <p:tag name="MH_LIBRARY" val="GRAPHIC"/>
  <p:tag name="MH_ORDER" val="Freeform 42"/>
</p:tagLst>
</file>

<file path=ppt/tags/tag415.xml><?xml version="1.0" encoding="utf-8"?>
<p:tagLst xmlns:p="http://schemas.openxmlformats.org/presentationml/2006/main">
  <p:tag name="MH" val="20160628143238"/>
  <p:tag name="MH_LIBRARY" val="GRAPHIC"/>
  <p:tag name="MH_ORDER" val="Freeform 43"/>
</p:tagLst>
</file>

<file path=ppt/tags/tag416.xml><?xml version="1.0" encoding="utf-8"?>
<p:tagLst xmlns:p="http://schemas.openxmlformats.org/presentationml/2006/main">
  <p:tag name="MH" val="20160628143238"/>
  <p:tag name="MH_LIBRARY" val="GRAPHIC"/>
  <p:tag name="MH_ORDER" val="Freeform 44"/>
</p:tagLst>
</file>

<file path=ppt/tags/tag417.xml><?xml version="1.0" encoding="utf-8"?>
<p:tagLst xmlns:p="http://schemas.openxmlformats.org/presentationml/2006/main">
  <p:tag name="KSO_WM_SLIDE_BK_DARK_LIGHT" val="2"/>
  <p:tag name="KSO_WM_SLIDE_BACKGROUND_TYPE" val="general"/>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20.xml><?xml version="1.0" encoding="utf-8"?>
<p:tagLst xmlns:p="http://schemas.openxmlformats.org/presentationml/2006/main">
  <p:tag name="KSO_WM_SLIDE_BK_DARK_LIGHT" val="2"/>
  <p:tag name="KSO_WM_SLIDE_BACKGROUND_TYPE" val="general"/>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23.xml><?xml version="1.0" encoding="utf-8"?>
<p:tagLst xmlns:p="http://schemas.openxmlformats.org/presentationml/2006/main">
  <p:tag name="KSO_WM_SLIDE_BK_DARK_LIGHT" val="2"/>
  <p:tag name="KSO_WM_SLIDE_BACKGROUND_TYPE" val="general"/>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26.xml><?xml version="1.0" encoding="utf-8"?>
<p:tagLst xmlns:p="http://schemas.openxmlformats.org/presentationml/2006/main">
  <p:tag name="KSO_WM_SLIDE_BK_DARK_LIGHT" val="2"/>
  <p:tag name="KSO_WM_SLIDE_BACKGROUND_TYPE" val="general"/>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29.xml><?xml version="1.0" encoding="utf-8"?>
<p:tagLst xmlns:p="http://schemas.openxmlformats.org/presentationml/2006/main">
  <p:tag name="MH" val="20160628143238"/>
  <p:tag name="MH_LIBRARY" val="GRAPHIC"/>
  <p:tag name="MH_ORDER" val="Freeform 39"/>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30.xml><?xml version="1.0" encoding="utf-8"?>
<p:tagLst xmlns:p="http://schemas.openxmlformats.org/presentationml/2006/main">
  <p:tag name="MH" val="20160628143238"/>
  <p:tag name="MH_LIBRARY" val="GRAPHIC"/>
  <p:tag name="MH_ORDER" val="Freeform 40"/>
</p:tagLst>
</file>

<file path=ppt/tags/tag431.xml><?xml version="1.0" encoding="utf-8"?>
<p:tagLst xmlns:p="http://schemas.openxmlformats.org/presentationml/2006/main">
  <p:tag name="MH" val="20160628143238"/>
  <p:tag name="MH_LIBRARY" val="GRAPHIC"/>
  <p:tag name="MH_ORDER" val="Freeform 41"/>
</p:tagLst>
</file>

<file path=ppt/tags/tag432.xml><?xml version="1.0" encoding="utf-8"?>
<p:tagLst xmlns:p="http://schemas.openxmlformats.org/presentationml/2006/main">
  <p:tag name="MH" val="20160628143238"/>
  <p:tag name="MH_LIBRARY" val="GRAPHIC"/>
  <p:tag name="MH_ORDER" val="Freeform 42"/>
</p:tagLst>
</file>

<file path=ppt/tags/tag433.xml><?xml version="1.0" encoding="utf-8"?>
<p:tagLst xmlns:p="http://schemas.openxmlformats.org/presentationml/2006/main">
  <p:tag name="MH" val="20160628143238"/>
  <p:tag name="MH_LIBRARY" val="GRAPHIC"/>
  <p:tag name="MH_ORDER" val="Freeform 43"/>
</p:tagLst>
</file>

<file path=ppt/tags/tag434.xml><?xml version="1.0" encoding="utf-8"?>
<p:tagLst xmlns:p="http://schemas.openxmlformats.org/presentationml/2006/main">
  <p:tag name="MH" val="20160628143238"/>
  <p:tag name="MH_LIBRARY" val="GRAPHIC"/>
  <p:tag name="MH_ORDER" val="Freeform 44"/>
</p:tagLst>
</file>

<file path=ppt/tags/tag435.xml><?xml version="1.0" encoding="utf-8"?>
<p:tagLst xmlns:p="http://schemas.openxmlformats.org/presentationml/2006/main">
  <p:tag name="KSO_WM_SLIDE_BK_DARK_LIGHT" val="2"/>
  <p:tag name="KSO_WM_SLIDE_BACKGROUND_TYPE" val="general"/>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38.xml><?xml version="1.0" encoding="utf-8"?>
<p:tagLst xmlns:p="http://schemas.openxmlformats.org/presentationml/2006/main">
  <p:tag name="KSO_WM_SLIDE_BK_DARK_LIGHT" val="2"/>
  <p:tag name="KSO_WM_SLIDE_BACKGROUND_TYPE" val="general"/>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41.xml><?xml version="1.0" encoding="utf-8"?>
<p:tagLst xmlns:p="http://schemas.openxmlformats.org/presentationml/2006/main">
  <p:tag name="KSO_WM_SLIDE_BK_DARK_LIGHT" val="2"/>
  <p:tag name="KSO_WM_SLIDE_BACKGROUND_TYPE" val="general"/>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SLIDE_BK_DARK_LIGHT" val="2"/>
  <p:tag name="KSO_WM_SLIDE_BACKGROUND_TYPE" val="general"/>
</p:tagLst>
</file>

<file path=ppt/tags/tag446.xml><?xml version="1.0" encoding="utf-8"?>
<p:tagLst xmlns:p="http://schemas.openxmlformats.org/presentationml/2006/main">
  <p:tag name="KSO_WM_UNIT_PRESET_TEXT" val="01"/>
  <p:tag name="KSO_WM_UNIT_NOCLEAR" val="0"/>
  <p:tag name="KSO_WM_UNIT_VALUE" val="1"/>
  <p:tag name="KSO_WM_UNIT_HIGHLIGHT" val="0"/>
  <p:tag name="KSO_WM_UNIT_COMPATIBLE" val="0"/>
  <p:tag name="KSO_WM_UNIT_DIAGRAM_ISNUMVISUAL" val="0"/>
  <p:tag name="KSO_WM_UNIT_DIAGRAM_ISREFERUNIT" val="0"/>
  <p:tag name="KSO_WM_UNIT_TYPE" val="e"/>
  <p:tag name="KSO_WM_UNIT_INDEX" val="1"/>
  <p:tag name="KSO_WM_UNIT_ID" val="custom20200245_7*e*1"/>
  <p:tag name="KSO_WM_TEMPLATE_CATEGORY" val="custom"/>
  <p:tag name="KSO_WM_TEMPLATE_INDEX" val="20200245"/>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47.xml><?xml version="1.0" encoding="utf-8"?>
<p:tagLst xmlns:p="http://schemas.openxmlformats.org/presentationml/2006/main">
  <p:tag name="KSO_WM_UNIT_ISCONTENTSTITLE" val="0"/>
  <p:tag name="KSO_WM_UNIT_PRESET_TEXT" val="点击此处添加小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0245_7*a*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448.xml><?xml version="1.0" encoding="utf-8"?>
<p:tagLst xmlns:p="http://schemas.openxmlformats.org/presentationml/2006/main">
  <p:tag name="KSO_WM_UNIT_ISCONTENTSTITLE" val="0"/>
  <p:tag name="KSO_WM_UNIT_PRESET_TEXT" val="点击此处添加正文，请言简意赅的阐述观点。"/>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0245_7*b*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449.xml><?xml version="1.0" encoding="utf-8"?>
<p:tagLst xmlns:p="http://schemas.openxmlformats.org/presentationml/2006/main">
  <p:tag name="KSO_WM_SLIDE_ID" val="custom20200245_7"/>
  <p:tag name="KSO_WM_TEMPLATE_SUBCATEGORY" val="0"/>
  <p:tag name="KSO_WM_SLIDE_ITEM_CNT" val="0"/>
  <p:tag name="KSO_WM_SLIDE_INDEX" val="7"/>
  <p:tag name="KSO_WM_TAG_VERSION" val="1.0"/>
  <p:tag name="KSO_WM_BEAUTIFY_FLAG" val="#wm#"/>
  <p:tag name="KSO_WM_TEMPLATE_CATEGORY" val="custom"/>
  <p:tag name="KSO_WM_TEMPLATE_INDEX" val="20200245"/>
  <p:tag name="KSO_WM_SLIDE_TYPE" val="sectionTitle"/>
  <p:tag name="KSO_WM_SLIDE_SUBTYPE" val="pureTxt"/>
  <p:tag name="KSO_WM_SLIDE_LAYOUT" val="a_b_e"/>
  <p:tag name="KSO_WM_SLIDE_LAYOUT_CNT" val="1_1_1"/>
  <p:tag name="KSO_WM_TEMPLATE_MASTER_TYPE" val="1"/>
  <p:tag name="KSO_WM_TEMPLATE_COLOR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SLIDE_BK_DARK_LIGHT" val="2"/>
  <p:tag name="KSO_WM_SLIDE_BACKGROUND_TYPE" val="general"/>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SLIDE_BK_DARK_LIGHT" val="2"/>
  <p:tag name="KSO_WM_SLIDE_BACKGROUND_TYPE" val="general"/>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SLIDE_BK_DARK_LIGHT" val="2"/>
  <p:tag name="KSO_WM_SLIDE_BACKGROUND_TYPE" val="general"/>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SLIDE_BK_DARK_LIGHT" val="2"/>
  <p:tag name="KSO_WM_SLIDE_BACKGROUND_TYPE" val="general"/>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SLIDE_BK_DARK_LIGHT" val="2"/>
  <p:tag name="KSO_WM_SLIDE_BACKGROUND_TYPE" val="gener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SLIDE_BK_DARK_LIGHT" val="2"/>
  <p:tag name="KSO_WM_SLIDE_BACKGROUND_TYPE" val="general"/>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SLIDE_BK_DARK_LIGHT" val="2"/>
  <p:tag name="KSO_WM_SLIDE_BACKGROUND_TYPE" val="general"/>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p="http://schemas.openxmlformats.org/presentationml/2006/main">
  <p:tag name="KSO_WM_SLIDE_BK_DARK_LIGHT" val="2"/>
  <p:tag name="KSO_WM_SLIDE_BACKGROUND_TYPE" val="general"/>
</p:tagLst>
</file>

<file path=ppt/tags/tag481.xml><?xml version="1.0" encoding="utf-8"?>
<p:tagLst xmlns:p="http://schemas.openxmlformats.org/presentationml/2006/main">
  <p:tag name="ISPRING_PRESENTATION_TITLE" val="蓝色医疗护理医学行业PPT模板"/>
  <p:tag name="COMMONDATA" val="eyJoZGlkIjoiY2U2YzE1ZWMyNDMzYWI1MDk2ZWI5M2Q4ZDQ3MGQwOTgifQ=="/>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SLIDE_BACKGROUND_TYPE" val="frame"/>
  <p:tag name="KSO_WM_SLIDE_BK_DARK_LIGHT" val="2"/>
  <p:tag name="KSO_WM_UNIT_TYPE" val="i"/>
  <p:tag name="KSO_WM_UNIT_INDEX" val="3"/>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3DEEC"/>
      </a:dk2>
      <a:lt2>
        <a:srgbClr val="F7F4FB"/>
      </a:lt2>
      <a:accent1>
        <a:srgbClr val="725CA2"/>
      </a:accent1>
      <a:accent2>
        <a:srgbClr val="7B6792"/>
      </a:accent2>
      <a:accent3>
        <a:srgbClr val="837284"/>
      </a:accent3>
      <a:accent4>
        <a:srgbClr val="8E7D79"/>
      </a:accent4>
      <a:accent5>
        <a:srgbClr val="96886B"/>
      </a:accent5>
      <a:accent6>
        <a:srgbClr val="A1935F"/>
      </a:accent6>
      <a:hlink>
        <a:srgbClr val="5DCAFB"/>
      </a:hlink>
      <a:folHlink>
        <a:srgbClr val="B759BC"/>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13003</Words>
  <Application>WPS 演示</Application>
  <PresentationFormat>宽屏</PresentationFormat>
  <Paragraphs>863</Paragraphs>
  <Slides>65</Slides>
  <Notes>58</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3</vt:i4>
      </vt:variant>
      <vt:variant>
        <vt:lpstr>幻灯片标题</vt:lpstr>
      </vt:variant>
      <vt:variant>
        <vt:i4>65</vt:i4>
      </vt:variant>
    </vt:vector>
  </HeadingPairs>
  <TitlesOfParts>
    <vt:vector size="87" baseType="lpstr">
      <vt:lpstr>Arial</vt:lpstr>
      <vt:lpstr>宋体</vt:lpstr>
      <vt:lpstr>Wingdings</vt:lpstr>
      <vt:lpstr>黑体</vt:lpstr>
      <vt:lpstr>Arial</vt:lpstr>
      <vt:lpstr>微软雅黑</vt:lpstr>
      <vt:lpstr>汉仪旗黑-85S</vt:lpstr>
      <vt:lpstr>Gen Jyuu GothicL Medium</vt:lpstr>
      <vt:lpstr>Yu Gothic UI Light</vt:lpstr>
      <vt:lpstr>等线 Light</vt:lpstr>
      <vt:lpstr>Calibri</vt:lpstr>
      <vt:lpstr>等线</vt:lpstr>
      <vt:lpstr>Arial Unicode MS</vt:lpstr>
      <vt:lpstr>Arial Rounded MT Bold</vt:lpstr>
      <vt:lpstr>字魂58号-创中黑</vt:lpstr>
      <vt:lpstr>汉仪旗黑-85S</vt:lpstr>
      <vt:lpstr>华文楷体</vt:lpstr>
      <vt:lpstr>Office 主题</vt:lpstr>
      <vt:lpstr>1_Office 主题​​</vt:lpstr>
      <vt:lpstr>Excel.Chart.8</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蓝色医疗护理医学行业PPT模板</dc:title>
  <dc:creator>刘士微</dc:creator>
  <cp:lastModifiedBy>段连香</cp:lastModifiedBy>
  <cp:revision>211</cp:revision>
  <dcterms:created xsi:type="dcterms:W3CDTF">2017-08-18T03:02:00Z</dcterms:created>
  <dcterms:modified xsi:type="dcterms:W3CDTF">2023-09-25T04:29:32Z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35286364BD474EBCAFE3307674CC2348_12</vt:lpwstr>
  </property>
</Properties>
</file>