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304" r:id="rId6"/>
    <p:sldId id="338" r:id="rId7"/>
    <p:sldId id="281" r:id="rId8"/>
    <p:sldId id="263" r:id="rId9"/>
    <p:sldId id="332" r:id="rId10"/>
    <p:sldId id="333" r:id="rId11"/>
    <p:sldId id="269" r:id="rId12"/>
    <p:sldId id="336" r:id="rId13"/>
    <p:sldId id="273" r:id="rId14"/>
    <p:sldId id="307" r:id="rId15"/>
    <p:sldId id="261" r:id="rId16"/>
    <p:sldId id="341" r:id="rId17"/>
    <p:sldId id="337" r:id="rId18"/>
    <p:sldId id="306" r:id="rId19"/>
    <p:sldId id="268" r:id="rId20"/>
    <p:sldId id="260" r:id="rId21"/>
    <p:sldId id="339" r:id="rId22"/>
    <p:sldId id="340" r:id="rId23"/>
    <p:sldId id="27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46386131435"/>
          <c:y val="0.208256852278107"/>
          <c:w val="0.781069319241529"/>
          <c:h val="0.5776190476190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复杂性尿路感染检出的常见菌种</c:f>
              <c:strCache>
                <c:ptCount val="1"/>
                <c:pt idx="0">
                  <c:v>复杂性尿路感染检出的常见菌种</c:v>
                </c:pt>
              </c:strCache>
            </c:strRef>
          </c:tx>
          <c:spPr>
            <a:solidFill>
              <a:srgbClr val="3038D6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8628025187877401E-17"/>
                  <c:y val="-2.73111644383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B9-4447-8C5F-C2C4BD480BB7}"/>
                </c:ext>
              </c:extLst>
            </c:dLbl>
            <c:dLbl>
              <c:idx val="1"/>
              <c:layout>
                <c:manualLayout>
                  <c:x val="0"/>
                  <c:y val="-3.0967889384070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9-4447-8C5F-C2C4BD480BB7}"/>
                </c:ext>
              </c:extLst>
            </c:dLbl>
            <c:dLbl>
              <c:idx val="2"/>
              <c:layout>
                <c:manualLayout>
                  <c:x val="-7.4512100751509802E-17"/>
                  <c:y val="-3.279625185693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B9-4447-8C5F-C2C4BD480BB7}"/>
                </c:ext>
              </c:extLst>
            </c:dLbl>
            <c:dLbl>
              <c:idx val="3"/>
              <c:layout>
                <c:manualLayout>
                  <c:x val="0"/>
                  <c:y val="-2.7425437092903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B9-4447-8C5F-C2C4BD480BB7}"/>
                </c:ext>
              </c:extLst>
            </c:dLbl>
            <c:dLbl>
              <c:idx val="4"/>
              <c:layout>
                <c:manualLayout>
                  <c:x val="0"/>
                  <c:y val="-3.656724945720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B9-4447-8C5F-C2C4BD480BB7}"/>
                </c:ext>
              </c:extLst>
            </c:dLbl>
            <c:dLbl>
              <c:idx val="5"/>
              <c:layout>
                <c:manualLayout>
                  <c:x val="0"/>
                  <c:y val="-3.279625185693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B9-4447-8C5F-C2C4BD480BB7}"/>
                </c:ext>
              </c:extLst>
            </c:dLbl>
            <c:dLbl>
              <c:idx val="6"/>
              <c:layout>
                <c:manualLayout>
                  <c:x val="0"/>
                  <c:y val="-3.0967889384070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B9-4447-8C5F-C2C4BD480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大肠埃希菌</c:v>
                </c:pt>
                <c:pt idx="1">
                  <c:v>肠球菌属</c:v>
                </c:pt>
                <c:pt idx="2">
                  <c:v>肺炎克雷伯菌</c:v>
                </c:pt>
                <c:pt idx="3">
                  <c:v>念珠菌</c:v>
                </c:pt>
                <c:pt idx="4">
                  <c:v>金黄色葡萄球菌</c:v>
                </c:pt>
                <c:pt idx="5">
                  <c:v>铜绿假单胞菌</c:v>
                </c:pt>
                <c:pt idx="6">
                  <c:v>奇异变形杆菌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0.65</c:v>
                </c:pt>
                <c:pt idx="1">
                  <c:v>0.11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B9-4447-8C5F-C2C4BD480BB7}"/>
            </c:ext>
          </c:extLst>
        </c:ser>
        <c:ser>
          <c:idx val="1"/>
          <c:order val="1"/>
          <c:tx>
            <c:strRef>
              <c:f>非复杂性尿路感染检出的常见菌种</c:f>
              <c:strCache>
                <c:ptCount val="1"/>
                <c:pt idx="0">
                  <c:v>非复杂性尿路感染检出的常见菌种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08307389808099E-3"/>
                  <c:y val="-3.2796251856930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B9-4447-8C5F-C2C4BD480BB7}"/>
                </c:ext>
              </c:extLst>
            </c:dLbl>
            <c:dLbl>
              <c:idx val="1"/>
              <c:layout>
                <c:manualLayout>
                  <c:x val="-1.31083073898087E-3"/>
                  <c:y val="-3.10821620386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B9-4447-8C5F-C2C4BD480BB7}"/>
                </c:ext>
              </c:extLst>
            </c:dLbl>
            <c:dLbl>
              <c:idx val="2"/>
              <c:layout>
                <c:manualLayout>
                  <c:x val="1.3108307389808299E-3"/>
                  <c:y val="-2.5597074620043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B9-4447-8C5F-C2C4BD480BB7}"/>
                </c:ext>
              </c:extLst>
            </c:dLbl>
            <c:dLbl>
              <c:idx val="3"/>
              <c:layout>
                <c:manualLayout>
                  <c:x val="0"/>
                  <c:y val="-3.1082162038624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B9-4447-8C5F-C2C4BD480BB7}"/>
                </c:ext>
              </c:extLst>
            </c:dLbl>
            <c:dLbl>
              <c:idx val="4"/>
              <c:layout>
                <c:manualLayout>
                  <c:x val="-1.3108307389808299E-3"/>
                  <c:y val="-3.4624614329790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B9-4447-8C5F-C2C4BD480BB7}"/>
                </c:ext>
              </c:extLst>
            </c:dLbl>
            <c:dLbl>
              <c:idx val="5"/>
              <c:layout>
                <c:manualLayout>
                  <c:x val="-1.3108307389808299E-3"/>
                  <c:y val="-3.8281339275511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B9-4447-8C5F-C2C4BD480BB7}"/>
                </c:ext>
              </c:extLst>
            </c:dLbl>
            <c:dLbl>
              <c:idx val="6"/>
              <c:layout>
                <c:manualLayout>
                  <c:x val="0"/>
                  <c:y val="-2.1826077019769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B9-4447-8C5F-C2C4BD480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大肠埃希菌</c:v>
                </c:pt>
                <c:pt idx="1">
                  <c:v>肠球菌属</c:v>
                </c:pt>
                <c:pt idx="2">
                  <c:v>肺炎克雷伯菌</c:v>
                </c:pt>
                <c:pt idx="3">
                  <c:v>念珠菌</c:v>
                </c:pt>
                <c:pt idx="4">
                  <c:v>金黄色葡萄球菌</c:v>
                </c:pt>
                <c:pt idx="5">
                  <c:v>铜绿假单胞菌</c:v>
                </c:pt>
                <c:pt idx="6">
                  <c:v>奇异变形杆菌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0.75</c:v>
                </c:pt>
                <c:pt idx="1">
                  <c:v>0.06</c:v>
                </c:pt>
                <c:pt idx="2">
                  <c:v>0.06</c:v>
                </c:pt>
                <c:pt idx="3">
                  <c:v>0.05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B9-4447-8C5F-C2C4BD480B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115284"/>
        <c:axId val="874690378"/>
      </c:barChart>
      <c:catAx>
        <c:axId val="201152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874690378"/>
        <c:crosses val="autoZero"/>
        <c:auto val="0"/>
        <c:lblAlgn val="ctr"/>
        <c:lblOffset val="100"/>
        <c:noMultiLvlLbl val="0"/>
      </c:catAx>
      <c:valAx>
        <c:axId val="87469037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1152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242921107001843"/>
          <c:y val="5.78279403773308E-2"/>
          <c:w val="0.64810803226430302"/>
          <c:h val="0.14320332979346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600" b="1">
          <a:solidFill>
            <a:schemeClr val="tx1">
              <a:lumMod val="95000"/>
              <a:lumOff val="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5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DC90-454D-46DB-AFEB-0ECF9E248FBC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DDCB-88F8-4C0C-946E-463F46B0E8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DCB-88F8-4C0C-946E-463F46B0E8C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0691-2B12-42BE-9ECB-BA89A0D1C4B9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DAAE-121E-400D-B024-F201987F45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6" Type="http://schemas.openxmlformats.org/officeDocument/2006/relationships/chart" Target="../charts/chart1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33" y="1125415"/>
            <a:ext cx="12218267" cy="430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647" b="26929"/>
          <a:stretch>
            <a:fillRect/>
          </a:stretch>
        </p:blipFill>
        <p:spPr bwMode="auto">
          <a:xfrm>
            <a:off x="8789490" y="5021560"/>
            <a:ext cx="326538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383324"/>
            <a:ext cx="12270332" cy="37865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0" name="主标题"/>
          <p:cNvSpPr>
            <a:spLocks noChangeArrowheads="1" noChangeShapeType="1" noTextEdit="1"/>
          </p:cNvSpPr>
          <p:nvPr/>
        </p:nvSpPr>
        <p:spPr bwMode="auto">
          <a:xfrm>
            <a:off x="1811379" y="2211196"/>
            <a:ext cx="8647574" cy="90098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kern="1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rPr>
              <a:t>慢性尿路感染的中医药诊治优势</a:t>
            </a:r>
          </a:p>
        </p:txBody>
      </p:sp>
      <p:sp>
        <p:nvSpPr>
          <p:cNvPr id="11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0863" y="3400222"/>
            <a:ext cx="646860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fontAlgn="base" hangingPunct="1"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cs typeface="微软雅黑" panose="020B0503020204020204" pitchFamily="34" charset="-122"/>
                <a:sym typeface="字魂59号-创粗黑" panose="00000500000000000000" pitchFamily="2" charset="-122"/>
              </a:rPr>
              <a:t>全科肿瘤一科    </a:t>
            </a:r>
            <a:r>
              <a:rPr lang="en-US" altLang="zh-CN" sz="2400" b="1" dirty="0">
                <a:solidFill>
                  <a:schemeClr val="bg1"/>
                </a:solidFill>
                <a:cs typeface="微软雅黑" panose="020B0503020204020204" pitchFamily="34" charset="-122"/>
                <a:sym typeface="字魂59号-创粗黑" panose="00000500000000000000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cs typeface="微软雅黑" panose="020B0503020204020204" pitchFamily="34" charset="-122"/>
                <a:sym typeface="字魂59号-创粗黑" panose="00000500000000000000" pitchFamily="2" charset="-122"/>
              </a:rPr>
              <a:t>杨晓萍</a:t>
            </a:r>
          </a:p>
        </p:txBody>
      </p:sp>
      <p:sp>
        <p:nvSpPr>
          <p:cNvPr id="12" name="副标题"/>
          <p:cNvSpPr txBox="1">
            <a:spLocks noChangeArrowheads="1"/>
          </p:cNvSpPr>
          <p:nvPr/>
        </p:nvSpPr>
        <p:spPr bwMode="ltGray">
          <a:xfrm>
            <a:off x="4315717" y="4080821"/>
            <a:ext cx="3638899" cy="3581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-2023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年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9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月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27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日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-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A92450-CA55-DD98-6682-F717435D9F29}"/>
              </a:ext>
            </a:extLst>
          </p:cNvPr>
          <p:cNvGrpSpPr/>
          <p:nvPr/>
        </p:nvGrpSpPr>
        <p:grpSpPr>
          <a:xfrm>
            <a:off x="4315717" y="277383"/>
            <a:ext cx="7650672" cy="535101"/>
            <a:chOff x="531896" y="5085184"/>
            <a:chExt cx="7650672" cy="5351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65512BE-1A3A-BDA4-CC20-C5D0198480D9}"/>
                </a:ext>
              </a:extLst>
            </p:cNvPr>
            <p:cNvGrpSpPr/>
            <p:nvPr/>
          </p:nvGrpSpPr>
          <p:grpSpPr>
            <a:xfrm>
              <a:off x="531896" y="5085184"/>
              <a:ext cx="2891758" cy="535101"/>
              <a:chOff x="158905" y="4252722"/>
              <a:chExt cx="8482989" cy="1569723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AECC7853-7829-5419-46AF-29937744EA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4252722"/>
                <a:ext cx="6806198" cy="1569723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724A2F6A-2F67-A97C-AC32-F615A33E9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05" y="4252722"/>
                <a:ext cx="1578868" cy="1569723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22D08A4-63C8-D1D7-23FB-4729A412EEEE}"/>
                </a:ext>
              </a:extLst>
            </p:cNvPr>
            <p:cNvGrpSpPr/>
            <p:nvPr/>
          </p:nvGrpSpPr>
          <p:grpSpPr>
            <a:xfrm>
              <a:off x="3707904" y="5139393"/>
              <a:ext cx="4474664" cy="426683"/>
              <a:chOff x="628848" y="3789040"/>
              <a:chExt cx="7903592" cy="753649"/>
            </a:xfrm>
          </p:grpSpPr>
          <p:pic>
            <p:nvPicPr>
              <p:cNvPr id="8" name="Picture 2" descr="C:\Documents and Settings\Administrator\桌面\VI基础文件\各种图片型\七院LOGO标准稿-透明.png">
                <a:extLst>
                  <a:ext uri="{FF2B5EF4-FFF2-40B4-BE49-F238E27FC236}">
                    <a16:creationId xmlns:a16="http://schemas.microsoft.com/office/drawing/2014/main" id="{1B7E3AA6-4E03-5E7D-7011-43809E236E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8848" y="3789040"/>
                <a:ext cx="1224136" cy="719392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Documents and Settings\Administrator\桌面\VI基础文件\各种图片型\附属医院-透明.png">
                <a:extLst>
                  <a:ext uri="{FF2B5EF4-FFF2-40B4-BE49-F238E27FC236}">
                    <a16:creationId xmlns:a16="http://schemas.microsoft.com/office/drawing/2014/main" id="{9AC51697-FD07-3DA7-43EA-445DA51AA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63904" y="3821279"/>
                <a:ext cx="6480000" cy="360897"/>
              </a:xfrm>
              <a:prstGeom prst="rect">
                <a:avLst/>
              </a:prstGeom>
              <a:noFill/>
            </p:spPr>
          </p:pic>
          <p:pic>
            <p:nvPicPr>
              <p:cNvPr id="13" name="Picture 7" descr="C:\Documents and Settings\Administrator\桌面\VI基础文件\各种图片型\附属医院英文-透明.png">
                <a:extLst>
                  <a:ext uri="{FF2B5EF4-FFF2-40B4-BE49-F238E27FC236}">
                    <a16:creationId xmlns:a16="http://schemas.microsoft.com/office/drawing/2014/main" id="{56FA3090-DA61-9EAA-FBAC-BF5A9464E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72440" y="4201631"/>
                <a:ext cx="6660000" cy="34105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204432" y="-10795"/>
            <a:ext cx="7924800" cy="886966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240" dirty="0"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实验室检查</a:t>
            </a: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0" y="7416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18490" y="1059180"/>
            <a:ext cx="11025505" cy="5598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尿常规检查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：包括尿液理学检查、尿生化检查和尿沉渣检查；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尿培养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：治疗前的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中段尿标本培养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是诊断尿路感染最可靠的指标：如有细菌感染应做出针对此细菌的抗生素敏感实验，以便指导医生准确准量地使用抗生素，及早地杀死细菌。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感染标志物：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降钙素原（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PCT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白细胞介素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-6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IL-6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影像学检查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：因为阳性发现极少，故不推荐对女性非复杂性膀胱炎实施静脉尿路造影或膀胱镜检查；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泌尿系统超声：可发现合并的尿路梗阻、积脓、结石等病变。在超声有阳性发现时，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是进一步明确病变的有效检查，优于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MRI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线片：可发现上尿路结石和畸形；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侵入性检查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：根据疾病具体情况可以考虑选择膀胱镜等相关检查；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69680"/>
            <a:ext cx="12192000" cy="643120"/>
            <a:chOff x="0" y="169680"/>
            <a:chExt cx="12192000" cy="64312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0" y="812800"/>
              <a:ext cx="1219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321945" y="169680"/>
              <a:ext cx="2357755" cy="60642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zh-CN" sz="32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字魂59号-创粗黑" panose="00000500000000000000" pitchFamily="2" charset="-122"/>
                </a:rPr>
                <a:t>治疗方法</a:t>
              </a:r>
            </a:p>
          </p:txBody>
        </p:sp>
      </p:grpSp>
      <p:sp>
        <p:nvSpPr>
          <p:cNvPr id="61" name="对角圆角矩形 3"/>
          <p:cNvSpPr/>
          <p:nvPr>
            <p:custDataLst>
              <p:tags r:id="rId2"/>
            </p:custDataLst>
          </p:nvPr>
        </p:nvSpPr>
        <p:spPr>
          <a:xfrm>
            <a:off x="901968" y="1016980"/>
            <a:ext cx="5022763" cy="2702490"/>
          </a:xfrm>
          <a:prstGeom prst="round2DiagRect">
            <a:avLst>
              <a:gd name="adj1" fmla="val 0"/>
              <a:gd name="adj2" fmla="val 0"/>
            </a:avLst>
          </a:prstGeom>
          <a:noFill/>
          <a:ln w="25400"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da-DK" altLang="zh-CN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3"/>
            </p:custDataLst>
          </p:nvPr>
        </p:nvSpPr>
        <p:spPr>
          <a:xfrm>
            <a:off x="1997256" y="1195089"/>
            <a:ext cx="3624209" cy="2380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一般治疗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:包括对症治疗、多饮水及生活方式的调整等；</a:t>
            </a:r>
          </a:p>
        </p:txBody>
      </p:sp>
      <p:sp>
        <p:nvSpPr>
          <p:cNvPr id="63" name="对角圆角矩形 3"/>
          <p:cNvSpPr/>
          <p:nvPr>
            <p:custDataLst>
              <p:tags r:id="rId4"/>
            </p:custDataLst>
          </p:nvPr>
        </p:nvSpPr>
        <p:spPr>
          <a:xfrm>
            <a:off x="901968" y="3939921"/>
            <a:ext cx="5022763" cy="2702490"/>
          </a:xfrm>
          <a:prstGeom prst="round2DiagRect">
            <a:avLst>
              <a:gd name="adj1" fmla="val 0"/>
              <a:gd name="adj2" fmla="val 0"/>
            </a:avLst>
          </a:prstGeom>
          <a:noFill/>
          <a:ln w="25400"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da-DK" altLang="zh-CN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5"/>
            </p:custDataLst>
          </p:nvPr>
        </p:nvSpPr>
        <p:spPr>
          <a:xfrm>
            <a:off x="1997256" y="4118030"/>
            <a:ext cx="3624209" cy="2380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抗菌药物治疗</a:t>
            </a: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尿路感染的主要治疗方法，推荐根据药敏试验选择用药；</a:t>
            </a:r>
          </a:p>
        </p:txBody>
      </p:sp>
      <p:sp>
        <p:nvSpPr>
          <p:cNvPr id="65" name="对角圆角矩形 3"/>
          <p:cNvSpPr/>
          <p:nvPr>
            <p:custDataLst>
              <p:tags r:id="rId6"/>
            </p:custDataLst>
          </p:nvPr>
        </p:nvSpPr>
        <p:spPr>
          <a:xfrm>
            <a:off x="6312064" y="1016980"/>
            <a:ext cx="5022763" cy="2702490"/>
          </a:xfrm>
          <a:prstGeom prst="round2DiagRect">
            <a:avLst>
              <a:gd name="adj1" fmla="val 0"/>
              <a:gd name="adj2" fmla="val 0"/>
            </a:avLst>
          </a:prstGeom>
          <a:noFill/>
          <a:ln w="25400">
            <a:solidFill>
              <a:schemeClr val="accent2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da-DK" altLang="zh-CN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7"/>
            </p:custDataLst>
          </p:nvPr>
        </p:nvSpPr>
        <p:spPr>
          <a:xfrm>
            <a:off x="7407353" y="1156989"/>
            <a:ext cx="3624209" cy="2380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</a:t>
            </a: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：一些特殊情况下的无症状菌尿患者不需要常规抗菌药物治疗，需要密切观察病情；</a:t>
            </a:r>
          </a:p>
        </p:txBody>
      </p:sp>
      <p:sp>
        <p:nvSpPr>
          <p:cNvPr id="67" name="对角圆角矩形 3"/>
          <p:cNvSpPr/>
          <p:nvPr>
            <p:custDataLst>
              <p:tags r:id="rId8"/>
            </p:custDataLst>
          </p:nvPr>
        </p:nvSpPr>
        <p:spPr>
          <a:xfrm>
            <a:off x="6312064" y="3939921"/>
            <a:ext cx="5022763" cy="2702490"/>
          </a:xfrm>
          <a:prstGeom prst="round2DiagRect">
            <a:avLst>
              <a:gd name="adj1" fmla="val 0"/>
              <a:gd name="adj2" fmla="val 0"/>
            </a:avLst>
          </a:prstGeom>
          <a:noFill/>
          <a:ln w="25400">
            <a:solidFill>
              <a:schemeClr val="accent4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da-DK" altLang="zh-CN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>
            <p:custDataLst>
              <p:tags r:id="rId9"/>
            </p:custDataLst>
          </p:nvPr>
        </p:nvSpPr>
        <p:spPr>
          <a:xfrm>
            <a:off x="7407353" y="4118030"/>
            <a:ext cx="3624209" cy="23809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手术治疗</a:t>
            </a:r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：在适当时机针对感染病灶或引起感染的病因实施相应的手术治疗，而且很多泌尿外科感染性疾病，不通过手术去除病因，感染难以控制。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>
            <p:custDataLst>
              <p:tags r:id="rId10"/>
            </p:custDataLst>
          </p:nvPr>
        </p:nvSpPr>
        <p:spPr>
          <a:xfrm>
            <a:off x="1089442" y="4242689"/>
            <a:ext cx="720340" cy="6996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>
            <p:custDataLst>
              <p:tags r:id="rId11"/>
            </p:custDataLst>
          </p:nvPr>
        </p:nvSpPr>
        <p:spPr>
          <a:xfrm>
            <a:off x="1114649" y="4299456"/>
            <a:ext cx="669929" cy="62811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>
            <p:custDataLst>
              <p:tags r:id="rId12"/>
            </p:custDataLst>
          </p:nvPr>
        </p:nvSpPr>
        <p:spPr>
          <a:xfrm>
            <a:off x="1089442" y="1298740"/>
            <a:ext cx="720340" cy="699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>
            <p:custDataLst>
              <p:tags r:id="rId13"/>
            </p:custDataLst>
          </p:nvPr>
        </p:nvSpPr>
        <p:spPr>
          <a:xfrm>
            <a:off x="1114649" y="1355505"/>
            <a:ext cx="669929" cy="62811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/>
          <p:nvPr>
            <p:custDataLst>
              <p:tags r:id="rId14"/>
            </p:custDataLst>
          </p:nvPr>
        </p:nvSpPr>
        <p:spPr>
          <a:xfrm>
            <a:off x="6499538" y="4242689"/>
            <a:ext cx="720340" cy="6996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>
            <p:custDataLst>
              <p:tags r:id="rId15"/>
            </p:custDataLst>
          </p:nvPr>
        </p:nvSpPr>
        <p:spPr>
          <a:xfrm>
            <a:off x="6524745" y="4299456"/>
            <a:ext cx="669929" cy="62811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>
            <p:custDataLst>
              <p:tags r:id="rId16"/>
            </p:custDataLst>
          </p:nvPr>
        </p:nvSpPr>
        <p:spPr>
          <a:xfrm>
            <a:off x="6499538" y="1298740"/>
            <a:ext cx="720340" cy="699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>
            <p:custDataLst>
              <p:tags r:id="rId17"/>
            </p:custDataLst>
          </p:nvPr>
        </p:nvSpPr>
        <p:spPr>
          <a:xfrm>
            <a:off x="6524745" y="1355505"/>
            <a:ext cx="669929" cy="62811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4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3117" y="1376583"/>
            <a:ext cx="3660213" cy="49946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36220" y="169545"/>
            <a:ext cx="2853690" cy="6064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抗生素耐药性</a:t>
            </a: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42900" y="1139190"/>
            <a:ext cx="7455535" cy="3053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原因：</a:t>
            </a: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抗生素的过度使用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：在过去几十年里，抗菌 剂的使用大幅增加；</a:t>
            </a: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抗生素的误用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：在大多数情况下，患者不能正确地遵循治疗说明；</a:t>
            </a: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抗生素种类数量局限：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在特定类别的抗生素中，新药研发数量无法取代那些因耐药性上升而失效的药物。</a:t>
            </a: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天然耐药性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：自然界中的病原体，如细菌的某一株也可存在天然耐药性。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841426" y="1838791"/>
            <a:ext cx="2925092" cy="263730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81857" y="2225968"/>
            <a:ext cx="8010144" cy="1786329"/>
            <a:chOff x="4425387" y="2262581"/>
            <a:chExt cx="6768752" cy="1620772"/>
          </a:xfrm>
        </p:grpSpPr>
        <p:sp>
          <p:nvSpPr>
            <p:cNvPr id="12" name="圆角矩形 11"/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/>
          <p:cNvSpPr txBox="1"/>
          <p:nvPr/>
        </p:nvSpPr>
        <p:spPr>
          <a:xfrm>
            <a:off x="6129364" y="2703635"/>
            <a:ext cx="58147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中医治疗尿路感染</a:t>
            </a:r>
            <a:endParaRPr lang="zh-CN" altLang="en-US" sz="48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华文黑体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7544" y="2565134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70C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lang="zh-CN" altLang="en-US" sz="6600" dirty="0">
              <a:solidFill>
                <a:srgbClr val="0070C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1277226"/>
            <a:ext cx="585783" cy="40018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18" name="图片 17"/>
          <p:cNvPicPr/>
          <p:nvPr>
            <p:custDataLst>
              <p:tags r:id="rId1"/>
            </p:custDataLst>
          </p:nvPr>
        </p:nvPicPr>
        <p:blipFill rotWithShape="1">
          <a:blip r:embed="rId4"/>
          <a:srcRect t="3722" b="3722"/>
          <a:stretch>
            <a:fillRect/>
          </a:stretch>
        </p:blipFill>
        <p:spPr>
          <a:xfrm>
            <a:off x="1214120" y="2070735"/>
            <a:ext cx="2180590" cy="217360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8700857-5EE3-7F8D-5A0E-EE3E574FF2DA}"/>
              </a:ext>
            </a:extLst>
          </p:cNvPr>
          <p:cNvGrpSpPr/>
          <p:nvPr/>
        </p:nvGrpSpPr>
        <p:grpSpPr>
          <a:xfrm>
            <a:off x="4315717" y="277383"/>
            <a:ext cx="7650672" cy="535101"/>
            <a:chOff x="531896" y="5085184"/>
            <a:chExt cx="7650672" cy="5351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DEF781A-88A3-72A9-1862-9C59DD58A3FD}"/>
                </a:ext>
              </a:extLst>
            </p:cNvPr>
            <p:cNvGrpSpPr/>
            <p:nvPr/>
          </p:nvGrpSpPr>
          <p:grpSpPr>
            <a:xfrm>
              <a:off x="531896" y="5085184"/>
              <a:ext cx="2891758" cy="535101"/>
              <a:chOff x="158905" y="4252722"/>
              <a:chExt cx="8482989" cy="156972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BDDC969-DE42-5034-FD00-7D3C67FEB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4252722"/>
                <a:ext cx="6806198" cy="1569723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2C7022AC-B812-D4DC-BDBC-109B75628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05" y="4252722"/>
                <a:ext cx="1578868" cy="1569723"/>
              </a:xfrm>
              <a:prstGeom prst="rect">
                <a:avLst/>
              </a:prstGeom>
            </p:spPr>
          </p:pic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0EE7BD9-716A-6F6B-D73C-27769DD16807}"/>
                </a:ext>
              </a:extLst>
            </p:cNvPr>
            <p:cNvGrpSpPr/>
            <p:nvPr/>
          </p:nvGrpSpPr>
          <p:grpSpPr>
            <a:xfrm>
              <a:off x="3707904" y="5139393"/>
              <a:ext cx="4474664" cy="426683"/>
              <a:chOff x="628848" y="3789040"/>
              <a:chExt cx="7903592" cy="753649"/>
            </a:xfrm>
          </p:grpSpPr>
          <p:pic>
            <p:nvPicPr>
              <p:cNvPr id="5" name="Picture 2" descr="C:\Documents and Settings\Administrator\桌面\VI基础文件\各种图片型\七院LOGO标准稿-透明.png">
                <a:extLst>
                  <a:ext uri="{FF2B5EF4-FFF2-40B4-BE49-F238E27FC236}">
                    <a16:creationId xmlns:a16="http://schemas.microsoft.com/office/drawing/2014/main" id="{B5D37CA6-EE4D-F78D-1369-EAAB5C9FE1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8848" y="3789040"/>
                <a:ext cx="1224136" cy="719392"/>
              </a:xfrm>
              <a:prstGeom prst="rect">
                <a:avLst/>
              </a:prstGeom>
              <a:noFill/>
            </p:spPr>
          </p:pic>
          <p:pic>
            <p:nvPicPr>
              <p:cNvPr id="6" name="Picture 5" descr="C:\Documents and Settings\Administrator\桌面\VI基础文件\各种图片型\附属医院-透明.png">
                <a:extLst>
                  <a:ext uri="{FF2B5EF4-FFF2-40B4-BE49-F238E27FC236}">
                    <a16:creationId xmlns:a16="http://schemas.microsoft.com/office/drawing/2014/main" id="{935CA71F-ADCD-9EFA-9C29-91DF18F6A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63904" y="3821279"/>
                <a:ext cx="6480000" cy="360897"/>
              </a:xfrm>
              <a:prstGeom prst="rect">
                <a:avLst/>
              </a:prstGeom>
              <a:noFill/>
            </p:spPr>
          </p:pic>
          <p:pic>
            <p:nvPicPr>
              <p:cNvPr id="7" name="Picture 7" descr="C:\Documents and Settings\Administrator\桌面\VI基础文件\各种图片型\附属医院英文-透明.png">
                <a:extLst>
                  <a:ext uri="{FF2B5EF4-FFF2-40B4-BE49-F238E27FC236}">
                    <a16:creationId xmlns:a16="http://schemas.microsoft.com/office/drawing/2014/main" id="{9FF86A0C-6F52-6749-1CEF-2F15DDE10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72440" y="4201631"/>
                <a:ext cx="6660000" cy="34105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/>
          <p:cNvSpPr txBox="1"/>
          <p:nvPr>
            <p:custDataLst>
              <p:tags r:id="rId2"/>
            </p:custDataLst>
          </p:nvPr>
        </p:nvSpPr>
        <p:spPr>
          <a:xfrm>
            <a:off x="2423160" y="1137920"/>
            <a:ext cx="7452360" cy="532130"/>
          </a:xfrm>
          <a:prstGeom prst="rect">
            <a:avLst/>
          </a:prstGeom>
          <a:noFill/>
        </p:spPr>
        <p:txBody>
          <a:bodyPr wrap="square" lIns="67627" tIns="35242" rIns="67627" bIns="35242" rtlCol="0" anchor="ctr" anchorCtr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中医理论</a:t>
            </a:r>
          </a:p>
        </p:txBody>
      </p:sp>
      <p:sp>
        <p:nvSpPr>
          <p:cNvPr id="16" name="矩形 5"/>
          <p:cNvSpPr/>
          <p:nvPr>
            <p:custDataLst>
              <p:tags r:id="rId3"/>
            </p:custDataLst>
          </p:nvPr>
        </p:nvSpPr>
        <p:spPr>
          <a:xfrm>
            <a:off x="544274" y="1403985"/>
            <a:ext cx="10302875" cy="508635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巢元方《诸病源候论·诸淋病候》：</a:t>
            </a:r>
            <a:r>
              <a:rPr lang="zh-CN" altLang="en-US" sz="20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诸淋者，由肾虚而膀胱热故也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 </a:t>
            </a:r>
            <a:r>
              <a:rPr lang="zh-CN" altLang="en-US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病机：湿热蕴结下焦，肾与膀胱气化不利</a:t>
            </a:r>
            <a:endParaRPr lang="en-US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肾者主水，维持机体水液代谢。</a:t>
            </a:r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膀胱者州都之官，有贮尿与排尿功能。</a:t>
            </a:r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两者脏腑表里相关，经脉相互络属，共主水道，司决渎。</a:t>
            </a:r>
            <a:endParaRPr lang="en-US" altLang="zh-CN" sz="2000" b="1" kern="1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000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实则清利，虚则补益，为淋证的基本治则</a:t>
            </a:r>
            <a:r>
              <a:rPr lang="zh-CN" altLang="zh-CN" sz="2000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324" name="矩形 2"/>
          <p:cNvSpPr/>
          <p:nvPr>
            <p:custDataLst>
              <p:tags r:id="rId4"/>
            </p:custDataLst>
          </p:nvPr>
        </p:nvSpPr>
        <p:spPr>
          <a:xfrm>
            <a:off x="527867" y="167958"/>
            <a:ext cx="6685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尿路感染统属于中医学“淋证”范畴</a:t>
            </a:r>
          </a:p>
        </p:txBody>
      </p:sp>
      <p:sp>
        <p:nvSpPr>
          <p:cNvPr id="5" name="矩形 1"/>
          <p:cNvSpPr/>
          <p:nvPr>
            <p:custDataLst>
              <p:tags r:id="rId5"/>
            </p:custDataLst>
          </p:nvPr>
        </p:nvSpPr>
        <p:spPr>
          <a:xfrm>
            <a:off x="11535886" y="2781618"/>
            <a:ext cx="248126" cy="1095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7"/>
          <p:cNvSpPr/>
          <p:nvPr>
            <p:custDataLst>
              <p:tags r:id="rId6"/>
            </p:custDataLst>
          </p:nvPr>
        </p:nvSpPr>
        <p:spPr>
          <a:xfrm>
            <a:off x="11536252" y="6546941"/>
            <a:ext cx="311003" cy="311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5B5D59-E3E1-682A-82EF-39D278C7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86" y="2109179"/>
            <a:ext cx="3728104" cy="49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3" y="7112"/>
            <a:ext cx="12190095" cy="6858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112"/>
            <a:ext cx="12192000" cy="6858001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4" name="AutoShape 4"/>
          <p:cNvSpPr/>
          <p:nvPr/>
        </p:nvSpPr>
        <p:spPr>
          <a:xfrm>
            <a:off x="633797" y="2198228"/>
            <a:ext cx="2019229" cy="4671328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5086386" y="2198228"/>
            <a:ext cx="2019229" cy="4659136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5086386" y="1279330"/>
            <a:ext cx="2019229" cy="201922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9574071" y="2198228"/>
            <a:ext cx="2019229" cy="4659136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9574071" y="1279330"/>
            <a:ext cx="2019229" cy="2019229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9697155" y="1402416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7308884" y="2198228"/>
            <a:ext cx="2019229" cy="4659136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7308884" y="1279330"/>
            <a:ext cx="2019229" cy="2019229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7431970" y="1402416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>
            <a:off x="2871148" y="2198228"/>
            <a:ext cx="2019229" cy="4671328"/>
          </a:xfrm>
          <a:prstGeom prst="rect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2871148" y="1279330"/>
            <a:ext cx="2019229" cy="2019229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AutoShape 15"/>
          <p:cNvSpPr/>
          <p:nvPr/>
        </p:nvSpPr>
        <p:spPr>
          <a:xfrm>
            <a:off x="2994233" y="1402416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AutoShape 16"/>
          <p:cNvSpPr/>
          <p:nvPr/>
        </p:nvSpPr>
        <p:spPr>
          <a:xfrm>
            <a:off x="633797" y="1279330"/>
            <a:ext cx="2019229" cy="2019229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AutoShape 17"/>
          <p:cNvSpPr/>
          <p:nvPr/>
        </p:nvSpPr>
        <p:spPr>
          <a:xfrm>
            <a:off x="756882" y="1402416"/>
            <a:ext cx="1773060" cy="177306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701119" y="3298561"/>
            <a:ext cx="1884585" cy="633793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 algn="ctr">
              <a:lnSpc>
                <a:spcPct val="120000"/>
              </a:lnSpc>
            </a:pPr>
            <a:r>
              <a:rPr lang="en-US" sz="2047" b="1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热淋</a:t>
            </a:r>
            <a:r>
              <a:rPr lang="en-US" sz="2047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/</a:t>
            </a:r>
            <a:r>
              <a:rPr lang="zh-CN" altLang="en-US" sz="2047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血淋</a:t>
            </a:r>
            <a:endParaRPr lang="en-US" sz="2047" b="1" dirty="0">
              <a:solidFill>
                <a:srgbClr val="FFFFFF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3797" y="4283540"/>
            <a:ext cx="2019229" cy="152400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因湿热邪气侵袭膀胱，膀胱气化不利，以小便短赤、尿频尿急、尿道涩痛为主要表现。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0489" y="4283540"/>
            <a:ext cx="2019229" cy="152400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因湿热邪气瘀滞膀胱，形成砂石阻滞尿道，以排尿困难、尿流中断为主要表现。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25728" y="4283540"/>
            <a:ext cx="2019229" cy="152400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因寒湿邪气蕴结膀胱，膀胱气化不利，以小便不利、小腹胀满、排尿困难为主要表现。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48226" y="4283540"/>
            <a:ext cx="2019229" cy="152400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因湿热邪气瘀滞膀胱，形成膏浊阻滞尿道，以小便浑浊、色白如膏为主要表现。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3413" y="4283540"/>
            <a:ext cx="2019229" cy="152400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 dirty="0" err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因久病不愈，脾肾两虚，膀胱气化无力，以尿频、尿急、尿痛为主要表现</a:t>
            </a:r>
            <a:r>
              <a:rPr lang="en-US" sz="1344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。</a:t>
            </a:r>
          </a:p>
        </p:txBody>
      </p:sp>
      <p:sp>
        <p:nvSpPr>
          <p:cNvPr id="24" name="AutoShape 24"/>
          <p:cNvSpPr/>
          <p:nvPr/>
        </p:nvSpPr>
        <p:spPr>
          <a:xfrm>
            <a:off x="5209471" y="1402416"/>
            <a:ext cx="1773060" cy="1773060"/>
          </a:xfrm>
          <a:prstGeom prst="ellipse">
            <a:avLst/>
          </a:prstGeom>
          <a:solidFill>
            <a:schemeClr val="accent1">
              <a:lumMod val="5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AutoShape 25"/>
          <p:cNvSpPr/>
          <p:nvPr/>
        </p:nvSpPr>
        <p:spPr>
          <a:xfrm>
            <a:off x="454963" y="362422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AutoShape 26"/>
          <p:cNvSpPr/>
          <p:nvPr/>
        </p:nvSpPr>
        <p:spPr>
          <a:xfrm>
            <a:off x="575049" y="359473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7" name="AutoShape 27"/>
          <p:cNvSpPr/>
          <p:nvPr/>
        </p:nvSpPr>
        <p:spPr>
          <a:xfrm>
            <a:off x="689126" y="361190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8" name="AutoShape 28"/>
          <p:cNvSpPr/>
          <p:nvPr/>
        </p:nvSpPr>
        <p:spPr>
          <a:xfrm>
            <a:off x="799768" y="370158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9" name="AutoShape 29"/>
          <p:cNvSpPr/>
          <p:nvPr/>
        </p:nvSpPr>
        <p:spPr>
          <a:xfrm>
            <a:off x="904945" y="366027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AutoShape 30"/>
          <p:cNvSpPr/>
          <p:nvPr/>
        </p:nvSpPr>
        <p:spPr>
          <a:xfrm>
            <a:off x="454963" y="480196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AutoShape 32"/>
          <p:cNvSpPr/>
          <p:nvPr/>
        </p:nvSpPr>
        <p:spPr>
          <a:xfrm>
            <a:off x="689126" y="478963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3" name="AutoShape 33"/>
          <p:cNvSpPr/>
          <p:nvPr/>
        </p:nvSpPr>
        <p:spPr>
          <a:xfrm>
            <a:off x="799768" y="487932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AutoShape 34"/>
          <p:cNvSpPr/>
          <p:nvPr/>
        </p:nvSpPr>
        <p:spPr>
          <a:xfrm>
            <a:off x="904945" y="483800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AutoShape 37"/>
          <p:cNvSpPr/>
          <p:nvPr/>
        </p:nvSpPr>
        <p:spPr>
          <a:xfrm>
            <a:off x="689126" y="596737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AutoShape 38"/>
          <p:cNvSpPr/>
          <p:nvPr/>
        </p:nvSpPr>
        <p:spPr>
          <a:xfrm>
            <a:off x="799768" y="605706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9" name="AutoShape 39"/>
          <p:cNvSpPr/>
          <p:nvPr/>
        </p:nvSpPr>
        <p:spPr>
          <a:xfrm>
            <a:off x="904945" y="601574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AutoShape 40"/>
          <p:cNvSpPr/>
          <p:nvPr/>
        </p:nvSpPr>
        <p:spPr>
          <a:xfrm>
            <a:off x="454963" y="715743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1" name="AutoShape 41"/>
          <p:cNvSpPr/>
          <p:nvPr/>
        </p:nvSpPr>
        <p:spPr>
          <a:xfrm>
            <a:off x="575049" y="712794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4" name="AutoShape 44"/>
          <p:cNvSpPr/>
          <p:nvPr/>
        </p:nvSpPr>
        <p:spPr>
          <a:xfrm>
            <a:off x="904945" y="719348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TextBox 46"/>
          <p:cNvSpPr txBox="1"/>
          <p:nvPr/>
        </p:nvSpPr>
        <p:spPr>
          <a:xfrm>
            <a:off x="2938469" y="3298561"/>
            <a:ext cx="1884585" cy="633793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 algn="ctr">
              <a:lnSpc>
                <a:spcPct val="120000"/>
              </a:lnSpc>
            </a:pPr>
            <a:r>
              <a:rPr lang="en-US" sz="2047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石淋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376206" y="3298561"/>
            <a:ext cx="1884585" cy="633793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 algn="ctr">
              <a:lnSpc>
                <a:spcPct val="120000"/>
              </a:lnSpc>
            </a:pPr>
            <a:r>
              <a:rPr lang="en-US" sz="2047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膏淋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641391" y="3298561"/>
            <a:ext cx="1884585" cy="633793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 algn="ctr">
              <a:lnSpc>
                <a:spcPct val="120000"/>
              </a:lnSpc>
            </a:pPr>
            <a:r>
              <a:rPr lang="en-US" sz="2047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劳淋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153708" y="3298561"/>
            <a:ext cx="1884585" cy="633793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 algn="ctr">
              <a:lnSpc>
                <a:spcPct val="120000"/>
              </a:lnSpc>
            </a:pPr>
            <a:r>
              <a:rPr lang="zh-CN" altLang="en-US" sz="2047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气</a:t>
            </a:r>
            <a:r>
              <a:rPr lang="en-US" sz="2047" b="1" dirty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淋</a:t>
            </a:r>
          </a:p>
        </p:txBody>
      </p:sp>
      <p:sp>
        <p:nvSpPr>
          <p:cNvPr id="50" name="Freeform 50"/>
          <p:cNvSpPr/>
          <p:nvPr/>
        </p:nvSpPr>
        <p:spPr>
          <a:xfrm>
            <a:off x="1298185" y="2012764"/>
            <a:ext cx="690452" cy="55236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0"/>
                </a:moveTo>
                <a:lnTo>
                  <a:pt x="91440" y="0"/>
                </a:lnTo>
                <a:lnTo>
                  <a:pt x="0" y="45720"/>
                </a:lnTo>
                <a:lnTo>
                  <a:pt x="0" y="137160"/>
                </a:lnTo>
                <a:lnTo>
                  <a:pt x="60960" y="121920"/>
                </a:lnTo>
                <a:lnTo>
                  <a:pt x="60960" y="304800"/>
                </a:lnTo>
                <a:lnTo>
                  <a:pt x="243840" y="304800"/>
                </a:lnTo>
                <a:lnTo>
                  <a:pt x="243840" y="121920"/>
                </a:lnTo>
                <a:lnTo>
                  <a:pt x="304800" y="137160"/>
                </a:lnTo>
                <a:lnTo>
                  <a:pt x="304800" y="45720"/>
                </a:lnTo>
                <a:lnTo>
                  <a:pt x="213360" y="0"/>
                </a:lnTo>
                <a:lnTo>
                  <a:pt x="198120" y="0"/>
                </a:lnTo>
                <a:cubicBezTo>
                  <a:pt x="198120" y="25251"/>
                  <a:pt x="177651" y="45720"/>
                  <a:pt x="152400" y="45720"/>
                </a:cubicBezTo>
                <a:cubicBezTo>
                  <a:pt x="127149" y="45720"/>
                  <a:pt x="106680" y="25251"/>
                  <a:pt x="106680" y="0"/>
                </a:cubicBezTo>
                <a:lnTo>
                  <a:pt x="106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>
          <a:xfrm>
            <a:off x="3521727" y="1929910"/>
            <a:ext cx="718070" cy="7180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>
          <a:xfrm>
            <a:off x="5688634" y="1790861"/>
            <a:ext cx="814733" cy="81473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3" name="Freeform 53"/>
          <p:cNvSpPr/>
          <p:nvPr/>
        </p:nvSpPr>
        <p:spPr>
          <a:xfrm>
            <a:off x="7967442" y="1839193"/>
            <a:ext cx="702113" cy="7180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4" name="Freeform 54"/>
          <p:cNvSpPr/>
          <p:nvPr/>
        </p:nvSpPr>
        <p:spPr>
          <a:xfrm>
            <a:off x="10232034" y="1846578"/>
            <a:ext cx="703302" cy="70330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5" name="矩形 2">
            <a:extLst>
              <a:ext uri="{FF2B5EF4-FFF2-40B4-BE49-F238E27FC236}">
                <a16:creationId xmlns:a16="http://schemas.microsoft.com/office/drawing/2014/main" id="{38EE3AC8-CEF4-0F82-6DA7-14C19E7174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7157" y="280225"/>
            <a:ext cx="6685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尿路感染统属于中医学“淋证”范畴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矩形 2"/>
          <p:cNvSpPr/>
          <p:nvPr>
            <p:custDataLst>
              <p:tags r:id="rId2"/>
            </p:custDataLst>
          </p:nvPr>
        </p:nvSpPr>
        <p:spPr>
          <a:xfrm>
            <a:off x="527867" y="167958"/>
            <a:ext cx="6685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尿路感染统属于中医学“淋证”范畴</a:t>
            </a:r>
          </a:p>
        </p:txBody>
      </p:sp>
      <p:sp>
        <p:nvSpPr>
          <p:cNvPr id="12" name="矩形 7"/>
          <p:cNvSpPr/>
          <p:nvPr>
            <p:custDataLst>
              <p:tags r:id="rId3"/>
            </p:custDataLst>
          </p:nvPr>
        </p:nvSpPr>
        <p:spPr>
          <a:xfrm>
            <a:off x="11536252" y="6546941"/>
            <a:ext cx="311003" cy="311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1D1C979D-B7E1-B5E1-9F0F-0D9D87AF9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97035"/>
              </p:ext>
            </p:extLst>
          </p:nvPr>
        </p:nvGraphicFramePr>
        <p:xfrm>
          <a:off x="172277" y="874078"/>
          <a:ext cx="11674977" cy="561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80">
                  <a:extLst>
                    <a:ext uri="{9D8B030D-6E8A-4147-A177-3AD203B41FA5}">
                      <a16:colId xmlns:a16="http://schemas.microsoft.com/office/drawing/2014/main" val="745363825"/>
                    </a:ext>
                  </a:extLst>
                </a:gridCol>
                <a:gridCol w="3685180">
                  <a:extLst>
                    <a:ext uri="{9D8B030D-6E8A-4147-A177-3AD203B41FA5}">
                      <a16:colId xmlns:a16="http://schemas.microsoft.com/office/drawing/2014/main" val="1130585176"/>
                    </a:ext>
                  </a:extLst>
                </a:gridCol>
                <a:gridCol w="3855117">
                  <a:extLst>
                    <a:ext uri="{9D8B030D-6E8A-4147-A177-3AD203B41FA5}">
                      <a16:colId xmlns:a16="http://schemas.microsoft.com/office/drawing/2014/main" val="3638384518"/>
                    </a:ext>
                  </a:extLst>
                </a:gridCol>
              </a:tblGrid>
              <a:tr h="582046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石淋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59185644"/>
                  </a:ext>
                </a:extLst>
              </a:tr>
              <a:tr h="1119795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小便频数短涩，灼热刺痛，溺色黄赤，少腹拘急胀痛，或有寒热，口苦，呕恶，或有腰痛拒按，或有大便秘结。苔黄腻，脉滑数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小便热涩刺痛，尿色深红，或夹有血块，小腹疼痛满急加剧，或见心烦。舌红苔黄，脉滑数。</a:t>
                      </a:r>
                    </a:p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尿中夹砂石，排尿涩痛，或排尿时突然中断，尿道窘迫疼痛，少腹拘急，往往突发，一侧腰腹绞痛难忍，甚则牵及外阴，尿中带血。舌红，苔薄黄，脉弦或弦数。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48524166"/>
                  </a:ext>
                </a:extLst>
              </a:tr>
              <a:tr h="582046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湿热蕴结下焦，膀胱气化不利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湿热下注膀胱，热伤血络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湿热蕴结下焦，煎熬尿液成石，砂石阻滞，膀胱气化失司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42832047"/>
                  </a:ext>
                </a:extLst>
              </a:tr>
              <a:tr h="332598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清热利湿通淋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清热通淋，凉血止血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清热利湿，排石通淋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58595513"/>
                  </a:ext>
                </a:extLst>
              </a:tr>
              <a:tr h="332598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八正散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小蓟饮子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石韦散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09637282"/>
                  </a:ext>
                </a:extLst>
              </a:tr>
              <a:tr h="2202459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寒发热，小柴胡汤合方；大便秘结者，通腑泄热；阳明热证，加知母、石膏；热毒弥漫三焦，用黄连解毒汤合五味消毒饮；腰痛而热盛者四妙散；湿热伤阴者加生地黄、知母、白茅根；热证明显加金银花、连翘、蒲公英清热解毒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常用小蓟、生地黄、白茅根、墨旱莲凉血止血；生地黄、甘草梢、栀子、滑石清热泻火通淋；当归、蒲黄、土大黄、三七、马鞭草通络止血。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瞿麦、蒲蓄、通草、滑石清热利湿通淋；金钱草、海金沙、鸡内金、石韦排石化石；穿山甲、虎杖、王不留行、牛膝活血软坚；青皮、乌药、沉香理气导滞。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166447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44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矩形 2"/>
          <p:cNvSpPr/>
          <p:nvPr>
            <p:custDataLst>
              <p:tags r:id="rId2"/>
            </p:custDataLst>
          </p:nvPr>
        </p:nvSpPr>
        <p:spPr>
          <a:xfrm>
            <a:off x="527867" y="167958"/>
            <a:ext cx="6685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尿路感染统属于中医学“淋证”范畴</a:t>
            </a:r>
          </a:p>
        </p:txBody>
      </p:sp>
      <p:sp>
        <p:nvSpPr>
          <p:cNvPr id="12" name="矩形 7"/>
          <p:cNvSpPr/>
          <p:nvPr>
            <p:custDataLst>
              <p:tags r:id="rId3"/>
            </p:custDataLst>
          </p:nvPr>
        </p:nvSpPr>
        <p:spPr>
          <a:xfrm>
            <a:off x="11536252" y="6546941"/>
            <a:ext cx="311003" cy="311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1D1C979D-B7E1-B5E1-9F0F-0D9D87AF9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19171"/>
              </p:ext>
            </p:extLst>
          </p:nvPr>
        </p:nvGraphicFramePr>
        <p:xfrm>
          <a:off x="172278" y="751523"/>
          <a:ext cx="11674977" cy="597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80">
                  <a:extLst>
                    <a:ext uri="{9D8B030D-6E8A-4147-A177-3AD203B41FA5}">
                      <a16:colId xmlns:a16="http://schemas.microsoft.com/office/drawing/2014/main" val="745363825"/>
                    </a:ext>
                  </a:extLst>
                </a:gridCol>
                <a:gridCol w="3685180">
                  <a:extLst>
                    <a:ext uri="{9D8B030D-6E8A-4147-A177-3AD203B41FA5}">
                      <a16:colId xmlns:a16="http://schemas.microsoft.com/office/drawing/2014/main" val="1130585176"/>
                    </a:ext>
                  </a:extLst>
                </a:gridCol>
                <a:gridCol w="3855117">
                  <a:extLst>
                    <a:ext uri="{9D8B030D-6E8A-4147-A177-3AD203B41FA5}">
                      <a16:colId xmlns:a16="http://schemas.microsoft.com/office/drawing/2014/main" val="3638384518"/>
                    </a:ext>
                  </a:extLst>
                </a:gridCol>
              </a:tblGrid>
              <a:tr h="582046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膏淋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劳淋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59185644"/>
                  </a:ext>
                </a:extLst>
              </a:tr>
              <a:tr h="1119795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小便涩滞，淋沥不畅，少腹满痛。苔薄白，脉沉弦。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小便浑浊如米泔水，或置之沉淀如絮状，或见尿血甚至尿中夹有血块，尿道热涩疼痛。舌红苔黄腻，脉濡数。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小便淋沥不已，赤涩疼痛不甚，时轻时重，时作时止，遇劳即发，腰膝酸软，神疲乏力，病程缠绵。舌淡，脉细弱。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48524166"/>
                  </a:ext>
                </a:extLst>
              </a:tr>
              <a:tr h="582046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肝失条达，气机郁结，膀胱气化不利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湿热蕴结膀胱气化不利，清浊不分，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湿热留恋，正气耗伤，脾肾两虚，膀胱气化无权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42832047"/>
                  </a:ext>
                </a:extLst>
              </a:tr>
              <a:tr h="332598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疏肝理气，利尿通淋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清利湿热，分清泌浊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补脾益肾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58595513"/>
                  </a:ext>
                </a:extLst>
              </a:tr>
              <a:tr h="332598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沉香散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程氏萆薜分清饮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无比山药丸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09637282"/>
                  </a:ext>
                </a:extLst>
              </a:tr>
              <a:tr h="2202459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常用沉香、青皮、乌药、香附疏肝理气；石韦、滑石、冬葵子、车前子利水通淋。</a:t>
                      </a:r>
                    </a:p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少腹胀满疼痛，引及胁肋者，加郁金；有瘀血征象者，加红花、赤芍、牛膝等；中气虚弱，脾虚气陷，膀胱气化无权，少腹坠胀，尿有余沥，用补中益气汤加乌药、青皮；兼有肾虚加杜仲、菟丝子、枸杞、怀牛膝。</a:t>
                      </a:r>
                    </a:p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便赤涩热痛明显，加栀子、甘草梢、通草；尿中带血加白茅根、藕节、小蓟；小腹胀满，加青皮、乌药等；久病反复发作，淋出如脂，形体瘦削，腰膝酸软，用膏淋汤。脾虚中气下陷者，与补中益气汤合方化裁；以肾阴虚为主者，辅以七味都气丸加减；若小便带血，加阿胶、藕节炭；偏于肾阳虚者，用《金匮》肾气丸加减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常用党参、黄芪、怀山药、莲子肉补气健脾；茯苓、薏苡仁、泽泻、扁豆衣化湿利水；山茱萸、菟丝子、芡实、金樱子、煅牡蛎益肾固摄。</a:t>
                      </a:r>
                    </a:p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中气下陷者，可用补中益气汤加减；肾阴虚加生地黄、龟甲；阴虚火旺用知柏地黄丸滋阴降火；伴低热加青蒿、鳖甲；肾阳虚加附子、肉桂、鹿角片、巴戟天。</a:t>
                      </a:r>
                    </a:p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166447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26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12293"/>
          <p:cNvSpPr txBox="1"/>
          <p:nvPr>
            <p:custDataLst>
              <p:tags r:id="rId2"/>
            </p:custDataLst>
          </p:nvPr>
        </p:nvSpPr>
        <p:spPr>
          <a:xfrm>
            <a:off x="466725" y="159385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治疗注意事项</a:t>
            </a:r>
          </a:p>
        </p:txBody>
      </p:sp>
      <p:sp>
        <p:nvSpPr>
          <p:cNvPr id="55" name="圆角矩形 34"/>
          <p:cNvSpPr/>
          <p:nvPr>
            <p:custDataLst>
              <p:tags r:id="rId3"/>
            </p:custDataLst>
          </p:nvPr>
        </p:nvSpPr>
        <p:spPr>
          <a:xfrm>
            <a:off x="549910" y="1190625"/>
            <a:ext cx="11095355" cy="1511300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印品黑体" pitchFamily="2" charset="-122"/>
              <a:ea typeface="印品黑体" pitchFamily="2" charset="-122"/>
              <a:cs typeface="+mn-cs"/>
            </a:endParaRPr>
          </a:p>
        </p:txBody>
      </p:sp>
      <p:sp>
        <p:nvSpPr>
          <p:cNvPr id="58372" name="TextBox 42"/>
          <p:cNvSpPr txBox="1"/>
          <p:nvPr>
            <p:custDataLst>
              <p:tags r:id="rId4"/>
            </p:custDataLst>
          </p:nvPr>
        </p:nvSpPr>
        <p:spPr>
          <a:xfrm>
            <a:off x="2054225" y="1636078"/>
            <a:ext cx="8083550" cy="8305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淋证病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病程长，发作反复迁延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患者多出现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气郁、血瘀之证</a:t>
            </a:r>
          </a:p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清热解毒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应贯穿始终，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调补阴阳脾肾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作为治本要点，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调畅气机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加以配合</a:t>
            </a:r>
          </a:p>
        </p:txBody>
      </p:sp>
      <p:sp>
        <p:nvSpPr>
          <p:cNvPr id="57" name="矩形 93"/>
          <p:cNvSpPr/>
          <p:nvPr>
            <p:custDataLst>
              <p:tags r:id="rId5"/>
            </p:custDataLst>
          </p:nvPr>
        </p:nvSpPr>
        <p:spPr>
          <a:xfrm>
            <a:off x="466725" y="1095058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印品黑体" pitchFamily="2" charset="-122"/>
              <a:ea typeface="印品黑体" pitchFamily="2" charset="-122"/>
              <a:cs typeface="+mn-cs"/>
            </a:endParaRPr>
          </a:p>
        </p:txBody>
      </p:sp>
      <p:sp>
        <p:nvSpPr>
          <p:cNvPr id="58" name="矩形 93"/>
          <p:cNvSpPr/>
          <p:nvPr>
            <p:custDataLst>
              <p:tags r:id="rId6"/>
            </p:custDataLst>
          </p:nvPr>
        </p:nvSpPr>
        <p:spPr>
          <a:xfrm rot="10800000">
            <a:off x="11447145" y="2495233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印品黑体" pitchFamily="2" charset="-122"/>
              <a:ea typeface="印品黑体" pitchFamily="2" charset="-122"/>
              <a:cs typeface="+mn-cs"/>
            </a:endParaRPr>
          </a:p>
        </p:txBody>
      </p:sp>
      <p:sp>
        <p:nvSpPr>
          <p:cNvPr id="58375" name="矩形 58"/>
          <p:cNvSpPr/>
          <p:nvPr>
            <p:custDataLst>
              <p:tags r:id="rId7"/>
            </p:custDataLst>
          </p:nvPr>
        </p:nvSpPr>
        <p:spPr>
          <a:xfrm>
            <a:off x="549910" y="2891790"/>
            <a:ext cx="11095990" cy="3097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长期服用清热解毒等寒凉药物易损伤脾胃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。应配合使用理气、活血、健脾护胃等治法。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血瘀也是慢性尿路感染的主要病因之一，故治疗中注重应用活血化瘀法， 同时治疗佐以通热凉营之品，以防热入营分，截断扭转病势。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尿路感染病位不限于肾及膀胱。肺经郁热，肺脾气虚，肝气郁结，肝经湿热，肝肾阴虚均可导致尿感反复发作。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尿感急性期治疗应做到祛邪务尽，即使症状尿检正常，也要继续使用中药，理气药能有效消除残余尿、改善膀胱刺激症状。</a:t>
            </a:r>
          </a:p>
        </p:txBody>
      </p: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841426" y="1838791"/>
            <a:ext cx="2925092" cy="263730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81857" y="2225968"/>
            <a:ext cx="8010144" cy="1786329"/>
            <a:chOff x="4425387" y="2262581"/>
            <a:chExt cx="6768752" cy="1620772"/>
          </a:xfrm>
        </p:grpSpPr>
        <p:sp>
          <p:nvSpPr>
            <p:cNvPr id="12" name="圆角矩形 11"/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/>
          <p:cNvSpPr txBox="1"/>
          <p:nvPr/>
        </p:nvSpPr>
        <p:spPr>
          <a:xfrm>
            <a:off x="6129364" y="2703635"/>
            <a:ext cx="58147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中医药优势</a:t>
            </a:r>
            <a:endParaRPr lang="zh-CN" altLang="en-US" sz="48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华文黑体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7544" y="2565134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70C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04</a:t>
            </a:r>
            <a:endParaRPr lang="zh-CN" altLang="en-US" sz="6600" dirty="0">
              <a:solidFill>
                <a:srgbClr val="0070C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1277226"/>
            <a:ext cx="585783" cy="40018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18" name="图片 17"/>
          <p:cNvPicPr/>
          <p:nvPr>
            <p:custDataLst>
              <p:tags r:id="rId1"/>
            </p:custDataLst>
          </p:nvPr>
        </p:nvPicPr>
        <p:blipFill rotWithShape="1">
          <a:blip r:embed="rId4"/>
          <a:srcRect t="3722" b="3722"/>
          <a:stretch>
            <a:fillRect/>
          </a:stretch>
        </p:blipFill>
        <p:spPr>
          <a:xfrm>
            <a:off x="1223010" y="2080260"/>
            <a:ext cx="2180590" cy="217360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FAD53AE-E607-65D9-9B57-78D4411F4296}"/>
              </a:ext>
            </a:extLst>
          </p:cNvPr>
          <p:cNvGrpSpPr/>
          <p:nvPr/>
        </p:nvGrpSpPr>
        <p:grpSpPr>
          <a:xfrm>
            <a:off x="4315717" y="277383"/>
            <a:ext cx="7650672" cy="535101"/>
            <a:chOff x="531896" y="5085184"/>
            <a:chExt cx="7650672" cy="5351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EA7ACD5-9099-E58E-A2D3-C9B33CF2DA03}"/>
                </a:ext>
              </a:extLst>
            </p:cNvPr>
            <p:cNvGrpSpPr/>
            <p:nvPr/>
          </p:nvGrpSpPr>
          <p:grpSpPr>
            <a:xfrm>
              <a:off x="531896" y="5085184"/>
              <a:ext cx="2891758" cy="535101"/>
              <a:chOff x="158905" y="4252722"/>
              <a:chExt cx="8482989" cy="156972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B3D7B762-BA74-9931-338F-65672C7C8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4252722"/>
                <a:ext cx="6806198" cy="1569723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14464892-FC41-6E15-5253-CBB891FE0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05" y="4252722"/>
                <a:ext cx="1578868" cy="1569723"/>
              </a:xfrm>
              <a:prstGeom prst="rect">
                <a:avLst/>
              </a:prstGeom>
            </p:spPr>
          </p:pic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2AFED92-1A71-60C9-B251-D18326AD9261}"/>
                </a:ext>
              </a:extLst>
            </p:cNvPr>
            <p:cNvGrpSpPr/>
            <p:nvPr/>
          </p:nvGrpSpPr>
          <p:grpSpPr>
            <a:xfrm>
              <a:off x="3707904" y="5139393"/>
              <a:ext cx="4474664" cy="426683"/>
              <a:chOff x="628848" y="3789040"/>
              <a:chExt cx="7903592" cy="753649"/>
            </a:xfrm>
          </p:grpSpPr>
          <p:pic>
            <p:nvPicPr>
              <p:cNvPr id="5" name="Picture 2" descr="C:\Documents and Settings\Administrator\桌面\VI基础文件\各种图片型\七院LOGO标准稿-透明.png">
                <a:extLst>
                  <a:ext uri="{FF2B5EF4-FFF2-40B4-BE49-F238E27FC236}">
                    <a16:creationId xmlns:a16="http://schemas.microsoft.com/office/drawing/2014/main" id="{31E00555-9319-0E66-5318-B8FF92A49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8848" y="3789040"/>
                <a:ext cx="1224136" cy="719392"/>
              </a:xfrm>
              <a:prstGeom prst="rect">
                <a:avLst/>
              </a:prstGeom>
              <a:noFill/>
            </p:spPr>
          </p:pic>
          <p:pic>
            <p:nvPicPr>
              <p:cNvPr id="6" name="Picture 5" descr="C:\Documents and Settings\Administrator\桌面\VI基础文件\各种图片型\附属医院-透明.png">
                <a:extLst>
                  <a:ext uri="{FF2B5EF4-FFF2-40B4-BE49-F238E27FC236}">
                    <a16:creationId xmlns:a16="http://schemas.microsoft.com/office/drawing/2014/main" id="{D064A198-EA0C-1157-2EFF-D71A0071A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63904" y="3821279"/>
                <a:ext cx="6480000" cy="360897"/>
              </a:xfrm>
              <a:prstGeom prst="rect">
                <a:avLst/>
              </a:prstGeom>
              <a:noFill/>
            </p:spPr>
          </p:pic>
          <p:pic>
            <p:nvPicPr>
              <p:cNvPr id="7" name="Picture 7" descr="C:\Documents and Settings\Administrator\桌面\VI基础文件\各种图片型\附属医院英文-透明.png">
                <a:extLst>
                  <a:ext uri="{FF2B5EF4-FFF2-40B4-BE49-F238E27FC236}">
                    <a16:creationId xmlns:a16="http://schemas.microsoft.com/office/drawing/2014/main" id="{5F900649-78C0-61DA-353A-5B15805B18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72440" y="4201631"/>
                <a:ext cx="6660000" cy="34105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0" y="1277226"/>
            <a:ext cx="666981" cy="40018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069275" y="1814498"/>
            <a:ext cx="5597834" cy="3294972"/>
            <a:chOff x="3647100" y="1814498"/>
            <a:chExt cx="7020009" cy="3294972"/>
          </a:xfrm>
        </p:grpSpPr>
        <p:sp>
          <p:nvSpPr>
            <p:cNvPr id="6" name="矩形 5"/>
            <p:cNvSpPr/>
            <p:nvPr/>
          </p:nvSpPr>
          <p:spPr>
            <a:xfrm>
              <a:off x="3647100" y="1814499"/>
              <a:ext cx="936001" cy="6550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41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字魂59号-创粗黑" panose="00000500000000000000" pitchFamily="2" charset="-122"/>
                </a:rPr>
                <a:t>1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683474" y="1814498"/>
              <a:ext cx="5983635" cy="65503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字魂59号-创粗黑" panose="00000500000000000000" pitchFamily="2" charset="-122"/>
                </a:rPr>
                <a:t> 慢性尿路感染疾病概述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647100" y="2694479"/>
              <a:ext cx="936001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41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字魂59号-创粗黑" panose="00000500000000000000" pitchFamily="2" charset="-122"/>
                </a:rPr>
                <a:t>2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683474" y="2694479"/>
              <a:ext cx="5983635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5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字魂59号-创粗黑" panose="00000500000000000000" pitchFamily="2" charset="-122"/>
                </a:rPr>
                <a:t> 诊断与治疗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47100" y="3574459"/>
              <a:ext cx="936001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41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字魂59号-创粗黑" panose="00000500000000000000" pitchFamily="2" charset="-122"/>
                </a:rPr>
                <a:t>3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683474" y="3574459"/>
              <a:ext cx="5983635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5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字魂59号-创粗黑" panose="00000500000000000000" pitchFamily="2" charset="-122"/>
                </a:rPr>
                <a:t> 治疗方法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47100" y="4454438"/>
              <a:ext cx="936001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41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字魂59号-创粗黑" panose="00000500000000000000" pitchFamily="2" charset="-122"/>
                </a:rPr>
                <a:t>4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683474" y="4454438"/>
              <a:ext cx="5983635" cy="6550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5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字魂59号-创粗黑" panose="00000500000000000000" pitchFamily="2" charset="-122"/>
                </a:rPr>
                <a:t> 中医治疗尿路感染与优势</a:t>
              </a:r>
            </a:p>
          </p:txBody>
        </p:sp>
      </p:grpSp>
      <p:sp>
        <p:nvSpPr>
          <p:cNvPr id="17" name="Freeform 5"/>
          <p:cNvSpPr/>
          <p:nvPr/>
        </p:nvSpPr>
        <p:spPr bwMode="auto">
          <a:xfrm>
            <a:off x="1180843" y="1953781"/>
            <a:ext cx="3240360" cy="2921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字魂59号-创粗黑" panose="00000500000000000000" pitchFamily="2" charset="-122"/>
            </a:endParaRPr>
          </a:p>
        </p:txBody>
      </p:sp>
      <p:sp>
        <p:nvSpPr>
          <p:cNvPr id="18" name="TextBox 78"/>
          <p:cNvSpPr txBox="1"/>
          <p:nvPr/>
        </p:nvSpPr>
        <p:spPr>
          <a:xfrm>
            <a:off x="1610340" y="3610838"/>
            <a:ext cx="24580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字魂59号-创粗黑" panose="00000500000000000000" pitchFamily="2" charset="-122"/>
              </a:rPr>
              <a:t>CONTENTS</a:t>
            </a:r>
          </a:p>
        </p:txBody>
      </p:sp>
      <p:sp>
        <p:nvSpPr>
          <p:cNvPr id="19" name="TextBox 79"/>
          <p:cNvSpPr txBox="1"/>
          <p:nvPr/>
        </p:nvSpPr>
        <p:spPr>
          <a:xfrm>
            <a:off x="1838516" y="2694479"/>
            <a:ext cx="193357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目 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0CCD528-8678-74FF-2AA4-5833C9839CCF}"/>
              </a:ext>
            </a:extLst>
          </p:cNvPr>
          <p:cNvGrpSpPr/>
          <p:nvPr/>
        </p:nvGrpSpPr>
        <p:grpSpPr>
          <a:xfrm>
            <a:off x="4315717" y="277383"/>
            <a:ext cx="7650672" cy="535101"/>
            <a:chOff x="531896" y="5085184"/>
            <a:chExt cx="7650672" cy="5351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C2E0F97-5499-2757-476C-338636ABB482}"/>
                </a:ext>
              </a:extLst>
            </p:cNvPr>
            <p:cNvGrpSpPr/>
            <p:nvPr/>
          </p:nvGrpSpPr>
          <p:grpSpPr>
            <a:xfrm>
              <a:off x="531896" y="5085184"/>
              <a:ext cx="2891758" cy="535101"/>
              <a:chOff x="158905" y="4252722"/>
              <a:chExt cx="8482989" cy="1569723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A71AD78-82CF-2BAF-1573-9885E1574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4252722"/>
                <a:ext cx="6806198" cy="1569723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F6E6A6AC-0CDF-D527-A1CF-B7F2AD05C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05" y="4252722"/>
                <a:ext cx="1578868" cy="1569723"/>
              </a:xfrm>
              <a:prstGeom prst="rect">
                <a:avLst/>
              </a:prstGeom>
            </p:spPr>
          </p:pic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3FC73CB-2463-54F4-A2C0-8D7316058F9D}"/>
                </a:ext>
              </a:extLst>
            </p:cNvPr>
            <p:cNvGrpSpPr/>
            <p:nvPr/>
          </p:nvGrpSpPr>
          <p:grpSpPr>
            <a:xfrm>
              <a:off x="3707904" y="5139393"/>
              <a:ext cx="4474664" cy="426683"/>
              <a:chOff x="628848" y="3789040"/>
              <a:chExt cx="7903592" cy="753649"/>
            </a:xfrm>
          </p:grpSpPr>
          <p:pic>
            <p:nvPicPr>
              <p:cNvPr id="8" name="Picture 2" descr="C:\Documents and Settings\Administrator\桌面\VI基础文件\各种图片型\七院LOGO标准稿-透明.png">
                <a:extLst>
                  <a:ext uri="{FF2B5EF4-FFF2-40B4-BE49-F238E27FC236}">
                    <a16:creationId xmlns:a16="http://schemas.microsoft.com/office/drawing/2014/main" id="{209F2252-5091-728C-9B23-CAE9DE34D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48" y="3789040"/>
                <a:ext cx="1224136" cy="719392"/>
              </a:xfrm>
              <a:prstGeom prst="rect">
                <a:avLst/>
              </a:prstGeom>
              <a:noFill/>
            </p:spPr>
          </p:pic>
          <p:pic>
            <p:nvPicPr>
              <p:cNvPr id="11" name="Picture 5" descr="C:\Documents and Settings\Administrator\桌面\VI基础文件\各种图片型\附属医院-透明.png">
                <a:extLst>
                  <a:ext uri="{FF2B5EF4-FFF2-40B4-BE49-F238E27FC236}">
                    <a16:creationId xmlns:a16="http://schemas.microsoft.com/office/drawing/2014/main" id="{5A8A56A6-FE5F-AC8C-B025-ABEC4550F4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63904" y="3821279"/>
                <a:ext cx="6480000" cy="360897"/>
              </a:xfrm>
              <a:prstGeom prst="rect">
                <a:avLst/>
              </a:prstGeom>
              <a:noFill/>
            </p:spPr>
          </p:pic>
          <p:pic>
            <p:nvPicPr>
              <p:cNvPr id="14" name="Picture 7" descr="C:\Documents and Settings\Administrator\桌面\VI基础文件\各种图片型\附属医院英文-透明.png">
                <a:extLst>
                  <a:ext uri="{FF2B5EF4-FFF2-40B4-BE49-F238E27FC236}">
                    <a16:creationId xmlns:a16="http://schemas.microsoft.com/office/drawing/2014/main" id="{853889AE-0F32-77BB-018F-D9F70939B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72440" y="4201631"/>
                <a:ext cx="6660000" cy="34105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3" y="7112"/>
            <a:ext cx="12190095" cy="6858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112"/>
            <a:ext cx="12192000" cy="6858001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592974" y="2753928"/>
            <a:ext cx="3456115" cy="3055762"/>
          </a:xfrm>
          <a:prstGeom prst="roundRect">
            <a:avLst>
              <a:gd name="adj" fmla="val 12500"/>
            </a:avLst>
          </a:prstGeom>
          <a:solidFill>
            <a:schemeClr val="lt1"/>
          </a:solidFill>
          <a:ln w="25400">
            <a:solidFill>
              <a:schemeClr val="accent1"/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4367943" y="2753928"/>
            <a:ext cx="3456115" cy="3055762"/>
          </a:xfrm>
          <a:prstGeom prst="roundRect">
            <a:avLst>
              <a:gd name="adj" fmla="val 12500"/>
            </a:avLst>
          </a:prstGeom>
          <a:solidFill>
            <a:schemeClr val="lt1"/>
          </a:solidFill>
          <a:ln w="25400">
            <a:solidFill>
              <a:schemeClr val="accent1"/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8133696" y="2753928"/>
            <a:ext cx="3456115" cy="3055762"/>
          </a:xfrm>
          <a:prstGeom prst="roundRect">
            <a:avLst>
              <a:gd name="adj" fmla="val 12500"/>
            </a:avLst>
          </a:prstGeom>
          <a:solidFill>
            <a:schemeClr val="lt1"/>
          </a:solidFill>
          <a:ln w="25400">
            <a:solidFill>
              <a:schemeClr val="accent1"/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 rot="-2700000" flipH="1" flipV="1">
            <a:off x="5274866" y="1340433"/>
            <a:ext cx="1642268" cy="1642268"/>
          </a:xfrm>
          <a:prstGeom prst="teardrop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TextBox 8"/>
          <p:cNvSpPr txBox="1"/>
          <p:nvPr/>
        </p:nvSpPr>
        <p:spPr>
          <a:xfrm>
            <a:off x="4583678" y="3411728"/>
            <a:ext cx="3024645" cy="321755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ctr">
              <a:lnSpc>
                <a:spcPct val="64000"/>
              </a:lnSpc>
            </a:pPr>
            <a:r>
              <a:rPr lang="en-US" sz="2016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辨证施治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13687" y="3930230"/>
            <a:ext cx="2964626" cy="1287398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ctr">
              <a:lnSpc>
                <a:spcPct val="120000"/>
              </a:lnSpc>
            </a:pPr>
            <a:r>
              <a:rPr lang="en-US" sz="1536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中医药治疗慢性尿路感染采用辨证施治的方法，根据患者的不同证型，制定个性化的治疗方案。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818204" y="5531893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 rot="-2700000" flipH="1" flipV="1">
            <a:off x="1499899" y="1340433"/>
            <a:ext cx="1642268" cy="1642268"/>
          </a:xfrm>
          <a:prstGeom prst="teardrop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808710" y="3411728"/>
            <a:ext cx="3024645" cy="321755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ctr">
              <a:lnSpc>
                <a:spcPct val="64000"/>
              </a:lnSpc>
            </a:pPr>
            <a:r>
              <a:rPr lang="en-US" sz="2016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整体观念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8719" y="3930230"/>
            <a:ext cx="2964626" cy="1287398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ctr">
              <a:lnSpc>
                <a:spcPct val="120000"/>
              </a:lnSpc>
            </a:pPr>
            <a:r>
              <a:rPr lang="en-US" sz="1536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中医药强调整体观念，从患者的全身状况出发，注重调理身体机能，提高免疫力，从而达到治疗疾病的目的。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2043236" y="5531893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AutoShape 15"/>
          <p:cNvSpPr/>
          <p:nvPr/>
        </p:nvSpPr>
        <p:spPr>
          <a:xfrm rot="-2700000" flipH="1" flipV="1">
            <a:off x="9040621" y="1340433"/>
            <a:ext cx="1642268" cy="1642268"/>
          </a:xfrm>
          <a:prstGeom prst="teardrop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TextBox 16"/>
          <p:cNvSpPr txBox="1"/>
          <p:nvPr/>
        </p:nvSpPr>
        <p:spPr>
          <a:xfrm>
            <a:off x="8349431" y="3411728"/>
            <a:ext cx="3024645" cy="321755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ctr">
              <a:lnSpc>
                <a:spcPct val="64000"/>
              </a:lnSpc>
            </a:pPr>
            <a:r>
              <a:rPr lang="en-US" sz="2016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疗效确切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79441" y="3930230"/>
            <a:ext cx="2964626" cy="1580006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ctr">
              <a:lnSpc>
                <a:spcPct val="120000"/>
              </a:lnSpc>
            </a:pPr>
            <a:r>
              <a:rPr lang="en-US" sz="1536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中医药治疗慢性尿路感染具有确切的疗效，能够有效缓解症状、减少复发率，同时对身体整体健康状况有积极的改善作用。</a:t>
            </a:r>
          </a:p>
        </p:txBody>
      </p:sp>
      <p:sp>
        <p:nvSpPr>
          <p:cNvPr id="18" name="AutoShape 18"/>
          <p:cNvSpPr/>
          <p:nvPr/>
        </p:nvSpPr>
        <p:spPr>
          <a:xfrm>
            <a:off x="9583958" y="5531893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583319" y="1423854"/>
            <a:ext cx="1475427" cy="1475427"/>
          </a:xfrm>
          <a:prstGeom prst="ellipse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alphaModFix/>
          </a:blip>
          <a:srcRect l="16748" r="16748"/>
          <a:stretch>
            <a:fillRect/>
          </a:stretch>
        </p:blipFill>
        <p:spPr>
          <a:xfrm>
            <a:off x="5358287" y="1423854"/>
            <a:ext cx="1475427" cy="1475427"/>
          </a:xfrm>
          <a:prstGeom prst="ellipse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alphaModFix/>
          </a:blip>
          <a:srcRect t="16748" b="16748"/>
          <a:stretch>
            <a:fillRect/>
          </a:stretch>
        </p:blipFill>
        <p:spPr>
          <a:xfrm>
            <a:off x="9121095" y="1423854"/>
            <a:ext cx="1475427" cy="1475427"/>
          </a:xfrm>
          <a:prstGeom prst="ellipse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218874" y="174200"/>
            <a:ext cx="10973126" cy="555878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>
              <a:lnSpc>
                <a:spcPct val="90000"/>
              </a:lnSpc>
            </a:pPr>
            <a:r>
              <a:rPr lang="en-US" sz="3072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中医药诊治的优势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3" y="7112"/>
            <a:ext cx="12190095" cy="6858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112"/>
            <a:ext cx="12192000" cy="6858001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763829" y="1421921"/>
            <a:ext cx="6735971" cy="883921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74000"/>
              </a:lnSpc>
            </a:pPr>
            <a:r>
              <a:rPr lang="en-US" sz="2304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局部外洗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3829" y="2100759"/>
            <a:ext cx="6735971" cy="97536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536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使用中药煎汤外洗，如蛇床子、地肤子、白鲜皮等，具有消炎、杀菌、止痒的作用，可减轻尿路感染症状。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9594" y="3956252"/>
            <a:ext cx="6528407" cy="883921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74000"/>
              </a:lnSpc>
            </a:pPr>
            <a:r>
              <a:rPr lang="en-US" sz="2304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直肠给药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9593" y="4653056"/>
            <a:ext cx="6810207" cy="97536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536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通过中药灌肠或栓剂塞入直肠内，如鱼腥草、大黄、黄柏等，可直接作用于尿路，起到局部治疗作用。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54963" y="362422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575049" y="359473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689126" y="361190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799768" y="370158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904945" y="366027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>
            <a:off x="454963" y="480196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575049" y="477246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AutoShape 15"/>
          <p:cNvSpPr/>
          <p:nvPr/>
        </p:nvSpPr>
        <p:spPr>
          <a:xfrm>
            <a:off x="689126" y="478963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AutoShape 16"/>
          <p:cNvSpPr/>
          <p:nvPr/>
        </p:nvSpPr>
        <p:spPr>
          <a:xfrm>
            <a:off x="799768" y="487932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AutoShape 17"/>
          <p:cNvSpPr/>
          <p:nvPr/>
        </p:nvSpPr>
        <p:spPr>
          <a:xfrm>
            <a:off x="904945" y="483800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AutoShape 18"/>
          <p:cNvSpPr/>
          <p:nvPr/>
        </p:nvSpPr>
        <p:spPr>
          <a:xfrm>
            <a:off x="454963" y="597970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AutoShape 19"/>
          <p:cNvSpPr/>
          <p:nvPr/>
        </p:nvSpPr>
        <p:spPr>
          <a:xfrm>
            <a:off x="575049" y="595020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AutoShape 20"/>
          <p:cNvSpPr/>
          <p:nvPr/>
        </p:nvSpPr>
        <p:spPr>
          <a:xfrm>
            <a:off x="689126" y="596737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AutoShape 21"/>
          <p:cNvSpPr/>
          <p:nvPr/>
        </p:nvSpPr>
        <p:spPr>
          <a:xfrm>
            <a:off x="799768" y="605706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AutoShape 22"/>
          <p:cNvSpPr/>
          <p:nvPr/>
        </p:nvSpPr>
        <p:spPr>
          <a:xfrm>
            <a:off x="904945" y="601574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AutoShape 23"/>
          <p:cNvSpPr/>
          <p:nvPr/>
        </p:nvSpPr>
        <p:spPr>
          <a:xfrm>
            <a:off x="454963" y="715743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" name="AutoShape 24"/>
          <p:cNvSpPr/>
          <p:nvPr/>
        </p:nvSpPr>
        <p:spPr>
          <a:xfrm>
            <a:off x="575049" y="712794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AutoShape 25"/>
          <p:cNvSpPr/>
          <p:nvPr/>
        </p:nvSpPr>
        <p:spPr>
          <a:xfrm>
            <a:off x="689126" y="714511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AutoShape 26"/>
          <p:cNvSpPr/>
          <p:nvPr/>
        </p:nvSpPr>
        <p:spPr>
          <a:xfrm>
            <a:off x="799768" y="723481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7" name="AutoShape 27"/>
          <p:cNvSpPr/>
          <p:nvPr/>
        </p:nvSpPr>
        <p:spPr>
          <a:xfrm>
            <a:off x="904945" y="719348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1094226" y="15703"/>
            <a:ext cx="10003548" cy="1097280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74000"/>
              </a:lnSpc>
            </a:pPr>
            <a:r>
              <a:rPr lang="en-US" sz="3072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外治法治疗</a:t>
            </a:r>
          </a:p>
        </p:txBody>
      </p:sp>
      <p:sp>
        <p:nvSpPr>
          <p:cNvPr id="29" name="AutoShape 29"/>
          <p:cNvSpPr/>
          <p:nvPr/>
        </p:nvSpPr>
        <p:spPr>
          <a:xfrm>
            <a:off x="884406" y="5962227"/>
            <a:ext cx="701468" cy="12299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AutoShape 30"/>
          <p:cNvSpPr/>
          <p:nvPr/>
        </p:nvSpPr>
        <p:spPr>
          <a:xfrm>
            <a:off x="831494" y="5962227"/>
            <a:ext cx="122998" cy="122998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AutoShape 31"/>
          <p:cNvSpPr/>
          <p:nvPr/>
        </p:nvSpPr>
        <p:spPr>
          <a:xfrm>
            <a:off x="1514246" y="5962227"/>
            <a:ext cx="122998" cy="122998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32" name="Connector 32"/>
          <p:cNvCxnSpPr/>
          <p:nvPr/>
        </p:nvCxnSpPr>
        <p:spPr>
          <a:xfrm>
            <a:off x="1585874" y="6036457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33"/>
          <p:cNvPicPr>
            <a:picLocks noChangeAspect="1"/>
          </p:cNvPicPr>
          <p:nvPr/>
        </p:nvPicPr>
        <p:blipFill>
          <a:blip r:embed="rId3">
            <a:alphaModFix amt="70000"/>
          </a:blip>
          <a:srcRect l="25372" r="25372"/>
          <a:stretch>
            <a:fillRect/>
          </a:stretch>
        </p:blipFill>
        <p:spPr>
          <a:xfrm>
            <a:off x="7803290" y="1306353"/>
            <a:ext cx="3679823" cy="4906432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10212629" y="-1281640"/>
            <a:ext cx="2169983" cy="2169983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AutoShape 35"/>
          <p:cNvSpPr/>
          <p:nvPr/>
        </p:nvSpPr>
        <p:spPr>
          <a:xfrm>
            <a:off x="852680" y="3636571"/>
            <a:ext cx="701468" cy="122998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6" name="AutoShape 36"/>
          <p:cNvSpPr/>
          <p:nvPr/>
        </p:nvSpPr>
        <p:spPr>
          <a:xfrm>
            <a:off x="799768" y="3636571"/>
            <a:ext cx="122998" cy="122998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AutoShape 37"/>
          <p:cNvSpPr/>
          <p:nvPr/>
        </p:nvSpPr>
        <p:spPr>
          <a:xfrm>
            <a:off x="1482520" y="3636571"/>
            <a:ext cx="122998" cy="122998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38" name="Connector 38"/>
          <p:cNvCxnSpPr/>
          <p:nvPr/>
        </p:nvCxnSpPr>
        <p:spPr>
          <a:xfrm>
            <a:off x="1554148" y="3710801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3" y="7112"/>
            <a:ext cx="12190095" cy="6858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112"/>
            <a:ext cx="12192000" cy="6858001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4073226" y="1175591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472405" y="1382512"/>
            <a:ext cx="11247191" cy="469951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/>
          </a:gra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/>
          </a:blip>
          <a:srcRect t="5566" b="5566"/>
          <a:stretch>
            <a:fillRect/>
          </a:stretch>
        </p:blipFill>
        <p:spPr>
          <a:xfrm>
            <a:off x="740688" y="1175591"/>
            <a:ext cx="3679823" cy="4906432"/>
          </a:xfrm>
          <a:prstGeom prst="parallelogram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499430" y="6243408"/>
            <a:ext cx="9220165" cy="6734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483810" y="6243408"/>
            <a:ext cx="740059" cy="67345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1375876" y="6207753"/>
            <a:ext cx="158720" cy="15872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1607200" y="6214364"/>
            <a:ext cx="147382" cy="14738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1827186" y="6220976"/>
            <a:ext cx="136045" cy="136045"/>
          </a:xfrm>
          <a:prstGeom prst="ellipse">
            <a:avLst/>
          </a:prstGeom>
          <a:solidFill>
            <a:schemeClr val="accent2">
              <a:alpha val="6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2027323" y="6227587"/>
            <a:ext cx="124708" cy="124708"/>
          </a:xfrm>
          <a:prstGeom prst="ellipse">
            <a:avLst/>
          </a:prstGeom>
          <a:solidFill>
            <a:schemeClr val="accent2">
              <a:alpha val="4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>
            <a:off x="2224635" y="6222008"/>
            <a:ext cx="113371" cy="113371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TextBox 14"/>
          <p:cNvSpPr txBox="1"/>
          <p:nvPr/>
        </p:nvSpPr>
        <p:spPr>
          <a:xfrm>
            <a:off x="4754881" y="1734718"/>
            <a:ext cx="6467542" cy="755904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40000"/>
              </a:lnSpc>
            </a:pPr>
            <a:r>
              <a:rPr lang="en-US" sz="2304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针灸治疗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54881" y="2311118"/>
            <a:ext cx="6240618" cy="883921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运用针灸刺激患者的穴位，调节气血，达到治疗尿路感染的目的。常用的穴位有肾俞、膀胱俞、中极、关元等。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54881" y="3790517"/>
            <a:ext cx="6240618" cy="755904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40000"/>
              </a:lnSpc>
            </a:pPr>
            <a:r>
              <a:rPr lang="en-US" sz="2304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推拿治疗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54881" y="4443933"/>
            <a:ext cx="6240618" cy="883921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50000"/>
              </a:lnSpc>
            </a:pPr>
            <a:r>
              <a:rPr lang="en-US" sz="1344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通过手法按摩，可促进患者局部血液循环，缓解尿路感染引起的疼痛、不适等症状。</a:t>
            </a:r>
          </a:p>
        </p:txBody>
      </p:sp>
      <p:sp>
        <p:nvSpPr>
          <p:cNvPr id="18" name="AutoShape 18"/>
          <p:cNvSpPr/>
          <p:nvPr/>
        </p:nvSpPr>
        <p:spPr>
          <a:xfrm>
            <a:off x="454963" y="362422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AutoShape 19"/>
          <p:cNvSpPr/>
          <p:nvPr/>
        </p:nvSpPr>
        <p:spPr>
          <a:xfrm>
            <a:off x="575049" y="359473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AutoShape 20"/>
          <p:cNvSpPr/>
          <p:nvPr/>
        </p:nvSpPr>
        <p:spPr>
          <a:xfrm>
            <a:off x="689126" y="361190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AutoShape 21"/>
          <p:cNvSpPr/>
          <p:nvPr/>
        </p:nvSpPr>
        <p:spPr>
          <a:xfrm>
            <a:off x="799768" y="370158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AutoShape 22"/>
          <p:cNvSpPr/>
          <p:nvPr/>
        </p:nvSpPr>
        <p:spPr>
          <a:xfrm>
            <a:off x="904945" y="366027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AutoShape 23"/>
          <p:cNvSpPr/>
          <p:nvPr/>
        </p:nvSpPr>
        <p:spPr>
          <a:xfrm>
            <a:off x="454963" y="480196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4" name="AutoShape 24"/>
          <p:cNvSpPr/>
          <p:nvPr/>
        </p:nvSpPr>
        <p:spPr>
          <a:xfrm>
            <a:off x="575049" y="477246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AutoShape 25"/>
          <p:cNvSpPr/>
          <p:nvPr/>
        </p:nvSpPr>
        <p:spPr>
          <a:xfrm>
            <a:off x="689126" y="478963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6" name="AutoShape 26"/>
          <p:cNvSpPr/>
          <p:nvPr/>
        </p:nvSpPr>
        <p:spPr>
          <a:xfrm>
            <a:off x="799768" y="487932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7" name="AutoShape 27"/>
          <p:cNvSpPr/>
          <p:nvPr/>
        </p:nvSpPr>
        <p:spPr>
          <a:xfrm>
            <a:off x="904945" y="483800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8" name="AutoShape 28"/>
          <p:cNvSpPr/>
          <p:nvPr/>
        </p:nvSpPr>
        <p:spPr>
          <a:xfrm>
            <a:off x="454963" y="597970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9" name="AutoShape 29"/>
          <p:cNvSpPr/>
          <p:nvPr/>
        </p:nvSpPr>
        <p:spPr>
          <a:xfrm>
            <a:off x="575049" y="595020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AutoShape 30"/>
          <p:cNvSpPr/>
          <p:nvPr/>
        </p:nvSpPr>
        <p:spPr>
          <a:xfrm>
            <a:off x="689126" y="596737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AutoShape 31"/>
          <p:cNvSpPr/>
          <p:nvPr/>
        </p:nvSpPr>
        <p:spPr>
          <a:xfrm>
            <a:off x="799768" y="605706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AutoShape 32"/>
          <p:cNvSpPr/>
          <p:nvPr/>
        </p:nvSpPr>
        <p:spPr>
          <a:xfrm>
            <a:off x="904945" y="601574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3" name="AutoShape 33"/>
          <p:cNvSpPr/>
          <p:nvPr/>
        </p:nvSpPr>
        <p:spPr>
          <a:xfrm>
            <a:off x="454963" y="715743"/>
            <a:ext cx="84147" cy="84147"/>
          </a:xfrm>
          <a:prstGeom prst="ellipse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AutoShape 34"/>
          <p:cNvSpPr/>
          <p:nvPr/>
        </p:nvSpPr>
        <p:spPr>
          <a:xfrm>
            <a:off x="575049" y="712794"/>
            <a:ext cx="78136" cy="78136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AutoShape 35"/>
          <p:cNvSpPr/>
          <p:nvPr/>
        </p:nvSpPr>
        <p:spPr>
          <a:xfrm>
            <a:off x="689126" y="714511"/>
            <a:ext cx="74705" cy="7470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6" name="AutoShape 36"/>
          <p:cNvSpPr/>
          <p:nvPr/>
        </p:nvSpPr>
        <p:spPr>
          <a:xfrm>
            <a:off x="799768" y="723481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AutoShape 37"/>
          <p:cNvSpPr/>
          <p:nvPr/>
        </p:nvSpPr>
        <p:spPr>
          <a:xfrm>
            <a:off x="904945" y="719348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TextBox 38"/>
          <p:cNvSpPr txBox="1"/>
          <p:nvPr/>
        </p:nvSpPr>
        <p:spPr>
          <a:xfrm>
            <a:off x="1094842" y="100990"/>
            <a:ext cx="10003548" cy="926592"/>
          </a:xfrm>
          <a:prstGeom prst="rect">
            <a:avLst/>
          </a:prstGeom>
        </p:spPr>
        <p:txBody>
          <a:bodyPr lIns="121920" tIns="121920" rIns="60960" bIns="121920" rtlCol="0" anchor="t"/>
          <a:lstStyle/>
          <a:p>
            <a:pPr>
              <a:lnSpc>
                <a:spcPct val="140000"/>
              </a:lnSpc>
            </a:pPr>
            <a:r>
              <a:rPr lang="en-US" sz="3072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针灸推拿治疗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33" y="1125415"/>
            <a:ext cx="12218267" cy="430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647" b="26929"/>
          <a:stretch>
            <a:fillRect/>
          </a:stretch>
        </p:blipFill>
        <p:spPr bwMode="auto">
          <a:xfrm>
            <a:off x="8789490" y="5021560"/>
            <a:ext cx="326538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383324"/>
            <a:ext cx="12270332" cy="37865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0" name="主标题"/>
          <p:cNvSpPr>
            <a:spLocks noChangeArrowheads="1" noChangeShapeType="1" noTextEdit="1"/>
          </p:cNvSpPr>
          <p:nvPr/>
        </p:nvSpPr>
        <p:spPr bwMode="auto">
          <a:xfrm>
            <a:off x="1761214" y="2500756"/>
            <a:ext cx="8647574" cy="900980"/>
          </a:xfrm>
          <a:prstGeom prst="rect">
            <a:avLst/>
          </a:prstGeom>
        </p:spPr>
        <p:txBody>
          <a:bodyPr wrap="none" fromWordArt="1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1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rPr>
              <a:t>谢谢聆听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65743" y="5839529"/>
            <a:ext cx="489852" cy="489852"/>
            <a:chOff x="6673651" y="1268760"/>
            <a:chExt cx="489852" cy="489852"/>
          </a:xfrm>
        </p:grpSpPr>
        <p:sp>
          <p:nvSpPr>
            <p:cNvPr id="14" name="椭圆 13"/>
            <p:cNvSpPr/>
            <p:nvPr/>
          </p:nvSpPr>
          <p:spPr>
            <a:xfrm>
              <a:off x="6673651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6759159" y="1412847"/>
              <a:ext cx="318836" cy="21893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16051" y="5839529"/>
            <a:ext cx="489852" cy="489852"/>
            <a:chOff x="7551951" y="1268760"/>
            <a:chExt cx="489852" cy="489852"/>
          </a:xfrm>
        </p:grpSpPr>
        <p:sp>
          <p:nvSpPr>
            <p:cNvPr id="17" name="椭圆 16"/>
            <p:cNvSpPr/>
            <p:nvPr/>
          </p:nvSpPr>
          <p:spPr>
            <a:xfrm>
              <a:off x="7551951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7664361" y="1409455"/>
              <a:ext cx="265031" cy="225716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96154" y="5839529"/>
            <a:ext cx="489852" cy="489852"/>
            <a:chOff x="8401843" y="1268760"/>
            <a:chExt cx="489852" cy="489852"/>
          </a:xfrm>
        </p:grpSpPr>
        <p:sp>
          <p:nvSpPr>
            <p:cNvPr id="20" name="椭圆 19"/>
            <p:cNvSpPr/>
            <p:nvPr/>
          </p:nvSpPr>
          <p:spPr>
            <a:xfrm>
              <a:off x="8401843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8517998" y="1388043"/>
              <a:ext cx="257542" cy="254966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10258" y="5848156"/>
            <a:ext cx="489852" cy="489852"/>
            <a:chOff x="9280143" y="1268760"/>
            <a:chExt cx="489852" cy="489852"/>
          </a:xfrm>
        </p:grpSpPr>
        <p:sp>
          <p:nvSpPr>
            <p:cNvPr id="23" name="椭圆 22"/>
            <p:cNvSpPr/>
            <p:nvPr/>
          </p:nvSpPr>
          <p:spPr>
            <a:xfrm>
              <a:off x="9280143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9406316" y="1402734"/>
              <a:ext cx="265395" cy="22558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24363" y="5839529"/>
            <a:ext cx="489852" cy="489852"/>
            <a:chOff x="10144239" y="1268760"/>
            <a:chExt cx="489852" cy="489852"/>
          </a:xfrm>
        </p:grpSpPr>
        <p:sp>
          <p:nvSpPr>
            <p:cNvPr id="26" name="椭圆 25"/>
            <p:cNvSpPr/>
            <p:nvPr/>
          </p:nvSpPr>
          <p:spPr>
            <a:xfrm>
              <a:off x="10144239" y="1268760"/>
              <a:ext cx="489852" cy="489852"/>
            </a:xfrm>
            <a:prstGeom prst="ellipse">
              <a:avLst/>
            </a:prstGeom>
            <a:solidFill>
              <a:srgbClr val="0070C0"/>
            </a:solidFill>
            <a:ln w="104775">
              <a:solidFill>
                <a:srgbClr val="0070C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10268895" y="1400067"/>
              <a:ext cx="240540" cy="23091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95730B5-FB78-EAE7-7225-65F7FBAA5427}"/>
              </a:ext>
            </a:extLst>
          </p:cNvPr>
          <p:cNvGrpSpPr/>
          <p:nvPr/>
        </p:nvGrpSpPr>
        <p:grpSpPr>
          <a:xfrm>
            <a:off x="4315717" y="277383"/>
            <a:ext cx="7650672" cy="535101"/>
            <a:chOff x="531896" y="5085184"/>
            <a:chExt cx="7650672" cy="53510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171D964-2C44-42BA-C7BF-21F00E132A81}"/>
                </a:ext>
              </a:extLst>
            </p:cNvPr>
            <p:cNvGrpSpPr/>
            <p:nvPr/>
          </p:nvGrpSpPr>
          <p:grpSpPr>
            <a:xfrm>
              <a:off x="531896" y="5085184"/>
              <a:ext cx="2891758" cy="535101"/>
              <a:chOff x="158905" y="4252722"/>
              <a:chExt cx="8482989" cy="1569723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FAE7BAF-818B-3445-1301-06F4E5798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4252722"/>
                <a:ext cx="6806198" cy="156972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F6AE12B-6AA2-873E-140E-398313BA2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05" y="4252722"/>
                <a:ext cx="1578868" cy="1569723"/>
              </a:xfrm>
              <a:prstGeom prst="rect">
                <a:avLst/>
              </a:prstGeom>
            </p:spPr>
          </p:pic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F294BE9-CB5D-D3B0-2726-D0DE8627D4A7}"/>
                </a:ext>
              </a:extLst>
            </p:cNvPr>
            <p:cNvGrpSpPr/>
            <p:nvPr/>
          </p:nvGrpSpPr>
          <p:grpSpPr>
            <a:xfrm>
              <a:off x="3707904" y="5139393"/>
              <a:ext cx="4474664" cy="426683"/>
              <a:chOff x="628848" y="3789040"/>
              <a:chExt cx="7903592" cy="753649"/>
            </a:xfrm>
          </p:grpSpPr>
          <p:pic>
            <p:nvPicPr>
              <p:cNvPr id="8" name="Picture 2" descr="C:\Documents and Settings\Administrator\桌面\VI基础文件\各种图片型\七院LOGO标准稿-透明.png">
                <a:extLst>
                  <a:ext uri="{FF2B5EF4-FFF2-40B4-BE49-F238E27FC236}">
                    <a16:creationId xmlns:a16="http://schemas.microsoft.com/office/drawing/2014/main" id="{10762FDF-C4BF-933C-CDC6-5A528C6AC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8848" y="3789040"/>
                <a:ext cx="1224136" cy="719392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Documents and Settings\Administrator\桌面\VI基础文件\各种图片型\附属医院-透明.png">
                <a:extLst>
                  <a:ext uri="{FF2B5EF4-FFF2-40B4-BE49-F238E27FC236}">
                    <a16:creationId xmlns:a16="http://schemas.microsoft.com/office/drawing/2014/main" id="{FF86DB02-942B-CF51-1BFF-217FBB09ED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63904" y="3821279"/>
                <a:ext cx="6480000" cy="360897"/>
              </a:xfrm>
              <a:prstGeom prst="rect">
                <a:avLst/>
              </a:prstGeom>
              <a:noFill/>
            </p:spPr>
          </p:pic>
          <p:pic>
            <p:nvPicPr>
              <p:cNvPr id="11" name="Picture 7" descr="C:\Documents and Settings\Administrator\桌面\VI基础文件\各种图片型\附属医院英文-透明.png">
                <a:extLst>
                  <a:ext uri="{FF2B5EF4-FFF2-40B4-BE49-F238E27FC236}">
                    <a16:creationId xmlns:a16="http://schemas.microsoft.com/office/drawing/2014/main" id="{99943201-B6D0-E46C-81A3-922D22AA2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72440" y="4201631"/>
                <a:ext cx="6660000" cy="34105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1">
            <a:extLst>
              <a:ext uri="{FF2B5EF4-FFF2-40B4-BE49-F238E27FC236}">
                <a16:creationId xmlns:a16="http://schemas.microsoft.com/office/drawing/2014/main" id="{53B4ED4D-9A29-429C-3F8B-2F7C89673DE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86006" y="3714667"/>
            <a:ext cx="646860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fontAlgn="base" hangingPunct="1"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cs typeface="微软雅黑" panose="020B0503020204020204" pitchFamily="34" charset="-122"/>
                <a:sym typeface="字魂59号-创粗黑" panose="00000500000000000000" pitchFamily="2" charset="-122"/>
              </a:rPr>
              <a:t>全科肿瘤一科    </a:t>
            </a:r>
            <a:r>
              <a:rPr lang="en-US" altLang="zh-CN" sz="2400" b="1" dirty="0">
                <a:solidFill>
                  <a:schemeClr val="bg1"/>
                </a:solidFill>
                <a:cs typeface="微软雅黑" panose="020B0503020204020204" pitchFamily="34" charset="-122"/>
                <a:sym typeface="字魂59号-创粗黑" panose="00000500000000000000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cs typeface="微软雅黑" panose="020B0503020204020204" pitchFamily="34" charset="-122"/>
                <a:sym typeface="字魂59号-创粗黑" panose="00000500000000000000" pitchFamily="2" charset="-122"/>
              </a:rPr>
              <a:t>杨晓萍</a:t>
            </a:r>
          </a:p>
        </p:txBody>
      </p:sp>
      <p:sp>
        <p:nvSpPr>
          <p:cNvPr id="38" name="副标题">
            <a:extLst>
              <a:ext uri="{FF2B5EF4-FFF2-40B4-BE49-F238E27FC236}">
                <a16:creationId xmlns:a16="http://schemas.microsoft.com/office/drawing/2014/main" id="{DABA6F9D-833C-1A60-D581-424180473F93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4649019" y="4419231"/>
            <a:ext cx="3638899" cy="3581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1667" tIns="40833" rIns="81667" bIns="40833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830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597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5550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3855" algn="l" defTabSz="815975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10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82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54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655" defTabSz="815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-2023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年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9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月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27</a:t>
            </a: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日</a:t>
            </a:r>
            <a:r>
              <a:rPr lang="en-US" altLang="zh-CN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7"/>
          <p:cNvSpPr txBox="1"/>
          <p:nvPr/>
        </p:nvSpPr>
        <p:spPr>
          <a:xfrm>
            <a:off x="3421089" y="2937315"/>
            <a:ext cx="5814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华文黑体" pitchFamily="2" charset="-122"/>
                <a:sym typeface="字魂59号-创粗黑" panose="00000500000000000000" pitchFamily="2" charset="-122"/>
              </a:rPr>
              <a:t>添加相关标题文字</a:t>
            </a: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2774950" y="1591945"/>
            <a:ext cx="13935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</a:rPr>
              <a:t>尿路感染（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</a:rPr>
              <a:t>UTI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</a:rPr>
              <a:t>）是临床常见感染性疾病</a:t>
            </a:r>
          </a:p>
        </p:txBody>
      </p:sp>
      <p:pic>
        <p:nvPicPr>
          <p:cNvPr id="18" name="图片 17"/>
          <p:cNvPicPr/>
          <p:nvPr>
            <p:custDataLst>
              <p:tags r:id="rId2"/>
            </p:custDataLst>
          </p:nvPr>
        </p:nvPicPr>
        <p:blipFill rotWithShape="1">
          <a:blip r:embed="rId8"/>
          <a:srcRect t="3722" b="3722"/>
          <a:stretch>
            <a:fillRect/>
          </a:stretch>
        </p:blipFill>
        <p:spPr>
          <a:xfrm>
            <a:off x="-203200" y="1297305"/>
            <a:ext cx="3129915" cy="37630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245" y="111125"/>
            <a:ext cx="1219263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尿路感染疾病概述</a:t>
            </a:r>
          </a:p>
        </p:txBody>
      </p:sp>
      <p:sp>
        <p:nvSpPr>
          <p:cNvPr id="43" name="文本框 6"/>
          <p:cNvSpPr txBox="1"/>
          <p:nvPr>
            <p:custDataLst>
              <p:tags r:id="rId3"/>
            </p:custDataLst>
          </p:nvPr>
        </p:nvSpPr>
        <p:spPr>
          <a:xfrm>
            <a:off x="2611755" y="2294255"/>
            <a:ext cx="9037955" cy="1401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年全球发病人数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1.3-1.75亿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，是仅次于呼吸道疾病的第二大感染性疾病。</a:t>
            </a:r>
          </a:p>
          <a:p>
            <a:pPr marL="285750" indent="-285750">
              <a:lnSpc>
                <a:spcPct val="2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在我国尿路感染约占院内感染的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9.39～50%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11755" y="3828415"/>
            <a:ext cx="81140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男性少发，女：男≈8：1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Sans" panose="00000500000000000000" charset="-122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MiSans" panose="00000500000000000000" charset="-122"/>
                <a:sym typeface="+mn-ea"/>
              </a:rPr>
              <a:t>    未婚少女发病率2%，已婚女性5%，孕妇7%，老年10%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5416550" y="6151245"/>
            <a:ext cx="66408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[1]国家卫生健康委员会.中国抗菌药物管理和细菌耐药现状报告.2018[M].中国协和医科大学出版社，2018:11.</a:t>
            </a: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[2]Zilberberg Marya D,Nathanson Brian H,Sulham Kate,et al.Multiple antimicrobial resistance and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outcomes among hospitalized patients with complicated urinary tract infections in the US, 2013-2018:a retrospective cohort study.[J].BMC infectious diseases,2021,21(1).</a:t>
            </a: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0" y="35560"/>
            <a:ext cx="1219263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尿路感染分类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085" y="889000"/>
            <a:ext cx="7829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按感染部位可分为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上尿路感染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下尿路感染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t="2007" b="2007"/>
          <a:stretch>
            <a:fillRect/>
          </a:stretch>
        </p:blipFill>
        <p:spPr>
          <a:xfrm>
            <a:off x="7882255" y="1511012"/>
            <a:ext cx="4010660" cy="37344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7200">
                <a:moveTo>
                  <a:pt x="0" y="0"/>
                </a:moveTo>
                <a:lnTo>
                  <a:pt x="10560" y="0"/>
                </a:lnTo>
                <a:lnTo>
                  <a:pt x="10560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  <a:effectLst>
            <a:outerShdw blurRad="457200" dist="508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818631" y="1889190"/>
            <a:ext cx="7362479" cy="23141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单纯性尿路感染（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单纯下尿路感染和单纯上尿路感染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复杂性尿路感染（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畸形、结石，肿瘤、导管等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尿脓毒血症</a:t>
            </a: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男性生殖系统感染：（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前列腺炎、附睾炎、睾丸炎、精囊炎等）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0" y="7416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13F37CD-F74E-A215-AE89-FD8F0D0F957C}"/>
              </a:ext>
            </a:extLst>
          </p:cNvPr>
          <p:cNvSpPr txBox="1"/>
          <p:nvPr/>
        </p:nvSpPr>
        <p:spPr>
          <a:xfrm>
            <a:off x="299085" y="1509904"/>
            <a:ext cx="782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按感染发生时的尿路状态分类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2FE231-3847-5185-4A4E-6D5FE5135AB0}"/>
              </a:ext>
            </a:extLst>
          </p:cNvPr>
          <p:cNvSpPr txBox="1"/>
          <p:nvPr/>
        </p:nvSpPr>
        <p:spPr>
          <a:xfrm>
            <a:off x="299085" y="4183831"/>
            <a:ext cx="782955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按感染关系分类：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778863-8716-DC11-4AC2-6E328FAA262F}"/>
              </a:ext>
            </a:extLst>
          </p:cNvPr>
          <p:cNvSpPr txBox="1"/>
          <p:nvPr/>
        </p:nvSpPr>
        <p:spPr>
          <a:xfrm>
            <a:off x="1106979" y="4539099"/>
            <a:ext cx="6213762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孤立或散发感染</a:t>
            </a:r>
            <a:r>
              <a:rPr lang="zh-CN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Isolatedorsporadicinfection</a:t>
            </a:r>
            <a:r>
              <a:rPr lang="zh-CN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CN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复发性感染</a:t>
            </a:r>
            <a:r>
              <a:rPr lang="zh-CN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Recurrentinfection</a:t>
            </a:r>
            <a:r>
              <a:rPr lang="zh-CN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B3BFD6-74DE-BB8F-6E05-848A58BBEB80}"/>
              </a:ext>
            </a:extLst>
          </p:cNvPr>
          <p:cNvSpPr txBox="1"/>
          <p:nvPr/>
        </p:nvSpPr>
        <p:spPr>
          <a:xfrm>
            <a:off x="2040083" y="5803936"/>
            <a:ext cx="621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再感染</a:t>
            </a:r>
            <a:r>
              <a:rPr lang="en-US" altLang="zh-CN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(Reinfection)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和细菌持续存在</a:t>
            </a:r>
            <a:r>
              <a:rPr lang="zh-CN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CN" b="0" i="0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Bacterialpersistence</a:t>
            </a:r>
            <a:r>
              <a:rPr lang="zh-CN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）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809625" y="1114425"/>
            <a:ext cx="5974080" cy="5982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00025" indent="-200025" algn="just" defTabSz="514350" rtl="0" eaLnBrk="0" fontAlgn="base" hangingPunct="0">
              <a:lnSpc>
                <a:spcPct val="110000"/>
              </a:lnSpc>
              <a:spcBef>
                <a:spcPts val="101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ebdings" panose="05030102010509060703" pitchFamily="18" charset="2"/>
              <a:buChar char=""/>
              <a:defRPr sz="2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361950" indent="-361950" algn="just" defTabSz="51435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340"/>
              </a:spcAft>
              <a:buClr>
                <a:srgbClr val="A0ADBA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643255" indent="-128905" algn="l" defTabSz="514350" rtl="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430" indent="-128905" algn="l" defTabSz="514350" rtl="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605" indent="-128905" algn="l" defTabSz="514350" rtl="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78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905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 2" panose="05020102010507070707"/>
              <a:buChar char=""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上行感染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逆行感染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 2" panose="05020102010507070707"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最常见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正常寄生菌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机体抵抗力下降或尿道粘膜损伤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细菌的毒力大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 2" panose="05020102010507070707"/>
              <a:buChar char=""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血行感染：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较为少见，不及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，比较多见于新生儿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感染灶的细菌经血流到达肾脏（败血症）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 2" panose="05020102010507070707"/>
              <a:buChar char=""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淋巴管感染：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更为少见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通过淋巴管交通支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 2" panose="05020102010507070707"/>
              <a:buChar char=""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直接感染：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十分罕见 </a:t>
            </a:r>
          </a:p>
          <a:p>
            <a:pPr marL="0" marR="0" lvl="0" indent="-384175" algn="l" defTabSz="514350" rtl="0" eaLnBrk="1" fontAlgn="auto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外伤或邻近肾脏的脏器有感染时，细菌直接侵入肾脏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646545" y="1149350"/>
            <a:ext cx="4695978" cy="4656580"/>
            <a:chOff x="1055" y="494"/>
            <a:chExt cx="14460" cy="10126"/>
          </a:xfrm>
        </p:grpSpPr>
        <p:pic>
          <p:nvPicPr>
            <p:cNvPr id="6" name="图片 5" descr="6c7795fd767ad2f7b11ff45fe76aecb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055" y="798"/>
              <a:ext cx="14460" cy="957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1055" y="1927"/>
              <a:ext cx="1254" cy="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肾脏</a:t>
              </a:r>
              <a:endParaRPr lang="zh-CN" altLang="en-US" sz="1600" b="1"/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2078" y="1067"/>
              <a:ext cx="2606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肾动脉</a:t>
              </a:r>
              <a:endParaRPr lang="zh-CN" altLang="en-US" b="1"/>
            </a:p>
          </p:txBody>
        </p:sp>
        <p:sp>
          <p:nvSpPr>
            <p:cNvPr id="9" name="文本框 8"/>
            <p:cNvSpPr txBox="1"/>
            <p:nvPr>
              <p:custDataLst>
                <p:tags r:id="rId7"/>
              </p:custDataLst>
            </p:nvPr>
          </p:nvSpPr>
          <p:spPr>
            <a:xfrm>
              <a:off x="3556" y="494"/>
              <a:ext cx="3404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腹主动脉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5613" y="1109"/>
              <a:ext cx="3624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下腔静脉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5394" y="1619"/>
              <a:ext cx="3856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肾静脉</a:t>
              </a:r>
              <a:endParaRPr lang="zh-CN" altLang="en-US" sz="1600" b="1"/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415" y="5180"/>
              <a:ext cx="1332" cy="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输尿管</a:t>
              </a:r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4399" y="5919"/>
              <a:ext cx="1332" cy="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输尿管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2309" y="7793"/>
              <a:ext cx="1247" cy="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膀胱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3118" y="8855"/>
              <a:ext cx="1096" cy="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尿道</a:t>
              </a:r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4"/>
              </p:custDataLst>
            </p:nvPr>
          </p:nvSpPr>
          <p:spPr>
            <a:xfrm>
              <a:off x="4989" y="10072"/>
              <a:ext cx="1754" cy="5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致病细菌</a:t>
              </a: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4480" y="6223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spc="180" dirty="0"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发病机制</a:t>
            </a: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0" y="7416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3" y="7112"/>
            <a:ext cx="12190095" cy="685800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112"/>
            <a:ext cx="12192000" cy="6858001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4" name="AutoShape 4"/>
          <p:cNvSpPr/>
          <p:nvPr/>
        </p:nvSpPr>
        <p:spPr>
          <a:xfrm>
            <a:off x="3485416" y="3082953"/>
            <a:ext cx="1954703" cy="196961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5660674" y="3433194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5288494" y="1520261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539111" y="2718603"/>
            <a:ext cx="2778196" cy="1287398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r">
              <a:lnSpc>
                <a:spcPct val="120000"/>
              </a:lnSpc>
            </a:pPr>
            <a:r>
              <a:rPr lang="en-US" sz="1536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慢性尿路感染是指病程</a:t>
            </a:r>
            <a:r>
              <a:rPr lang="en-US" sz="1536" b="1" dirty="0">
                <a:solidFill>
                  <a:srgbClr val="FF0000"/>
                </a:solidFill>
                <a:latin typeface="Microsoft Yahei"/>
                <a:ea typeface="Microsoft Yahei"/>
                <a:cs typeface="Microsoft Yahei"/>
              </a:rPr>
              <a:t>超过6周以上</a:t>
            </a:r>
            <a:r>
              <a:rPr lang="en-US" sz="1536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的尿路感染性疾病，以膀胱炎、尿道炎、肾盂肾炎等多见。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5388" y="254085"/>
            <a:ext cx="10003548" cy="555878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慢性尿路感染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 t="12500" b="12500"/>
          <a:stretch>
            <a:fillRect/>
          </a:stretch>
        </p:blipFill>
        <p:spPr>
          <a:xfrm>
            <a:off x="5399254" y="1631021"/>
            <a:ext cx="1500255" cy="1500255"/>
          </a:xfrm>
          <a:prstGeom prst="ellipse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613814" y="2233397"/>
            <a:ext cx="2703493" cy="398525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algn="r">
              <a:lnSpc>
                <a:spcPct val="77000"/>
              </a:lnSpc>
            </a:pPr>
            <a:r>
              <a:rPr lang="en-US" sz="2304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定义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00757" y="1978604"/>
            <a:ext cx="3214850" cy="996416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>
              <a:lnSpc>
                <a:spcPct val="120000"/>
              </a:lnSpc>
            </a:pPr>
            <a:r>
              <a:rPr lang="en-US" sz="1536" dirty="0" err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慢性尿路感染多由急性尿路感染迁延不愈、反复发作所致</a:t>
            </a:r>
            <a:r>
              <a:rPr lang="zh-CN" altLang="en-US" sz="1536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，有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畸形、结石，肿瘤、导管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等因素存在。</a:t>
            </a:r>
            <a:endParaRPr lang="en-US" sz="1536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300757" y="1520262"/>
            <a:ext cx="2703493" cy="398525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>
              <a:lnSpc>
                <a:spcPct val="77000"/>
              </a:lnSpc>
            </a:pPr>
            <a:r>
              <a:rPr lang="en-US" sz="2304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病因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rcRect l="9790" r="9790"/>
          <a:stretch>
            <a:fillRect/>
          </a:stretch>
        </p:blipFill>
        <p:spPr>
          <a:xfrm>
            <a:off x="5820154" y="3602970"/>
            <a:ext cx="2380229" cy="2380229"/>
          </a:xfrm>
          <a:prstGeom prst="ellipse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rcRect t="4542" b="4542"/>
          <a:stretch>
            <a:fillRect/>
          </a:stretch>
        </p:blipFill>
        <p:spPr>
          <a:xfrm>
            <a:off x="3637043" y="3242036"/>
            <a:ext cx="1651452" cy="1651452"/>
          </a:xfrm>
          <a:prstGeom prst="ellipse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8580420" y="4928045"/>
            <a:ext cx="3214850" cy="1055154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 marL="368300" lvl="0" indent="-368300" algn="l" fontAlgn="ctr"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sz="1536" dirty="0" err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慢性尿路感染主要表现为</a:t>
            </a:r>
            <a:r>
              <a:rPr lang="zh-CN" altLang="en-US" sz="1536" b="1" dirty="0">
                <a:solidFill>
                  <a:srgbClr val="FF0000"/>
                </a:solidFill>
                <a:latin typeface="Microsoft Yahei"/>
                <a:ea typeface="Microsoft Yahei"/>
              </a:rPr>
              <a:t>排尿异常、全身症状、尿液异常、腰痛</a:t>
            </a:r>
            <a:r>
              <a:rPr lang="en-US" sz="1536" b="1" dirty="0">
                <a:solidFill>
                  <a:srgbClr val="FF0000"/>
                </a:solidFill>
                <a:latin typeface="Microsoft Yahei"/>
                <a:ea typeface="Microsoft Yahei"/>
              </a:rPr>
              <a:t>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621512" y="4326002"/>
            <a:ext cx="2703493" cy="398525"/>
          </a:xfrm>
          <a:prstGeom prst="rect">
            <a:avLst/>
          </a:prstGeom>
        </p:spPr>
        <p:txBody>
          <a:bodyPr lIns="117043" tIns="58522" rIns="117043" bIns="58522" rtlCol="0" anchor="t"/>
          <a:lstStyle/>
          <a:p>
            <a:pPr>
              <a:lnSpc>
                <a:spcPct val="77000"/>
              </a:lnSpc>
            </a:pPr>
            <a:r>
              <a:rPr lang="en-US" sz="2304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临床表现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133115" y="4784345"/>
            <a:ext cx="2117065" cy="2117065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9" name="AutoShape 39"/>
          <p:cNvSpPr/>
          <p:nvPr/>
        </p:nvSpPr>
        <p:spPr>
          <a:xfrm>
            <a:off x="10608934" y="564344"/>
            <a:ext cx="577690" cy="593185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E30043E2-5E9A-E848-91D9-C7FF5BB8997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0" y="81280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custDataLst>
              <p:tags r:id="rId2"/>
            </p:custDataLst>
          </p:nvPr>
        </p:nvGraphicFramePr>
        <p:xfrm>
          <a:off x="0" y="946150"/>
          <a:ext cx="7882890" cy="577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35560" y="53340"/>
            <a:ext cx="12192635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尿路感染致病菌</a:t>
            </a:r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H="1">
            <a:off x="7866626" y="842645"/>
            <a:ext cx="573" cy="533141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六角星 86"/>
          <p:cNvSpPr/>
          <p:nvPr>
            <p:custDataLst>
              <p:tags r:id="rId5"/>
            </p:custDataLst>
          </p:nvPr>
        </p:nvSpPr>
        <p:spPr>
          <a:xfrm>
            <a:off x="7491421" y="1316130"/>
            <a:ext cx="750984" cy="861781"/>
          </a:xfrm>
          <a:prstGeom prst="star6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>
            <p:custDataLst>
              <p:tags r:id="rId6"/>
            </p:custDataLst>
          </p:nvPr>
        </p:nvSpPr>
        <p:spPr>
          <a:xfrm>
            <a:off x="7628560" y="1538472"/>
            <a:ext cx="476707" cy="417099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8" name="文本框 27"/>
          <p:cNvSpPr txBox="1"/>
          <p:nvPr>
            <p:custDataLst>
              <p:tags r:id="rId7"/>
            </p:custDataLst>
          </p:nvPr>
        </p:nvSpPr>
        <p:spPr>
          <a:xfrm>
            <a:off x="8343884" y="1316130"/>
            <a:ext cx="3529536" cy="922427"/>
          </a:xfrm>
          <a:prstGeom prst="rect">
            <a:avLst/>
          </a:prstGeom>
          <a:noFill/>
        </p:spPr>
        <p:txBody>
          <a:bodyPr wrap="square" rtlCol="0"/>
          <a:lstStyle/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肠杆菌科细菌，尤其是</a:t>
            </a:r>
            <a:r>
              <a:rPr lang="zh-CN" altLang="en-US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大肠埃希菌</a:t>
            </a: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是所有类型UTI的主要致病菌。</a:t>
            </a:r>
          </a:p>
        </p:txBody>
      </p:sp>
      <p:sp>
        <p:nvSpPr>
          <p:cNvPr id="91" name="六角星 90"/>
          <p:cNvSpPr/>
          <p:nvPr>
            <p:custDataLst>
              <p:tags r:id="rId8"/>
            </p:custDataLst>
          </p:nvPr>
        </p:nvSpPr>
        <p:spPr>
          <a:xfrm>
            <a:off x="7491421" y="2911606"/>
            <a:ext cx="750984" cy="861781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>
            <p:custDataLst>
              <p:tags r:id="rId9"/>
            </p:custDataLst>
          </p:nvPr>
        </p:nvSpPr>
        <p:spPr>
          <a:xfrm>
            <a:off x="7628560" y="3133948"/>
            <a:ext cx="476707" cy="417099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8343884" y="2911606"/>
            <a:ext cx="3529536" cy="9224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单纯性尿路感染  病原菌主要为大肠埃希菌（75%）。</a:t>
            </a:r>
          </a:p>
        </p:txBody>
      </p:sp>
      <p:sp>
        <p:nvSpPr>
          <p:cNvPr id="98" name="六角星 97"/>
          <p:cNvSpPr/>
          <p:nvPr>
            <p:custDataLst>
              <p:tags r:id="rId11"/>
            </p:custDataLst>
          </p:nvPr>
        </p:nvSpPr>
        <p:spPr>
          <a:xfrm>
            <a:off x="7490848" y="4507426"/>
            <a:ext cx="750984" cy="861781"/>
          </a:xfrm>
          <a:prstGeom prst="star6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/>
          <p:cNvSpPr txBox="1"/>
          <p:nvPr>
            <p:custDataLst>
              <p:tags r:id="rId12"/>
            </p:custDataLst>
          </p:nvPr>
        </p:nvSpPr>
        <p:spPr>
          <a:xfrm>
            <a:off x="7627986" y="4729767"/>
            <a:ext cx="476707" cy="417099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8343639" y="4507497"/>
            <a:ext cx="3630556" cy="11121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复杂性尿路感染 大肠埃希菌比例下降，</a:t>
            </a:r>
            <a:r>
              <a:rPr lang="zh-CN" altLang="en-US" b="1" spc="15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肠球菌</a:t>
            </a: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属比例增高。</a:t>
            </a:r>
          </a:p>
        </p:txBody>
      </p:sp>
      <p:cxnSp>
        <p:nvCxnSpPr>
          <p:cNvPr id="3" name="直接连接符 2"/>
          <p:cNvCxnSpPr/>
          <p:nvPr>
            <p:custDataLst>
              <p:tags r:id="rId14"/>
            </p:custDataLst>
          </p:nvPr>
        </p:nvCxnSpPr>
        <p:spPr>
          <a:xfrm>
            <a:off x="0" y="7416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841426" y="1838791"/>
            <a:ext cx="2925092" cy="263730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9D9D9">
              <a:alpha val="56078"/>
            </a:srgbClr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81857" y="2225968"/>
            <a:ext cx="8010144" cy="1786329"/>
            <a:chOff x="4425387" y="2262581"/>
            <a:chExt cx="6768752" cy="1620772"/>
          </a:xfrm>
        </p:grpSpPr>
        <p:sp>
          <p:nvSpPr>
            <p:cNvPr id="12" name="圆角矩形 11"/>
            <p:cNvSpPr/>
            <p:nvPr/>
          </p:nvSpPr>
          <p:spPr>
            <a:xfrm>
              <a:off x="4425387" y="2262581"/>
              <a:ext cx="6552728" cy="1620772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49523" y="2262581"/>
              <a:ext cx="5544616" cy="162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文本框 17"/>
          <p:cNvSpPr txBox="1"/>
          <p:nvPr/>
        </p:nvSpPr>
        <p:spPr>
          <a:xfrm>
            <a:off x="6129364" y="2703635"/>
            <a:ext cx="581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字魂59号-创粗黑" panose="00000500000000000000" pitchFamily="2" charset="-122"/>
              </a:rPr>
              <a:t>西医诊断与治疗</a:t>
            </a:r>
            <a:endParaRPr lang="zh-CN" altLang="en-US" sz="48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华文黑体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7544" y="2565134"/>
            <a:ext cx="11015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0070C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02</a:t>
            </a:r>
            <a:endParaRPr lang="zh-CN" altLang="en-US" sz="6600" dirty="0">
              <a:solidFill>
                <a:srgbClr val="0070C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0" y="1277226"/>
            <a:ext cx="585783" cy="4001886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18" name="图片 17"/>
          <p:cNvPicPr/>
          <p:nvPr>
            <p:custDataLst>
              <p:tags r:id="rId1"/>
            </p:custDataLst>
          </p:nvPr>
        </p:nvPicPr>
        <p:blipFill rotWithShape="1">
          <a:blip r:embed="rId4"/>
          <a:srcRect t="3722" b="3722"/>
          <a:stretch>
            <a:fillRect/>
          </a:stretch>
        </p:blipFill>
        <p:spPr>
          <a:xfrm>
            <a:off x="1223010" y="2080260"/>
            <a:ext cx="2180590" cy="217360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6547257-2258-BCDA-68B9-480B9776C4C5}"/>
              </a:ext>
            </a:extLst>
          </p:cNvPr>
          <p:cNvGrpSpPr/>
          <p:nvPr/>
        </p:nvGrpSpPr>
        <p:grpSpPr>
          <a:xfrm>
            <a:off x="4315717" y="277383"/>
            <a:ext cx="7650672" cy="535101"/>
            <a:chOff x="531896" y="5085184"/>
            <a:chExt cx="7650672" cy="53510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C01C0DA-EB69-5121-F312-A2D221A228BD}"/>
                </a:ext>
              </a:extLst>
            </p:cNvPr>
            <p:cNvGrpSpPr/>
            <p:nvPr/>
          </p:nvGrpSpPr>
          <p:grpSpPr>
            <a:xfrm>
              <a:off x="531896" y="5085184"/>
              <a:ext cx="2891758" cy="535101"/>
              <a:chOff x="158905" y="4252722"/>
              <a:chExt cx="8482989" cy="1569723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6E166312-C0C0-F670-3211-A7BD216E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696" y="4252722"/>
                <a:ext cx="6806198" cy="1569723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8A6AFF80-9F85-D4BE-8EF3-5E606F8B7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905" y="4252722"/>
                <a:ext cx="1578868" cy="1569723"/>
              </a:xfrm>
              <a:prstGeom prst="rect">
                <a:avLst/>
              </a:prstGeom>
            </p:spPr>
          </p:pic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C8E3A16-0CAF-5744-4099-A06C9E2D27C4}"/>
                </a:ext>
              </a:extLst>
            </p:cNvPr>
            <p:cNvGrpSpPr/>
            <p:nvPr/>
          </p:nvGrpSpPr>
          <p:grpSpPr>
            <a:xfrm>
              <a:off x="3707904" y="5139393"/>
              <a:ext cx="4474664" cy="426683"/>
              <a:chOff x="628848" y="3789040"/>
              <a:chExt cx="7903592" cy="753649"/>
            </a:xfrm>
          </p:grpSpPr>
          <p:pic>
            <p:nvPicPr>
              <p:cNvPr id="7" name="Picture 2" descr="C:\Documents and Settings\Administrator\桌面\VI基础文件\各种图片型\七院LOGO标准稿-透明.png">
                <a:extLst>
                  <a:ext uri="{FF2B5EF4-FFF2-40B4-BE49-F238E27FC236}">
                    <a16:creationId xmlns:a16="http://schemas.microsoft.com/office/drawing/2014/main" id="{21742BD1-2A57-A84E-4156-DD6B9D371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28848" y="3789040"/>
                <a:ext cx="1224136" cy="719392"/>
              </a:xfrm>
              <a:prstGeom prst="rect">
                <a:avLst/>
              </a:prstGeom>
              <a:noFill/>
            </p:spPr>
          </p:pic>
          <p:pic>
            <p:nvPicPr>
              <p:cNvPr id="8" name="Picture 5" descr="C:\Documents and Settings\Administrator\桌面\VI基础文件\各种图片型\附属医院-透明.png">
                <a:extLst>
                  <a:ext uri="{FF2B5EF4-FFF2-40B4-BE49-F238E27FC236}">
                    <a16:creationId xmlns:a16="http://schemas.microsoft.com/office/drawing/2014/main" id="{8421045A-3A4B-59EB-4C07-45EDED567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63904" y="3821279"/>
                <a:ext cx="6480000" cy="360897"/>
              </a:xfrm>
              <a:prstGeom prst="rect">
                <a:avLst/>
              </a:prstGeom>
              <a:noFill/>
            </p:spPr>
          </p:pic>
          <p:pic>
            <p:nvPicPr>
              <p:cNvPr id="9" name="Picture 7" descr="C:\Documents and Settings\Administrator\桌面\VI基础文件\各种图片型\附属医院英文-透明.png">
                <a:extLst>
                  <a:ext uri="{FF2B5EF4-FFF2-40B4-BE49-F238E27FC236}">
                    <a16:creationId xmlns:a16="http://schemas.microsoft.com/office/drawing/2014/main" id="{D68BE945-0DD7-FB03-D810-BD0690FE93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72440" y="4201631"/>
                <a:ext cx="6660000" cy="34105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4474845" y="6530976"/>
            <a:ext cx="74396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[1]</a:t>
            </a:r>
            <a:r>
              <a:rPr lang="zh-CN" altLang="en-US" sz="1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杭永贵,唐庆生,周晓畏,等.上尿路感染致尿脓毒症的相关危险因素分析及病原菌特点[J].临床泌尿外科杂志,2020,35(5):380-384.</a:t>
            </a: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496570" y="1293495"/>
            <a:ext cx="11205845" cy="4601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dk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04432" y="-58420"/>
            <a:ext cx="7924800" cy="886966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240"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尿路感染的临床症状</a:t>
            </a:r>
          </a:p>
        </p:txBody>
      </p:sp>
      <p:sp>
        <p:nvSpPr>
          <p:cNvPr id="27" name="Title 6"/>
          <p:cNvSpPr txBox="1"/>
          <p:nvPr>
            <p:custDataLst>
              <p:tags r:id="rId5"/>
            </p:custDataLst>
          </p:nvPr>
        </p:nvSpPr>
        <p:spPr>
          <a:xfrm>
            <a:off x="586740" y="1437640"/>
            <a:ext cx="10272395" cy="4965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2400" b="1" i="0" spc="190" noProof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尿路感染的临床表现是多种多样的．主要有下列几种</a:t>
            </a:r>
            <a:r>
              <a:rPr kumimoji="0" lang="zh-CN" altLang="en-US" sz="2400" b="1" i="0" spc="190" baseline="30000" noProof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[1]</a:t>
            </a:r>
            <a:r>
              <a:rPr kumimoji="0" lang="zh-CN" altLang="en-US" sz="2400" b="1" i="0" spc="190" noProof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</a:p>
        </p:txBody>
      </p:sp>
      <p:sp>
        <p:nvSpPr>
          <p:cNvPr id="28" name="Title 6"/>
          <p:cNvSpPr txBox="1"/>
          <p:nvPr>
            <p:custDataLst>
              <p:tags r:id="rId6"/>
            </p:custDataLst>
          </p:nvPr>
        </p:nvSpPr>
        <p:spPr>
          <a:xfrm>
            <a:off x="587375" y="2100580"/>
            <a:ext cx="11115040" cy="26568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8300" lvl="0" indent="-3683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排尿异常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：尿路感染常见的排尿异常是尿路刺激征象，即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尿频、尿急、尿痛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、排尿不适等症状；</a:t>
            </a:r>
          </a:p>
          <a:p>
            <a:pPr marL="368300" lvl="0" indent="-3683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全身症状：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发热、寒战、头痛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等，多见于上尿路感染病人；</a:t>
            </a:r>
          </a:p>
          <a:p>
            <a:pPr marL="368300" lvl="0" indent="-3683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尿液异常：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尿路感染可引起尿液的异常改变，常见的有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细菌尿、脓尿、血尿和气尿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等；</a:t>
            </a:r>
          </a:p>
          <a:p>
            <a:pPr marL="368300" lvl="0" indent="-368300" algn="l" font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腰痛：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腰痛</a:t>
            </a:r>
            <a:r>
              <a:rPr lang="zh-CN" altLang="en-US" sz="1800" b="1" spc="13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是临床常见的症状，其中肾脏及肾周疾病是腰痛的常见原因之一。</a:t>
            </a:r>
          </a:p>
        </p:txBody>
      </p:sp>
      <p:cxnSp>
        <p:nvCxnSpPr>
          <p:cNvPr id="3" name="直接连接符 2"/>
          <p:cNvCxnSpPr/>
          <p:nvPr>
            <p:custDataLst>
              <p:tags r:id="rId7"/>
            </p:custDataLst>
          </p:nvPr>
        </p:nvCxnSpPr>
        <p:spPr>
          <a:xfrm>
            <a:off x="0" y="7416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KSO_WPP_MARK_KEY" val="7b21f83d-f259-4501-ac04-1bafdb639914"/>
  <p:tag name="COMMONDATA" val="eyJoZGlkIjoiOTE5ZmIwMWNkMTI5OTZlYjFlNDljMzYxNDg1ODVmZD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84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6934.889406286381,&quot;width&quot;:7395.24166354439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5823_2*m_i*1_1"/>
  <p:tag name="KSO_WM_TEMPLATE_CATEGORY" val="diagram"/>
  <p:tag name="KSO_WM_TEMPLATE_INDEX" val="20205823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5823_2*m_h_i*1_1_1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205823_2*m_h_i*1_1_2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5823_2*m_h_f*1_1_1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5823_2*m_h_i*1_2_1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205823_2*m_h_i*1_2_2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5823_2*m_h_f*1_2_1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5823_2*m_h_i*1_3_1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20205823_2*m_h_i*1_3_2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，文字是您思想的提炼，为了最终演示发布的良好效果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5823_2*m_h_f*1_3_1"/>
  <p:tag name="KSO_WM_TEMPLATE_CATEGORY" val="diagram"/>
  <p:tag name="KSO_WM_TEMPLATE_INDEX" val="20205823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827*8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10_1*d*1"/>
  <p:tag name="KSO_WM_TEMPLATE_CATEGORY" val="diagram"/>
  <p:tag name="KSO_WM_TEMPLATE_INDEX" val="20191310"/>
  <p:tag name="KSO_WM_UNIT_SUPPORT_UNIT_TYPE" val="[&quot;d&quot;]"/>
  <p:tag name="KSO_WM_UNIT_LAYERLEVEL" val="1"/>
  <p:tag name="KSO_WM_TAG_VERSION" val="1.0"/>
  <p:tag name="KSO_WM_BEAUTIFY_FLAG" val=""/>
  <p:tag name="KSO_WM_UNIT_PLACING_PICTURE_USER_VIEWPORT" val="{&quot;height&quot;:4689.847244094488,&quot;width&quot;:4689.847244094488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827*8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10_1*d*1"/>
  <p:tag name="KSO_WM_TEMPLATE_CATEGORY" val="diagram"/>
  <p:tag name="KSO_WM_TEMPLATE_INDEX" val="20191310"/>
  <p:tag name="KSO_WM_UNIT_SUPPORT_UNIT_TYPE" val="[&quot;d&quot;]"/>
  <p:tag name="KSO_WM_UNIT_LAYERLEVEL" val="1"/>
  <p:tag name="KSO_WM_TAG_VERSION" val="1.0"/>
  <p:tag name="KSO_WM_BEAUTIFY_FLAG" val=""/>
  <p:tag name="KSO_WM_UNIT_PLACING_PICTURE_USER_VIEWPORT" val="{&quot;height&quot;:4689.847244094488,&quot;width&quot;:4689.847244094488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8553"/>
  <p:tag name="KSO_WM_SLIDE_ID" val="diagram2020855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15.954*204.702"/>
  <p:tag name="KSO_WM_SLIDE_POSITION" val="72*227.301"/>
  <p:tag name="KSO_WM_TAG_VERSION" val="1.0"/>
  <p:tag name="KSO_WM_SLIDE_LAYOUT" val="a_h"/>
  <p:tag name="KSO_WM_SLIDE_LAYOUT_CNT" val="1_1"/>
  <p:tag name="KSO_WM_SLIDE_BACKGROUND_TYPE" val="general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1:26&quot;,&quot;maxSize&quot;:{&quot;size1&quot;:24.4},&quot;minSize&quot;:{&quot;size1&quot;:22.4},&quot;normalSize&quot;:{&quot;size1&quot;:24.22220248214792},&quot;subLayout&quot;:[{&quot;id&quot;:&quot;2021-04-01T15:01:26&quot;,&quot;margin&quot;:{&quot;bottom&quot;:0.02600000612437725,&quot;left&quot;:2.5399999618530273,&quot;right&quot;:9.313000679016113,&quot;top&quot;:2.117000102996826},&quot;type&quot;:0},{&quot;id&quot;:&quot;2021-04-01T15:01:26&quot;,&quot;margin&quot;:{&quot;bottom&quot;:2.9629998207092285,&quot;left&quot;:2.5399999618530273,&quot;right&quot;:2.5399999618530273,&quot;top&quot;:2.0899999141693115},&quot;maxSize&quot;:{&quot;size1&quot;:40.270400456810506},&quot;minSize&quot;:{&quot;size1&quot;:24.370400456810497},&quot;normalSize&quot;:{&quot;size1&quot;:24.370400456810497},&quot;subLayout&quot;:[{&quot;id&quot;:&quot;2021-04-01T15:01:26&quot;,&quot;margin&quot;:{&quot;bottom&quot;:0.04693020507693291,&quot;left&quot;:2.5399999618530273,&quot;right&quot;:2.5399999618530273,&quot;top&quot;:2.0899999141693115},&quot;type&quot;:0},{&quot;id&quot;:&quot;2021-04-01T15:01:26&quot;,&quot;margin&quot;:{&quot;bottom&quot;:2.9629998207092285,&quot;left&quot;:2.5399999618530273,&quot;right&quot;:2.5399999618530273,&quot;top&quot;:0.14886131882667542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true,&quot;fill_id&quot;:&quot;a6a0dfab663e44c2ba920b65ae69ae35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true,&quot;fill_id&quot;:&quot;374ccdda6b66494bba78fc484e66cf01&quot;,&quot;fill_align&quot;:&quot;cm&quot;,&quot;chip_types&quot;:[&quot;diagram&quot;,&quot;pictext&quot;,&quot;text&quot;,&quot;picture&quot;,&quot;chart&quot;,&quot;table&quot;,&quot;video&quot;]}]]"/>
  <p:tag name="KSO_WM_CHIP_XID" val="5ef2fbd8f1c417157da4526f"/>
  <p:tag name="KSO_WM_CHIP_DECFILLPROP" val="[]"/>
  <p:tag name="KSO_WM_CHIP_GROUPID" val="5ef2fbd8f1c417157da4526e"/>
  <p:tag name="KSO_WM_SLIDE_SUPPORT_FEATURE_TYPE" val="0"/>
  <p:tag name="KSO_WM_TEMPLATE_ASSEMBLE_XID" val="60656e7a4054ed1e2fb7f9a9"/>
  <p:tag name="KSO_WM_TEMPLATE_ASSEMBLE_GROUPID" val="60656e7a4054ed1e2fb7f9a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MARTLAYOUT_COMPRESS_INFO" val="{&#10;    &quot;id&quot;: &quot;2021-04-01T15:01:26&quot;,&#10;    &quot;max&quot;: 8.709055118110257,&#10;    &quot;parentMax&quot;: {&#10;        &quot;max&quot;: 2.631759545330965,&#10;        &quot;parentMax&quot;: {&#10;            &quot;max&quot;: 0.9591065964012966&#10;        }&#10;    },&#10;    &quot;topChanged&quot;: 0&#10;}&#10;"/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553_1*i*3"/>
  <p:tag name="KSO_WM_TEMPLATE_CATEGORY" val="diagram"/>
  <p:tag name="KSO_WM_TEMPLATE_INDEX" val="20208553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f1b9e2bd0304783b977ef30638614f2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0d09af6e273448cb8ad12f1054fd95e6;0474e69d7a9341a29127ca360dd98bca&quot;,&quot;X&quot;:{&quot;Pos&quot;:1},&quot;Y&quot;:{&quot;Pos&quot;:1}},&quot;whChangeMode&quot;:0}"/>
  <p:tag name="KSO_WM_CHIP_GROUPID" val="5ef2fbd8f1c417157da4526e"/>
  <p:tag name="KSO_WM_CHIP_XID" val="5ef2fbd8f1c417157da4526f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  <p:tag name="KSO_WM_UNIT_VALUE" val="840"/>
  <p:tag name="KSO_WM_TEMPLATE_ASSEMBLE_XID" val="60656e7a4054ed1e2fb7f9a9"/>
  <p:tag name="KSO_WM_TEMPLATE_ASSEMBLE_GROUPID" val="60656e7a4054ed1e2fb7f9a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553_1*a*1"/>
  <p:tag name="KSO_WM_TEMPLATE_CATEGORY" val="diagram"/>
  <p:tag name="KSO_WM_TEMPLATE_INDEX" val="20208553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364a95acf0943a9bb466218ccace6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d7e91ece0154f3a9c526aee392a7803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9"/>
  <p:tag name="KSO_WM_TEMPLATE_ASSEMBLE_GROUPID" val="60656e7a4054ed1e2fb7f9a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8553_1*h_a*1_1"/>
  <p:tag name="KSO_WM_TEMPLATE_CATEGORY" val="diagram"/>
  <p:tag name="KSO_WM_TEMPLATE_INDEX" val="20208553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0d09af6e273448cb8ad12f1054fd95e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980452b7b7248179539d825915efb1f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9"/>
  <p:tag name="KSO_WM_TEMPLATE_ASSEMBLE_GROUPID" val="60656e7a4054ed1e2fb7f9a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8553_1*h_f*1_1"/>
  <p:tag name="KSO_WM_TEMPLATE_CATEGORY" val="diagram"/>
  <p:tag name="KSO_WM_TEMPLATE_INDEX" val="20208553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240"/>
  <p:tag name="KSO_WM_UNIT_SHOW_EDIT_AREA_INDICATION" val="1"/>
  <p:tag name="KSO_WM_CHIP_GROUPID" val="5e6b05b36848fb12bee65ad8"/>
  <p:tag name="KSO_WM_CHIP_XID" val="5e6b05b36848fb12bee65ada"/>
  <p:tag name="KSO_WM_UNIT_DEC_AREA_ID" val="0474e69d7a9341a29127ca360dd98bc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980452b7b7248179539d825915efb1f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9"/>
  <p:tag name="KSO_WM_TEMPLATE_ASSEMBLE_GROUPID" val="60656e7a4054ed1e2fb7f9a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855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553_1*a*1"/>
  <p:tag name="KSO_WM_TEMPLATE_CATEGORY" val="diagram"/>
  <p:tag name="KSO_WM_TEMPLATE_INDEX" val="20208553"/>
  <p:tag name="KSO_WM_UNIT_LAYERLEVEL" val="1"/>
  <p:tag name="KSO_WM_TAG_VERSION" val="1.0"/>
  <p:tag name="KSO_WM_BEAUTIFY_FLAG" val="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364a95acf0943a9bb466218ccace6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d7e91ece0154f3a9c526aee392a7803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7a4054ed1e2fb7f9a9"/>
  <p:tag name="KSO_WM_TEMPLATE_ASSEMBLE_GROUPID" val="60656e7a4054ed1e2fb7f9a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1_4*l_h_i*1_1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_4*l_h_f*1_1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1_4*l_h_i*1_3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1_4*l_h_f*1_3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1_4*l_h_i*1_2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1_4*l_h_f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71_4*l_h_i*1_4_2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5"/>
  <p:tag name="KSO_WM_UNIT_TEXT_FILL_TYPE" val="1"/>
  <p:tag name="KSO_WM_UNIT_USESOURCEFORMAT_APPLY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71_4*l_h_f*1_4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71_4*l_h_i*1_3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71_4*l_h_i*1_3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1_4*l_h_i*1_1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71_4*l_h_i*1_1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71_4*l_h_i*1_4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71_4*l_h_i*1_4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_4*l_h_i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71_4*l_h_i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827*8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10_1*d*1"/>
  <p:tag name="KSO_WM_TEMPLATE_CATEGORY" val="diagram"/>
  <p:tag name="KSO_WM_TEMPLATE_INDEX" val="20191310"/>
  <p:tag name="KSO_WM_UNIT_SUPPORT_UNIT_TYPE" val="[&quot;d&quot;]"/>
  <p:tag name="KSO_WM_UNIT_LAYERLEVEL" val="1"/>
  <p:tag name="KSO_WM_TAG_VERSION" val="1.0"/>
  <p:tag name="KSO_WM_BEAUTIFY_FLAG" val=""/>
  <p:tag name="KSO_WM_UNIT_PLACING_PICTURE_USER_VIEWPORT" val="{&quot;height&quot;:4689.847244094488,&quot;width&quot;:4689.847244094488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5100"/>
  <p:tag name="KSO_WM_TEMPLATE_THUMBS_INDEX" val="1"/>
  <p:tag name="KSO_WM_SLIDE_ID" val="diagram20205100_1"/>
  <p:tag name="KSO_WM_TEMPLATE_SUBCATEGORY" val="0"/>
  <p:tag name="KSO_WM_TEMPLATE_MASTER_TYPE" val="0"/>
  <p:tag name="KSO_WM_TEMPLATE_COLOR_TYPE" val="0"/>
  <p:tag name="KSO_WM_SLIDE_TYPE" val="text"/>
  <p:tag name="KSO_WM_SLIDE_SUBTYPE" val="pureTxt"/>
  <p:tag name="KSO_WM_SLIDE_ITEM_CNT" val="0"/>
  <p:tag name="KSO_WM_SLIDE_INDEX" val="1"/>
  <p:tag name="KSO_WM_SLIDE_SIZE" val="893*472"/>
  <p:tag name="KSO_WM_SLIDE_POSITION" val="33*55"/>
  <p:tag name="KSO_WM_TAG_VERSION" val="1.0"/>
  <p:tag name="KSO_WM_SLIDE_LAYOUT" val="a_f"/>
  <p:tag name="KSO_WM_SLIDE_LAYOUT_CNT" val="1_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0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00_1*f*1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PRESET_TEXT" val="单击此处添加正文，文字是您思想的提炼，请尽量言简意赅地阐述观点。"/>
  <p:tag name="KSO_WM_UNIT_TEXT_FILL_FORE_SCHEMECOLOR_INDEX_BRIGHTNESS" val="0.25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2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5100_1*f*2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0;您的正文已经简明扼要，但信息却错综复杂，需要用更多的文字来表述；但请您尽可能提炼思想的精髓，否则容易造成观者的阅读压力，适得其反。&#10;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但信息却错综复杂，需要用更多的文字来表述；但请您尽可能提炼思想的精髓，否则容易造成观者的阅读压力，适得其反。&#10;正如我们都希望改变世界，希望给人带去光明，但更多时候只需播下一颗种子，自然有微光照拂，雨露滋养。恰如其分的表达观点，往往可以事半功倍。&#10;单击此处输入你的正文，文字是您思想的提炼，为了最终演示发布的良好效果，请尽量言简意赅的阐述观点；根据需要可酌情增减文字，以便观者可以准确理解您所传达的信息。&#10;您的正文已经简明扼要，但信息却错综复杂，需要用更多的文字来表述；但请您尽可能提炼思想的精髓，否则容易造成观者的阅读压力，适得其反。"/>
  <p:tag name="KSO_WM_UNIT_TEXT_FILL_FORE_SCHEMECOLOR_INDEX_BRIGHTNESS" val="0.25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1_1*i*3"/>
  <p:tag name="KSO_WM_TEMPLATE_CATEGORY" val="diagram"/>
  <p:tag name="KSO_WM_TEMPLATE_INDEX" val="20203671"/>
  <p:tag name="KSO_WM_UNIT_LAYERLEVEL" val="1"/>
  <p:tag name="KSO_WM_TAG_VERSION" val="1.0"/>
  <p:tag name="KSO_WM_BEAUTIFY_FLAG" val="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5100_1*i*2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5100"/>
  <p:tag name="KSO_WM_TEMPLATE_THUMBS_INDEX" val="1"/>
  <p:tag name="KSO_WM_SLIDE_ID" val="diagram20205100_1"/>
  <p:tag name="KSO_WM_TEMPLATE_SUBCATEGORY" val="0"/>
  <p:tag name="KSO_WM_TEMPLATE_MASTER_TYPE" val="0"/>
  <p:tag name="KSO_WM_TEMPLATE_COLOR_TYPE" val="0"/>
  <p:tag name="KSO_WM_SLIDE_TYPE" val="text"/>
  <p:tag name="KSO_WM_SLIDE_SUBTYPE" val="pureTxt"/>
  <p:tag name="KSO_WM_SLIDE_ITEM_CNT" val="0"/>
  <p:tag name="KSO_WM_SLIDE_INDEX" val="1"/>
  <p:tag name="KSO_WM_SLIDE_SIZE" val="893*472"/>
  <p:tag name="KSO_WM_SLIDE_POSITION" val="33*55"/>
  <p:tag name="KSO_WM_TAG_VERSION" val="1.0"/>
  <p:tag name="KSO_WM_SLIDE_LAYOUT" val="a_f"/>
  <p:tag name="KSO_WM_SLIDE_LAYOUT_CNT" val="1_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5100_1*i*2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5100"/>
  <p:tag name="KSO_WM_TEMPLATE_THUMBS_INDEX" val="1"/>
  <p:tag name="KSO_WM_SLIDE_ID" val="diagram20205100_1"/>
  <p:tag name="KSO_WM_TEMPLATE_SUBCATEGORY" val="0"/>
  <p:tag name="KSO_WM_TEMPLATE_MASTER_TYPE" val="0"/>
  <p:tag name="KSO_WM_TEMPLATE_COLOR_TYPE" val="0"/>
  <p:tag name="KSO_WM_SLIDE_TYPE" val="text"/>
  <p:tag name="KSO_WM_SLIDE_SUBTYPE" val="pureTxt"/>
  <p:tag name="KSO_WM_SLIDE_ITEM_CNT" val="0"/>
  <p:tag name="KSO_WM_SLIDE_INDEX" val="1"/>
  <p:tag name="KSO_WM_SLIDE_SIZE" val="893*472"/>
  <p:tag name="KSO_WM_SLIDE_POSITION" val="33*55"/>
  <p:tag name="KSO_WM_TAG_VERSION" val="1.0"/>
  <p:tag name="KSO_WM_SLIDE_LAYOUT" val="a_f"/>
  <p:tag name="KSO_WM_SLIDE_LAYOUT_CNT" val="1_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5100_1*i*2"/>
  <p:tag name="KSO_WM_TEMPLATE_CATEGORY" val="diagram"/>
  <p:tag name="KSO_WM_TEMPLATE_INDEX" val="20205100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47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USER_VIEWPORT" val="{&quot;height&quot;:5881,&quot;width&quot;:6316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ADJUSTLAYOUT_ID" val="13"/>
  <p:tag name="KSO_WM_UNIT_PICTURE_CLIP_FLAG" val="1"/>
  <p:tag name="KSO_WM_UNIT_COLOR_SCHEME_SHAPE_ID" val="13"/>
  <p:tag name="KSO_WM_UNIT_COLOR_SCHEME_PARENT_PAGE" val="0_1"/>
  <p:tag name="KSO_WM_UNIT_VALUE" val="827*8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10_1*d*1"/>
  <p:tag name="KSO_WM_TEMPLATE_CATEGORY" val="diagram"/>
  <p:tag name="KSO_WM_TEMPLATE_INDEX" val="20191310"/>
  <p:tag name="KSO_WM_UNIT_SUPPORT_UNIT_TYPE" val="[&quot;d&quot;]"/>
  <p:tag name="KSO_WM_UNIT_LAYERLEVEL" val="1"/>
  <p:tag name="KSO_WM_TAG_VERSION" val="1.0"/>
  <p:tag name="KSO_WM_BEAUTIFY_FLAG" val=""/>
  <p:tag name="KSO_WM_UNIT_PLACING_PICTURE_USER_VIEWPORT" val="{&quot;height&quot;:4689.847244094488,&quot;width&quot;:4689.847244094488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2331</Words>
  <Application>Microsoft Office PowerPoint</Application>
  <PresentationFormat>宽屏</PresentationFormat>
  <Paragraphs>225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微软雅黑</vt:lpstr>
      <vt:lpstr>微软雅黑</vt:lpstr>
      <vt:lpstr>印品黑体</vt:lpstr>
      <vt:lpstr>字魂59号-创粗黑</vt:lpstr>
      <vt:lpstr>Arial</vt:lpstr>
      <vt:lpstr>Calibri</vt:lpstr>
      <vt:lpstr>Calibri Light</vt:lpstr>
      <vt:lpstr>Wingdings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 X</cp:lastModifiedBy>
  <cp:revision>163</cp:revision>
  <dcterms:created xsi:type="dcterms:W3CDTF">2019-12-26T07:15:00Z</dcterms:created>
  <dcterms:modified xsi:type="dcterms:W3CDTF">2023-10-02T12:50:30Z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008B6F2EC8584D89B25A51D34A12C5DC_12</vt:lpwstr>
  </property>
  <property fmtid="{D5CDD505-2E9C-101B-9397-08002B2CF9AE}" pid="3" name="KSOProductBuildVer">
    <vt:lpwstr>2052-11.1.0.14309</vt:lpwstr>
  </property>
</Properties>
</file>