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98" r:id="rId6"/>
    <p:sldId id="259" r:id="rId7"/>
    <p:sldId id="297" r:id="rId8"/>
    <p:sldId id="260" r:id="rId9"/>
    <p:sldId id="262" r:id="rId10"/>
    <p:sldId id="261" r:id="rId11"/>
    <p:sldId id="265" r:id="rId12"/>
    <p:sldId id="334" r:id="rId13"/>
    <p:sldId id="263" r:id="rId14"/>
    <p:sldId id="266" r:id="rId15"/>
    <p:sldId id="267" r:id="rId16"/>
    <p:sldId id="337" r:id="rId17"/>
    <p:sldId id="264" r:id="rId18"/>
    <p:sldId id="343" r:id="rId19"/>
    <p:sldId id="344" r:id="rId20"/>
    <p:sldId id="270" r:id="rId21"/>
    <p:sldId id="383" r:id="rId22"/>
    <p:sldId id="382" r:id="rId23"/>
    <p:sldId id="386" r:id="rId24"/>
    <p:sldId id="416" r:id="rId25"/>
    <p:sldId id="417" r:id="rId26"/>
    <p:sldId id="418" r:id="rId27"/>
    <p:sldId id="276" r:id="rId28"/>
    <p:sldId id="275" r:id="rId29"/>
    <p:sldId id="273" r:id="rId30"/>
    <p:sldId id="271" r:id="rId31"/>
    <p:sldId id="272" r:id="rId32"/>
    <p:sldId id="445" r:id="rId33"/>
    <p:sldId id="446" r:id="rId34"/>
    <p:sldId id="294" r:id="rId35"/>
  </p:sldIdLst>
  <p:sldSz cx="9525000" cy="53467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83"/>
        <p:guide pos="28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gs" Target="tags/tag142.xml"/><Relationship Id="rId4" Type="http://schemas.openxmlformats.org/officeDocument/2006/relationships/slide" Target="slides/slide2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4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image" Target="../media/image8.png"/><Relationship Id="rId2" Type="http://schemas.openxmlformats.org/officeDocument/2006/relationships/tags" Target="../tags/tag85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100.xml"/><Relationship Id="rId17" Type="http://schemas.openxmlformats.org/officeDocument/2006/relationships/tags" Target="../tags/tag99.xml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image" Target="../media/image9.png"/><Relationship Id="rId2" Type="http://schemas.openxmlformats.org/officeDocument/2006/relationships/tags" Target="../tags/tag101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tags" Target="../tags/tag121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jpeg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5.jpeg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tags" Target="../tags/tag139.xml"/><Relationship Id="rId3" Type="http://schemas.openxmlformats.org/officeDocument/2006/relationships/image" Target="../media/image19.png"/><Relationship Id="rId2" Type="http://schemas.openxmlformats.org/officeDocument/2006/relationships/tags" Target="../tags/tag138.xml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tags" Target="../tags/tag141.xml"/><Relationship Id="rId3" Type="http://schemas.openxmlformats.org/officeDocument/2006/relationships/image" Target="../media/image20.png"/><Relationship Id="rId2" Type="http://schemas.openxmlformats.org/officeDocument/2006/relationships/tags" Target="../tags/tag140.xml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9" Type="http://schemas.openxmlformats.org/officeDocument/2006/relationships/slideLayout" Target="../slideLayouts/slideLayout7.xml"/><Relationship Id="rId28" Type="http://schemas.openxmlformats.org/officeDocument/2006/relationships/tags" Target="../tags/tag26.xml"/><Relationship Id="rId27" Type="http://schemas.openxmlformats.org/officeDocument/2006/relationships/tags" Target="../tags/tag25.xml"/><Relationship Id="rId26" Type="http://schemas.openxmlformats.org/officeDocument/2006/relationships/tags" Target="../tags/tag24.xml"/><Relationship Id="rId25" Type="http://schemas.openxmlformats.org/officeDocument/2006/relationships/image" Target="../media/image3.png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7.xml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9" Type="http://schemas.openxmlformats.org/officeDocument/2006/relationships/slideLayout" Target="../slideLayouts/slideLayout7.xml"/><Relationship Id="rId28" Type="http://schemas.openxmlformats.org/officeDocument/2006/relationships/tags" Target="../tags/tag53.xml"/><Relationship Id="rId27" Type="http://schemas.openxmlformats.org/officeDocument/2006/relationships/tags" Target="../tags/tag52.xml"/><Relationship Id="rId26" Type="http://schemas.openxmlformats.org/officeDocument/2006/relationships/tags" Target="../tags/tag51.xml"/><Relationship Id="rId25" Type="http://schemas.openxmlformats.org/officeDocument/2006/relationships/tags" Target="../tags/tag50.xml"/><Relationship Id="rId24" Type="http://schemas.openxmlformats.org/officeDocument/2006/relationships/tags" Target="../tags/tag49.xml"/><Relationship Id="rId23" Type="http://schemas.openxmlformats.org/officeDocument/2006/relationships/tags" Target="../tags/tag48.xml"/><Relationship Id="rId22" Type="http://schemas.openxmlformats.org/officeDocument/2006/relationships/tags" Target="../tags/tag47.xml"/><Relationship Id="rId21" Type="http://schemas.openxmlformats.org/officeDocument/2006/relationships/tags" Target="../tags/tag46.xml"/><Relationship Id="rId20" Type="http://schemas.openxmlformats.org/officeDocument/2006/relationships/tags" Target="../tags/tag45.xml"/><Relationship Id="rId2" Type="http://schemas.openxmlformats.org/officeDocument/2006/relationships/tags" Target="../tags/tag28.xml"/><Relationship Id="rId19" Type="http://schemas.openxmlformats.org/officeDocument/2006/relationships/tags" Target="../tags/tag44.xml"/><Relationship Id="rId18" Type="http://schemas.openxmlformats.org/officeDocument/2006/relationships/tags" Target="../tags/tag43.xml"/><Relationship Id="rId17" Type="http://schemas.openxmlformats.org/officeDocument/2006/relationships/tags" Target="../tags/tag42.xml"/><Relationship Id="rId16" Type="http://schemas.openxmlformats.org/officeDocument/2006/relationships/image" Target="../media/image5.jpeg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tags" Target="../tags/tag54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1" Type="http://schemas.openxmlformats.org/officeDocument/2006/relationships/slideLayout" Target="../slideLayouts/slideLayout7.xml"/><Relationship Id="rId30" Type="http://schemas.openxmlformats.org/officeDocument/2006/relationships/tags" Target="../tags/tag83.xml"/><Relationship Id="rId3" Type="http://schemas.openxmlformats.org/officeDocument/2006/relationships/tags" Target="../tags/tag56.xml"/><Relationship Id="rId29" Type="http://schemas.openxmlformats.org/officeDocument/2006/relationships/tags" Target="../tags/tag82.xml"/><Relationship Id="rId28" Type="http://schemas.openxmlformats.org/officeDocument/2006/relationships/tags" Target="../tags/tag81.xml"/><Relationship Id="rId27" Type="http://schemas.openxmlformats.org/officeDocument/2006/relationships/tags" Target="../tags/tag80.xml"/><Relationship Id="rId26" Type="http://schemas.openxmlformats.org/officeDocument/2006/relationships/tags" Target="../tags/tag79.xml"/><Relationship Id="rId25" Type="http://schemas.openxmlformats.org/officeDocument/2006/relationships/tags" Target="../tags/tag78.xml"/><Relationship Id="rId24" Type="http://schemas.openxmlformats.org/officeDocument/2006/relationships/tags" Target="../tags/tag77.xml"/><Relationship Id="rId23" Type="http://schemas.openxmlformats.org/officeDocument/2006/relationships/tags" Target="../tags/tag76.xml"/><Relationship Id="rId22" Type="http://schemas.openxmlformats.org/officeDocument/2006/relationships/tags" Target="../tags/tag75.xml"/><Relationship Id="rId21" Type="http://schemas.openxmlformats.org/officeDocument/2006/relationships/tags" Target="../tags/tag74.xml"/><Relationship Id="rId20" Type="http://schemas.openxmlformats.org/officeDocument/2006/relationships/tags" Target="../tags/tag73.xml"/><Relationship Id="rId2" Type="http://schemas.openxmlformats.org/officeDocument/2006/relationships/tags" Target="../tags/tag55.xml"/><Relationship Id="rId19" Type="http://schemas.openxmlformats.org/officeDocument/2006/relationships/tags" Target="../tags/tag72.xml"/><Relationship Id="rId18" Type="http://schemas.openxmlformats.org/officeDocument/2006/relationships/tags" Target="../tags/tag71.xml"/><Relationship Id="rId17" Type="http://schemas.openxmlformats.org/officeDocument/2006/relationships/tags" Target="../tags/tag70.xml"/><Relationship Id="rId16" Type="http://schemas.openxmlformats.org/officeDocument/2006/relationships/tags" Target="../tags/tag69.xml"/><Relationship Id="rId15" Type="http://schemas.openxmlformats.org/officeDocument/2006/relationships/tags" Target="../tags/tag68.xml"/><Relationship Id="rId14" Type="http://schemas.openxmlformats.org/officeDocument/2006/relationships/tags" Target="../tags/tag67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id="4" name="AutoShape 4"/>
          <p:cNvSpPr/>
          <p:nvPr/>
        </p:nvSpPr>
        <p:spPr>
          <a:xfrm>
            <a:off x="7204440" y="335826"/>
            <a:ext cx="4174634" cy="4088344"/>
          </a:xfrm>
          <a:prstGeom prst="ellipse">
            <a:avLst/>
          </a:prstGeom>
          <a:solidFill>
            <a:schemeClr val="accent1">
              <a:alpha val="78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AutoShape 5"/>
          <p:cNvSpPr/>
          <p:nvPr/>
        </p:nvSpPr>
        <p:spPr>
          <a:xfrm rot="-1405618">
            <a:off x="6512344" y="2992309"/>
            <a:ext cx="1990536" cy="1934856"/>
          </a:xfrm>
          <a:prstGeom prst="ellipse">
            <a:avLst/>
          </a:prstGeom>
          <a:solidFill>
            <a:schemeClr val="accent2">
              <a:alpha val="58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6" name="AutoShape 6"/>
          <p:cNvSpPr/>
          <p:nvPr/>
        </p:nvSpPr>
        <p:spPr>
          <a:xfrm rot="-8770700">
            <a:off x="-830713" y="-968277"/>
            <a:ext cx="2104423" cy="2171951"/>
          </a:xfrm>
          <a:prstGeom prst="ellipse">
            <a:avLst/>
          </a:prstGeom>
          <a:solidFill>
            <a:schemeClr val="accent1">
              <a:alpha val="45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AutoShape 7"/>
          <p:cNvSpPr/>
          <p:nvPr/>
        </p:nvSpPr>
        <p:spPr>
          <a:xfrm>
            <a:off x="563720" y="4213502"/>
            <a:ext cx="451494" cy="464686"/>
          </a:xfrm>
          <a:prstGeom prst="ellipse">
            <a:avLst/>
          </a:prstGeom>
          <a:solidFill>
            <a:schemeClr val="accent2">
              <a:alpha val="51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8" name="TextBox 8"/>
          <p:cNvSpPr txBox="1"/>
          <p:nvPr/>
        </p:nvSpPr>
        <p:spPr>
          <a:xfrm>
            <a:off x="973823" y="3787876"/>
            <a:ext cx="5715000" cy="655439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86000"/>
              </a:lnSpc>
              <a:spcBef>
                <a:spcPts val="375"/>
              </a:spcBef>
            </a:pPr>
            <a:endParaRPr lang="en-US" sz="1575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73823" y="3279570"/>
            <a:ext cx="6273013" cy="655439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86000"/>
              </a:lnSpc>
              <a:spcBef>
                <a:spcPts val="375"/>
              </a:spcBef>
            </a:pPr>
            <a:r>
              <a:rPr lang="zh-CN" altLang="en-US" sz="1575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汇报人：上海市第七人民医院</a:t>
            </a:r>
            <a:r>
              <a:rPr lang="zh-CN" altLang="en-US" sz="1575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肾病科</a:t>
            </a:r>
            <a:endParaRPr lang="zh-CN" altLang="en-US" sz="1575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86000"/>
              </a:lnSpc>
              <a:spcBef>
                <a:spcPts val="375"/>
              </a:spcBef>
            </a:pPr>
            <a:r>
              <a:rPr lang="zh-CN" altLang="en-US" sz="1575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575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</a:t>
            </a:r>
            <a:r>
              <a:rPr lang="zh-CN" altLang="en-US" sz="1575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陈杰</a:t>
            </a:r>
            <a:endParaRPr lang="zh-CN" altLang="en-US" sz="1575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64515" y="1476375"/>
            <a:ext cx="6630670" cy="833755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405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糖尿病肾病</a:t>
            </a:r>
            <a:r>
              <a:rPr lang="zh-CN" altLang="en-US" sz="405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中西医治疗</a:t>
            </a:r>
            <a:r>
              <a:rPr lang="zh-CN" altLang="en-US" sz="405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现况</a:t>
            </a:r>
            <a:endParaRPr lang="zh-CN" altLang="en-US" sz="405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id="5" name="TextBox 5"/>
          <p:cNvSpPr txBox="1"/>
          <p:nvPr/>
        </p:nvSpPr>
        <p:spPr>
          <a:xfrm>
            <a:off x="4891990" y="1567100"/>
            <a:ext cx="3718928" cy="813792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86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多项研究发现，遗传因素在糖尿病肾病的发生中起到重要作用。某些基因突变会增加患者发生糖尿病肾病的风险。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891990" y="1056815"/>
            <a:ext cx="3626635" cy="784175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86000"/>
              </a:lnSpc>
            </a:pPr>
            <a:r>
              <a:rPr lang="en-US"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遗传因素</a:t>
            </a:r>
            <a:endParaRPr lang="en-US" sz="2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91990" y="3023901"/>
            <a:ext cx="4003302" cy="784175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86000"/>
              </a:lnSpc>
            </a:pPr>
            <a:r>
              <a:rPr lang="en-US"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环境因素</a:t>
            </a:r>
            <a:endParaRPr lang="en-US" sz="2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AutoShape 10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AutoShape 11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AutoShape 12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AutoShape 13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AutoShape 14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AutoShape 15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AutoShape 16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AutoShape 17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AutoShape 18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AutoShape 19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AutoShape 20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AutoShape 21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AutoShape 22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AutoShape 23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AutoShape 24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AutoShape 25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AutoShape 26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AutoShape 27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AutoShape 28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TextBox 29"/>
          <p:cNvSpPr txBox="1"/>
          <p:nvPr/>
        </p:nvSpPr>
        <p:spPr>
          <a:xfrm>
            <a:off x="855345" y="73342"/>
            <a:ext cx="7815272" cy="8572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74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2010年肾脏病理学会糖尿病肾病肾小球病理分级标准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AutoShape 30"/>
          <p:cNvSpPr/>
          <p:nvPr/>
        </p:nvSpPr>
        <p:spPr>
          <a:xfrm>
            <a:off x="7941969" y="-729230"/>
            <a:ext cx="1348588" cy="1348588"/>
          </a:xfrm>
          <a:prstGeom prst="ellipse">
            <a:avLst/>
          </a:prstGeom>
          <a:gradFill>
            <a:gsLst>
              <a:gs pos="0">
                <a:schemeClr val="accent2">
                  <a:alpha val="19000"/>
                </a:schemeClr>
              </a:gs>
              <a:gs pos="100000">
                <a:schemeClr val="accent1">
                  <a:alpha val="19000"/>
                </a:schemeClr>
              </a:gs>
            </a:gsLst>
            <a:lin ang="4500000"/>
          </a:gradFill>
        </p:spPr>
      </p:sp>
      <p:sp>
        <p:nvSpPr>
          <p:cNvPr id="31" name="AutoShape 31"/>
          <p:cNvSpPr/>
          <p:nvPr/>
        </p:nvSpPr>
        <p:spPr>
          <a:xfrm>
            <a:off x="-275288" y="3718958"/>
            <a:ext cx="550576" cy="550576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  <a:alpha val="20000"/>
                  <a:lumMod val="75000"/>
                </a:schemeClr>
              </a:gs>
              <a:gs pos="100000">
                <a:schemeClr val="accent4">
                  <a:alpha val="20000"/>
                </a:schemeClr>
              </a:gs>
            </a:gsLst>
            <a:lin ang="4500000"/>
          </a:gradFill>
        </p:spPr>
      </p:sp>
      <p:graphicFrame>
        <p:nvGraphicFramePr>
          <p:cNvPr id="80949" name="Group 5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95288" y="1276350"/>
          <a:ext cx="8353425" cy="3095627"/>
        </p:xfrm>
        <a:graphic>
          <a:graphicData uri="http://schemas.openxmlformats.org/drawingml/2006/table">
            <a:tbl>
              <a:tblPr/>
              <a:tblGrid>
                <a:gridCol w="725487"/>
                <a:gridCol w="2665413"/>
                <a:gridCol w="4962525"/>
              </a:tblGrid>
              <a:tr h="358775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分级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描述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标准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2163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I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单纯肾小球基底膜增厚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光镜下显示无或轻度特异性改变；电镜提示肾小球基底膜增厚；病理改变未达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级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1800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IIa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轻度系膜基质增宽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＞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25%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的肾小球有轻度系膜基质增宽；病理改变未达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级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3388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IIb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重度系膜基质增宽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＞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25%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的肾小球有重度系膜基质增宽；病理改变未达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级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19138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III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结节性硬化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Kimmelstiel-Wilson 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病变）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一个以上结节性硬化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(Kimmelstiel-Wilson 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病变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；病理改变未达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级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0363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IV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晚期糖尿病肾小球硬化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总肾小球硬化＞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50%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，同时存在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zh-CN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级病理改变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00000"/>
          </a:blip>
          <a:srcRect t="17603" b="17603"/>
          <a:stretch>
            <a:fillRect/>
          </a:stretch>
        </p:blipFill>
        <p:spPr>
          <a:xfrm>
            <a:off x="-2782028" y="1053967"/>
            <a:ext cx="5357813" cy="5357813"/>
          </a:xfrm>
          <a:prstGeom prst="ellipse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286137" y="1053967"/>
            <a:ext cx="950851" cy="950851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5400000"/>
          </a:gradFill>
        </p:spPr>
      </p:sp>
      <p:sp>
        <p:nvSpPr>
          <p:cNvPr id="6" name="AutoShape 6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AutoShape 7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AutoShape 8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AutoShape 9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AutoShape 10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AutoShape 11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AutoShape 12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AutoShape 13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AutoShape 14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AutoShape 15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AutoShape 16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AutoShape 17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AutoShape 18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AutoShape 19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AutoShape 20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AutoShape 21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AutoShape 22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AutoShape 23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AutoShape 24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AutoShape 25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TextBox 26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糖尿病肾病的发生原因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AutoShape 27"/>
          <p:cNvSpPr/>
          <p:nvPr/>
        </p:nvSpPr>
        <p:spPr>
          <a:xfrm>
            <a:off x="3010599" y="1313817"/>
            <a:ext cx="2857500" cy="155445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8" name="AutoShape 28"/>
          <p:cNvSpPr/>
          <p:nvPr/>
        </p:nvSpPr>
        <p:spPr>
          <a:xfrm>
            <a:off x="3010599" y="1016405"/>
            <a:ext cx="2857500" cy="561975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9" name="TextBox 29"/>
          <p:cNvSpPr txBox="1"/>
          <p:nvPr/>
        </p:nvSpPr>
        <p:spPr>
          <a:xfrm>
            <a:off x="3167805" y="1663354"/>
            <a:ext cx="2543088" cy="44053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长期高血糖状态会导致肾脏损伤。</a:t>
            </a:r>
            <a:endParaRPr lang="en-US" sz="10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177228" y="1054505"/>
            <a:ext cx="2637353" cy="4951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20000"/>
              </a:lnSpc>
            </a:pPr>
            <a:r>
              <a:rPr 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血糖控制不佳</a:t>
            </a:r>
            <a:endParaRPr 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AutoShape 31"/>
          <p:cNvSpPr/>
          <p:nvPr/>
        </p:nvSpPr>
        <p:spPr>
          <a:xfrm>
            <a:off x="6150922" y="1282192"/>
            <a:ext cx="2857500" cy="155445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32" name="AutoShape 32"/>
          <p:cNvSpPr/>
          <p:nvPr/>
        </p:nvSpPr>
        <p:spPr>
          <a:xfrm>
            <a:off x="6150922" y="1016405"/>
            <a:ext cx="2857500" cy="561975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33" name="TextBox 33"/>
          <p:cNvSpPr txBox="1"/>
          <p:nvPr/>
        </p:nvSpPr>
        <p:spPr>
          <a:xfrm>
            <a:off x="6317551" y="1054505"/>
            <a:ext cx="2637353" cy="4951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20000"/>
              </a:lnSpc>
            </a:pPr>
            <a:r>
              <a:rPr 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高血压</a:t>
            </a:r>
            <a:endParaRPr 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AutoShape 34"/>
          <p:cNvSpPr/>
          <p:nvPr/>
        </p:nvSpPr>
        <p:spPr>
          <a:xfrm>
            <a:off x="3010599" y="3291591"/>
            <a:ext cx="2857500" cy="155445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35" name="AutoShape 35"/>
          <p:cNvSpPr/>
          <p:nvPr/>
        </p:nvSpPr>
        <p:spPr>
          <a:xfrm>
            <a:off x="3010599" y="3043203"/>
            <a:ext cx="2857500" cy="561975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36" name="TextBox 36"/>
          <p:cNvSpPr txBox="1"/>
          <p:nvPr/>
        </p:nvSpPr>
        <p:spPr>
          <a:xfrm>
            <a:off x="3177228" y="3081303"/>
            <a:ext cx="2637353" cy="4951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20000"/>
              </a:lnSpc>
            </a:pPr>
            <a:r>
              <a:rPr 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饮食因素</a:t>
            </a:r>
            <a:endParaRPr 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AutoShape 37"/>
          <p:cNvSpPr/>
          <p:nvPr/>
        </p:nvSpPr>
        <p:spPr>
          <a:xfrm>
            <a:off x="6150922" y="3259967"/>
            <a:ext cx="2857500" cy="155445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38" name="AutoShape 38"/>
          <p:cNvSpPr/>
          <p:nvPr/>
        </p:nvSpPr>
        <p:spPr>
          <a:xfrm>
            <a:off x="6150922" y="3043203"/>
            <a:ext cx="2857500" cy="561975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39" name="TextBox 39"/>
          <p:cNvSpPr txBox="1"/>
          <p:nvPr/>
        </p:nvSpPr>
        <p:spPr>
          <a:xfrm>
            <a:off x="6317551" y="3081303"/>
            <a:ext cx="2637353" cy="4951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20000"/>
              </a:lnSpc>
            </a:pPr>
            <a:r>
              <a:rPr 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遗传因素</a:t>
            </a:r>
            <a:endParaRPr 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6308127" y="1663354"/>
            <a:ext cx="2543088" cy="44053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高血压加速了肾脏血管病变。</a:t>
            </a:r>
            <a:endParaRPr lang="en-US" sz="10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3167805" y="3732873"/>
            <a:ext cx="2543088" cy="6905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摄入过多的糖分和蛋白质，加重肾脏负担。</a:t>
            </a:r>
            <a:endParaRPr lang="en-US" sz="10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6308127" y="3732873"/>
            <a:ext cx="2543088" cy="6905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某些基因突变会增加糖尿病肾病的发生风险。</a:t>
            </a:r>
            <a:endParaRPr lang="en-US" sz="10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id="6" name="AutoShape 6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AutoShape 7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AutoShape 8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AutoShape 9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AutoShape 10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AutoShape 11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AutoShape 12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AutoShape 13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AutoShape 14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AutoShape 15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AutoShape 16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AutoShape 17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AutoShape 18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AutoShape 19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AutoShape 20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AutoShape 21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AutoShape 22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AutoShape 23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AutoShape 24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AutoShape 25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TextBox 26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糖尿病肾病的发生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机制</a:t>
            </a:r>
            <a:endParaRPr lang="zh-CN" alt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9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" y="740410"/>
            <a:ext cx="9336405" cy="4458335"/>
          </a:xfrm>
          <a:prstGeom prst="rect">
            <a:avLst/>
          </a:prstGeom>
          <a:noFill/>
        </p:spPr>
      </p:pic>
      <p:sp>
        <p:nvSpPr>
          <p:cNvPr id="60" name="TextBox 1"/>
          <p:cNvSpPr txBox="1"/>
          <p:nvPr>
            <p:custDataLst>
              <p:tags r:id="rId4"/>
            </p:custDataLst>
          </p:nvPr>
        </p:nvSpPr>
        <p:spPr>
          <a:xfrm>
            <a:off x="865035" y="895279"/>
            <a:ext cx="802640" cy="3790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>
              <a:lnSpc>
                <a:spcPts val="2600"/>
              </a:lnSpc>
            </a:pPr>
            <a:r>
              <a:rPr lang="en-US" altLang="zh-CN" sz="1565" b="1" dirty="0" smtClean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代谢因素</a:t>
            </a:r>
            <a:endParaRPr lang="en-US" altLang="zh-CN" sz="1565" b="1" dirty="0" smtClean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" name="TextBox 1"/>
          <p:cNvSpPr txBox="1"/>
          <p:nvPr>
            <p:custDataLst>
              <p:tags r:id="rId5"/>
            </p:custDataLst>
          </p:nvPr>
        </p:nvSpPr>
        <p:spPr>
          <a:xfrm>
            <a:off x="3983943" y="895279"/>
            <a:ext cx="802640" cy="3790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>
              <a:lnSpc>
                <a:spcPts val="2600"/>
              </a:lnSpc>
            </a:pPr>
            <a:r>
              <a:rPr lang="en-US" altLang="zh-CN" sz="1565" b="1" dirty="0" smtClean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遗传因素</a:t>
            </a:r>
            <a:endParaRPr lang="en-US" altLang="zh-CN" sz="1565" b="1" dirty="0" smtClean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" name="TextBox 1"/>
          <p:cNvSpPr txBox="1"/>
          <p:nvPr>
            <p:custDataLst>
              <p:tags r:id="rId6"/>
            </p:custDataLst>
          </p:nvPr>
        </p:nvSpPr>
        <p:spPr>
          <a:xfrm>
            <a:off x="7102851" y="895279"/>
            <a:ext cx="1404620" cy="3790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>
              <a:lnSpc>
                <a:spcPts val="2600"/>
              </a:lnSpc>
            </a:pPr>
            <a:r>
              <a:rPr lang="en-US" altLang="zh-CN" sz="1565" b="1" dirty="0" smtClean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血流动力学因素</a:t>
            </a:r>
            <a:endParaRPr lang="en-US" altLang="zh-CN" sz="1565" b="1" dirty="0" smtClean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3" name="TextBox 1"/>
          <p:cNvSpPr txBox="1"/>
          <p:nvPr>
            <p:custDataLst>
              <p:tags r:id="rId7"/>
            </p:custDataLst>
          </p:nvPr>
        </p:nvSpPr>
        <p:spPr>
          <a:xfrm>
            <a:off x="716515" y="1677482"/>
            <a:ext cx="1253490" cy="3403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>
              <a:lnSpc>
                <a:spcPts val="2300"/>
              </a:lnSpc>
            </a:pPr>
            <a:r>
              <a:rPr lang="en-US" altLang="zh-CN" sz="1405" dirty="0" smtClean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血糖、血脂紊乱</a:t>
            </a:r>
            <a:endParaRPr lang="en-US" altLang="zh-CN" sz="1405" dirty="0" smtClean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4" name="TextBox 1"/>
          <p:cNvSpPr txBox="1"/>
          <p:nvPr>
            <p:custDataLst>
              <p:tags r:id="rId8"/>
            </p:custDataLst>
          </p:nvPr>
        </p:nvSpPr>
        <p:spPr>
          <a:xfrm>
            <a:off x="3092826" y="1707186"/>
            <a:ext cx="1847850" cy="75057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>
              <a:lnSpc>
                <a:spcPts val="2300"/>
              </a:lnSpc>
            </a:pPr>
            <a:r>
              <a:rPr lang="en-US" altLang="zh-CN" sz="1405" dirty="0" smtClean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信号传导通路</a:t>
            </a:r>
            <a:endParaRPr lang="en-US" altLang="zh-CN" sz="1405" dirty="0" smtClean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600"/>
              </a:lnSpc>
            </a:pPr>
            <a:r>
              <a:rPr lang="en-US" altLang="zh-CN" sz="109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PKC,Akt/mTOR</a:t>
            </a:r>
            <a:r>
              <a:rPr lang="en-US" altLang="zh-CN" sz="1095" dirty="0" smtClean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109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MAPK,</a:t>
            </a:r>
            <a:r>
              <a:rPr lang="en-US" altLang="zh-CN" sz="10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9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JAK,</a:t>
            </a:r>
            <a:endParaRPr lang="en-US" altLang="zh-CN" sz="109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r>
              <a:rPr lang="en-US" altLang="zh-CN" sz="109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NF-κB</a:t>
            </a:r>
            <a:r>
              <a:rPr lang="en-US" altLang="zh-CN" sz="1095" dirty="0" smtClean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109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TGFβ</a:t>
            </a:r>
            <a:r>
              <a:rPr lang="en-US" altLang="zh-CN" sz="1095" dirty="0" smtClean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等</a:t>
            </a:r>
            <a:endParaRPr lang="en-US" altLang="zh-CN" sz="1095" dirty="0" smtClean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5" name="TextBox 1"/>
          <p:cNvSpPr txBox="1"/>
          <p:nvPr>
            <p:custDataLst>
              <p:tags r:id="rId9"/>
            </p:custDataLst>
          </p:nvPr>
        </p:nvSpPr>
        <p:spPr>
          <a:xfrm>
            <a:off x="716280" y="2618105"/>
            <a:ext cx="1343025" cy="1520825"/>
          </a:xfrm>
          <a:prstGeom prst="rect">
            <a:avLst/>
          </a:prstGeom>
          <a:noFill/>
        </p:spPr>
        <p:txBody>
          <a:bodyPr wrap="none" lIns="0" tIns="0" rIns="0" rtlCol="0">
            <a:noAutofit/>
          </a:bodyPr>
          <a:p>
            <a:pPr>
              <a:lnSpc>
                <a:spcPts val="2300"/>
              </a:lnSpc>
            </a:pPr>
            <a:r>
              <a:rPr lang="en-US" altLang="zh-CN" sz="1405" dirty="0" smtClean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糖基化终末产物</a:t>
            </a:r>
            <a:r>
              <a:rPr lang="en-US" altLang="zh-CN" sz="140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en-US" altLang="zh-CN" sz="140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405" dirty="0" smtClean="0"/>
          </a:p>
          <a:p>
            <a:pPr>
              <a:lnSpc>
                <a:spcPts val="1000"/>
              </a:lnSpc>
            </a:pPr>
            <a:endParaRPr lang="en-US" altLang="zh-CN" sz="1405" dirty="0" smtClean="0"/>
          </a:p>
          <a:p>
            <a:pPr>
              <a:lnSpc>
                <a:spcPts val="1000"/>
              </a:lnSpc>
            </a:pPr>
            <a:endParaRPr lang="en-US" altLang="zh-CN" sz="1405" dirty="0" smtClean="0"/>
          </a:p>
          <a:p>
            <a:pPr>
              <a:lnSpc>
                <a:spcPts val="1000"/>
              </a:lnSpc>
            </a:pPr>
            <a:endParaRPr lang="en-US" altLang="zh-CN" sz="1405" dirty="0" smtClean="0"/>
          </a:p>
          <a:p>
            <a:pPr>
              <a:lnSpc>
                <a:spcPts val="1000"/>
              </a:lnSpc>
            </a:pPr>
            <a:endParaRPr lang="en-US" altLang="zh-CN" sz="1405" dirty="0" smtClean="0"/>
          </a:p>
          <a:p>
            <a:pPr>
              <a:lnSpc>
                <a:spcPts val="1000"/>
              </a:lnSpc>
            </a:pPr>
            <a:endParaRPr lang="en-US" altLang="zh-CN" sz="1405" dirty="0" smtClean="0"/>
          </a:p>
          <a:p>
            <a:pPr>
              <a:lnSpc>
                <a:spcPts val="1000"/>
              </a:lnSpc>
            </a:pPr>
            <a:endParaRPr lang="en-US" altLang="zh-CN" sz="1405" dirty="0" smtClean="0"/>
          </a:p>
          <a:p>
            <a:pPr>
              <a:lnSpc>
                <a:spcPts val="2600"/>
              </a:lnSpc>
            </a:pPr>
            <a:r>
              <a:rPr lang="en-US" altLang="zh-CN" sz="1405" dirty="0" smtClean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ECM交联</a:t>
            </a:r>
            <a:r>
              <a:rPr lang="en-US" altLang="zh-CN" sz="140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en-US" altLang="zh-CN" sz="140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1"/>
          <p:cNvSpPr txBox="1"/>
          <p:nvPr>
            <p:custDataLst>
              <p:tags r:id="rId10"/>
            </p:custDataLst>
          </p:nvPr>
        </p:nvSpPr>
        <p:spPr>
          <a:xfrm>
            <a:off x="7399890" y="1637877"/>
            <a:ext cx="1602105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>
              <a:lnSpc>
                <a:spcPts val="2300"/>
              </a:lnSpc>
            </a:pPr>
            <a:r>
              <a:rPr lang="en-US" altLang="zh-CN" sz="140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</a:t>
            </a:r>
            <a:r>
              <a:rPr lang="en-US" altLang="zh-CN" sz="1405" dirty="0" smtClean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系统活化，肾内</a:t>
            </a:r>
            <a:endParaRPr lang="en-US" altLang="zh-CN" sz="1405" dirty="0" smtClean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100"/>
              </a:lnSpc>
            </a:pPr>
            <a:r>
              <a:rPr lang="en-US" altLang="zh-CN" sz="1405" dirty="0" smtClean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高压、高灌注</a:t>
            </a:r>
            <a:r>
              <a:rPr lang="en-US" altLang="zh-CN" sz="140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en-US" altLang="zh-CN" sz="140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1"/>
          <p:cNvSpPr txBox="1"/>
          <p:nvPr>
            <p:custDataLst>
              <p:tags r:id="rId11"/>
            </p:custDataLst>
          </p:nvPr>
        </p:nvSpPr>
        <p:spPr>
          <a:xfrm>
            <a:off x="7617719" y="3798311"/>
            <a:ext cx="1163955" cy="3403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>
              <a:lnSpc>
                <a:spcPts val="2300"/>
              </a:lnSpc>
            </a:pPr>
            <a:r>
              <a:rPr lang="en-US" altLang="zh-CN" sz="1405" dirty="0" smtClean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肾小球通透性↑</a:t>
            </a:r>
            <a:endParaRPr lang="en-US" altLang="zh-CN" sz="1405" dirty="0" smtClean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8" name="TextBox 1"/>
          <p:cNvSpPr txBox="1"/>
          <p:nvPr>
            <p:custDataLst>
              <p:tags r:id="rId12"/>
            </p:custDataLst>
          </p:nvPr>
        </p:nvSpPr>
        <p:spPr>
          <a:xfrm>
            <a:off x="8115418" y="4502056"/>
            <a:ext cx="537210" cy="3403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>
              <a:lnSpc>
                <a:spcPts val="2300"/>
              </a:lnSpc>
            </a:pPr>
            <a:r>
              <a:rPr lang="en-US" altLang="zh-CN" sz="1405" dirty="0" smtClean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蛋白尿</a:t>
            </a:r>
            <a:endParaRPr lang="en-US" altLang="zh-CN" sz="1405" dirty="0" smtClean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9" name="TextBox 1"/>
          <p:cNvSpPr txBox="1"/>
          <p:nvPr>
            <p:custDataLst>
              <p:tags r:id="rId13"/>
            </p:custDataLst>
          </p:nvPr>
        </p:nvSpPr>
        <p:spPr>
          <a:xfrm>
            <a:off x="6210535" y="4502056"/>
            <a:ext cx="358140" cy="3403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>
              <a:lnSpc>
                <a:spcPts val="2300"/>
              </a:lnSpc>
            </a:pPr>
            <a:r>
              <a:rPr lang="en-US" altLang="zh-CN" sz="1405" dirty="0" smtClean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炎症</a:t>
            </a:r>
            <a:endParaRPr lang="en-US" altLang="zh-CN" sz="1405" dirty="0" smtClean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0" name="TextBox 1"/>
          <p:cNvSpPr txBox="1"/>
          <p:nvPr>
            <p:custDataLst>
              <p:tags r:id="rId14"/>
            </p:custDataLst>
          </p:nvPr>
        </p:nvSpPr>
        <p:spPr>
          <a:xfrm>
            <a:off x="3228340" y="2994660"/>
            <a:ext cx="1595755" cy="1104265"/>
          </a:xfrm>
          <a:prstGeom prst="rect">
            <a:avLst/>
          </a:prstGeom>
          <a:noFill/>
        </p:spPr>
        <p:txBody>
          <a:bodyPr wrap="none" lIns="0" tIns="0" rIns="0" rtlCol="0">
            <a:noAutofit/>
          </a:bodyPr>
          <a:p>
            <a:pPr>
              <a:lnSpc>
                <a:spcPts val="2300"/>
              </a:lnSpc>
              <a:tabLst>
                <a:tab pos="292100" algn="l"/>
              </a:tabLst>
            </a:pPr>
            <a:r>
              <a:rPr lang="en-US" altLang="zh-CN" sz="1405" dirty="0" smtClean="0"/>
              <a:t>	</a:t>
            </a:r>
            <a:r>
              <a:rPr lang="en-US" altLang="zh-CN" sz="1405" dirty="0" smtClean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氧化应激</a:t>
            </a:r>
            <a:endParaRPr lang="en-US" altLang="zh-CN" sz="1405" dirty="0" smtClean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1405" dirty="0" smtClean="0"/>
          </a:p>
          <a:p>
            <a:pPr>
              <a:lnSpc>
                <a:spcPts val="1000"/>
              </a:lnSpc>
            </a:pPr>
            <a:endParaRPr lang="en-US" altLang="zh-CN" sz="1405" dirty="0" smtClean="0"/>
          </a:p>
          <a:p>
            <a:pPr>
              <a:lnSpc>
                <a:spcPts val="1000"/>
              </a:lnSpc>
            </a:pPr>
            <a:endParaRPr lang="en-US" altLang="zh-CN" sz="1405" dirty="0" smtClean="0"/>
          </a:p>
          <a:p>
            <a:pPr>
              <a:lnSpc>
                <a:spcPts val="1000"/>
              </a:lnSpc>
            </a:pPr>
            <a:endParaRPr lang="en-US" altLang="zh-CN" sz="1405" dirty="0" smtClean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1405" dirty="0" smtClean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r>
              <a:rPr lang="en-US" altLang="zh-CN" sz="1405" dirty="0" smtClean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ECM合成</a:t>
            </a:r>
            <a:r>
              <a:rPr lang="en-US" altLang="zh-CN" sz="140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-US" altLang="zh-CN" sz="14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 smtClean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，降解↓</a:t>
            </a:r>
            <a:endParaRPr lang="en-US" altLang="zh-CN" sz="1405" dirty="0" smtClean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" name="TextBox 1"/>
          <p:cNvSpPr txBox="1"/>
          <p:nvPr>
            <p:custDataLst>
              <p:tags r:id="rId15"/>
            </p:custDataLst>
          </p:nvPr>
        </p:nvSpPr>
        <p:spPr>
          <a:xfrm>
            <a:off x="2933700" y="4425950"/>
            <a:ext cx="2165985" cy="534670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p>
            <a:pPr>
              <a:lnSpc>
                <a:spcPts val="2300"/>
              </a:lnSpc>
            </a:pPr>
            <a:r>
              <a:rPr lang="en-US" altLang="zh-CN" sz="1405" dirty="0" smtClean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细胞周期停滞，细胞肥大，凋亡</a:t>
            </a:r>
            <a:endParaRPr lang="en-US" altLang="zh-CN" sz="1405" dirty="0" smtClean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2" name="TextBox 1"/>
          <p:cNvSpPr txBox="1"/>
          <p:nvPr>
            <p:custDataLst>
              <p:tags r:id="rId16"/>
            </p:custDataLst>
          </p:nvPr>
        </p:nvSpPr>
        <p:spPr>
          <a:xfrm>
            <a:off x="367030" y="4418965"/>
            <a:ext cx="2566670" cy="541655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p>
            <a:pPr>
              <a:lnSpc>
                <a:spcPts val="2300"/>
              </a:lnSpc>
            </a:pPr>
            <a:r>
              <a:rPr lang="en-US" altLang="zh-CN" sz="140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ECM</a:t>
            </a:r>
            <a:r>
              <a:rPr lang="en-US" altLang="zh-CN" sz="1405" dirty="0" smtClean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，肾小球硬化，小管</a:t>
            </a:r>
            <a:endParaRPr lang="en-US" altLang="zh-CN" sz="1405" dirty="0" smtClean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100"/>
              </a:lnSpc>
            </a:pPr>
            <a:r>
              <a:rPr lang="en-US" altLang="zh-CN" sz="1405" dirty="0" smtClean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间质纤维化</a:t>
            </a:r>
            <a:endParaRPr lang="en-US" altLang="zh-CN" sz="1405" dirty="0" smtClean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3" name="TextBox 1"/>
          <p:cNvSpPr txBox="1"/>
          <p:nvPr>
            <p:custDataLst>
              <p:tags r:id="rId17"/>
            </p:custDataLst>
          </p:nvPr>
        </p:nvSpPr>
        <p:spPr>
          <a:xfrm>
            <a:off x="5389927" y="1637877"/>
            <a:ext cx="1189355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>
              <a:lnSpc>
                <a:spcPts val="2300"/>
              </a:lnSpc>
            </a:pPr>
            <a:r>
              <a:rPr lang="en-US" altLang="zh-CN" sz="1405" dirty="0" smtClean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血管收缩物质</a:t>
            </a:r>
            <a:r>
              <a:rPr lang="en-US" altLang="zh-CN" sz="140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en-US" altLang="zh-CN" sz="140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</a:pPr>
            <a:r>
              <a:rPr lang="en-US" altLang="zh-CN" sz="140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AngII,</a:t>
            </a:r>
            <a:r>
              <a:rPr lang="en-US" altLang="zh-CN" sz="1405" dirty="0" smtClean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、内皮素</a:t>
            </a:r>
            <a:endParaRPr lang="en-US" altLang="zh-CN" sz="1405" dirty="0" smtClean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4" name="TextBox 1"/>
          <p:cNvSpPr txBox="1"/>
          <p:nvPr>
            <p:custDataLst>
              <p:tags r:id="rId18"/>
            </p:custDataLst>
          </p:nvPr>
        </p:nvSpPr>
        <p:spPr>
          <a:xfrm>
            <a:off x="5219700" y="2618105"/>
            <a:ext cx="2056130" cy="87884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p>
            <a:pPr>
              <a:lnSpc>
                <a:spcPts val="2300"/>
              </a:lnSpc>
            </a:pPr>
            <a:r>
              <a:rPr lang="en-US" altLang="zh-CN" sz="1405" dirty="0" smtClean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细胞因子</a:t>
            </a:r>
            <a:endParaRPr lang="en-US" altLang="zh-CN" sz="1405" dirty="0" smtClean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100"/>
              </a:lnSpc>
            </a:pPr>
            <a:r>
              <a:rPr lang="en-US" altLang="zh-CN" sz="1405" dirty="0" smtClean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促炎症、促血管生</a:t>
            </a:r>
            <a:endParaRPr lang="en-US" altLang="zh-CN" sz="1405" dirty="0" smtClean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100"/>
              </a:lnSpc>
            </a:pPr>
            <a:r>
              <a:rPr lang="en-US" altLang="zh-CN" sz="1405" dirty="0" smtClean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成、凋亡、促纤维化等</a:t>
            </a:r>
            <a:endParaRPr lang="en-US" altLang="zh-CN" sz="1405" dirty="0" smtClean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id="4" name="AutoShape 4"/>
          <p:cNvSpPr/>
          <p:nvPr/>
        </p:nvSpPr>
        <p:spPr>
          <a:xfrm flipH="1">
            <a:off x="6233606" y="692831"/>
            <a:ext cx="3630061" cy="4190167"/>
          </a:xfrm>
          <a:prstGeom prst="parallelogram">
            <a:avLst/>
          </a:prstGeom>
          <a:gradFill>
            <a:gsLst>
              <a:gs pos="0">
                <a:schemeClr val="accent2">
                  <a:alpha val="32000"/>
                </a:schemeClr>
              </a:gs>
              <a:gs pos="100000">
                <a:schemeClr val="lt1">
                  <a:alpha val="32000"/>
                </a:schemeClr>
              </a:gs>
            </a:gsLst>
            <a:lin ang="16200000"/>
          </a:gra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AutoShape 5"/>
          <p:cNvSpPr/>
          <p:nvPr/>
        </p:nvSpPr>
        <p:spPr>
          <a:xfrm>
            <a:off x="0" y="4884434"/>
            <a:ext cx="473378" cy="473378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6" name="AutoShape 6"/>
          <p:cNvSpPr/>
          <p:nvPr/>
        </p:nvSpPr>
        <p:spPr>
          <a:xfrm>
            <a:off x="218641" y="4884434"/>
            <a:ext cx="9306359" cy="473378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7" name="AutoShape 7"/>
          <p:cNvSpPr/>
          <p:nvPr/>
        </p:nvSpPr>
        <p:spPr>
          <a:xfrm>
            <a:off x="0" y="5070701"/>
            <a:ext cx="413317" cy="287112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8" name="AutoShape 8"/>
          <p:cNvSpPr/>
          <p:nvPr/>
        </p:nvSpPr>
        <p:spPr>
          <a:xfrm flipH="1">
            <a:off x="5717139" y="0"/>
            <a:ext cx="3234267" cy="4154865"/>
          </a:xfrm>
          <a:prstGeom prst="parallelogram">
            <a:avLst/>
          </a:prstGeom>
          <a:gradFill>
            <a:gsLst>
              <a:gs pos="0">
                <a:schemeClr val="accent2">
                  <a:alpha val="50000"/>
                  <a:lumMod val="40000"/>
                  <a:lumOff val="60000"/>
                </a:schemeClr>
              </a:gs>
              <a:gs pos="100000">
                <a:schemeClr val="accent2">
                  <a:alpha val="50000"/>
                </a:schemeClr>
              </a:gs>
            </a:gsLst>
            <a:lin ang="5400000"/>
          </a:gra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 9"/>
          <p:cNvSpPr/>
          <p:nvPr/>
        </p:nvSpPr>
        <p:spPr>
          <a:xfrm flipH="1">
            <a:off x="691479" y="1560594"/>
            <a:ext cx="182269" cy="195477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0" name="Freeform 10"/>
          <p:cNvSpPr/>
          <p:nvPr/>
        </p:nvSpPr>
        <p:spPr>
          <a:xfrm flipH="1">
            <a:off x="897790" y="1560594"/>
            <a:ext cx="182269" cy="195477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1" name="Freeform 11"/>
          <p:cNvSpPr/>
          <p:nvPr/>
        </p:nvSpPr>
        <p:spPr>
          <a:xfrm flipH="1">
            <a:off x="1080059" y="1560594"/>
            <a:ext cx="182269" cy="195477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cxnSp>
        <p:nvCxnSpPr>
          <p:cNvPr id="12" name="Connector 12"/>
          <p:cNvCxnSpPr/>
          <p:nvPr/>
        </p:nvCxnSpPr>
        <p:spPr>
          <a:xfrm>
            <a:off x="705339" y="3686440"/>
            <a:ext cx="135466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3"/>
          <p:cNvSpPr txBox="1"/>
          <p:nvPr/>
        </p:nvSpPr>
        <p:spPr>
          <a:xfrm>
            <a:off x="588528" y="1658332"/>
            <a:ext cx="6783844" cy="154781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57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57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Freeform 14"/>
          <p:cNvSpPr/>
          <p:nvPr/>
        </p:nvSpPr>
        <p:spPr>
          <a:xfrm flipH="1">
            <a:off x="2027671" y="3632465"/>
            <a:ext cx="91135" cy="97739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AutoShape 15"/>
          <p:cNvSpPr/>
          <p:nvPr/>
        </p:nvSpPr>
        <p:spPr>
          <a:xfrm>
            <a:off x="8833899" y="259556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6" name="AutoShape 16"/>
          <p:cNvSpPr/>
          <p:nvPr/>
        </p:nvSpPr>
        <p:spPr>
          <a:xfrm>
            <a:off x="9169123" y="259556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7" name="AutoShape 17"/>
          <p:cNvSpPr/>
          <p:nvPr/>
        </p:nvSpPr>
        <p:spPr>
          <a:xfrm>
            <a:off x="8864356" y="259556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8" name="AutoShape 18"/>
          <p:cNvSpPr/>
          <p:nvPr/>
        </p:nvSpPr>
        <p:spPr>
          <a:xfrm>
            <a:off x="8833899" y="397305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9" name="AutoShape 19"/>
          <p:cNvSpPr/>
          <p:nvPr/>
        </p:nvSpPr>
        <p:spPr>
          <a:xfrm>
            <a:off x="9169123" y="397305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0" name="AutoShape 20"/>
          <p:cNvSpPr/>
          <p:nvPr/>
        </p:nvSpPr>
        <p:spPr>
          <a:xfrm>
            <a:off x="8864356" y="397305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1" name="AutoShape 21"/>
          <p:cNvSpPr/>
          <p:nvPr/>
        </p:nvSpPr>
        <p:spPr>
          <a:xfrm>
            <a:off x="8833899" y="535054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2" name="AutoShape 22"/>
          <p:cNvSpPr/>
          <p:nvPr/>
        </p:nvSpPr>
        <p:spPr>
          <a:xfrm>
            <a:off x="9169123" y="535054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3" name="AutoShape 23"/>
          <p:cNvSpPr/>
          <p:nvPr/>
        </p:nvSpPr>
        <p:spPr>
          <a:xfrm>
            <a:off x="8864356" y="535054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4" name="TextBox 24"/>
          <p:cNvSpPr txBox="1"/>
          <p:nvPr/>
        </p:nvSpPr>
        <p:spPr>
          <a:xfrm>
            <a:off x="588528" y="2764631"/>
            <a:ext cx="5645078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糖尿病肾病的诊断与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筛查</a:t>
            </a:r>
            <a:endParaRPr lang="zh-CN" alt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id="7" name="AutoShape 7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AutoShape 8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AutoShape 9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AutoShape 10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AutoShape 11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AutoShape 12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AutoShape 13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AutoShape 14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AutoShape 15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AutoShape 16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AutoShape 17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AutoShape 18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AutoShape 19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AutoShape 20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AutoShape 21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AutoShape 22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AutoShape 23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AutoShape 24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AutoShape 25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AutoShape 26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TextBox 27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zh-CN" altLang="en-US" sz="2400" b="1" spc="24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DKD诊断、筛查及评估流程图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8" name="图片 15" descr="65dcc9b3801e790990d61843b1a4fa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62500" y="996950"/>
            <a:ext cx="4286250" cy="40874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" name="文本框 44"/>
          <p:cNvSpPr txBox="1"/>
          <p:nvPr>
            <p:custDataLst>
              <p:tags r:id="rId4"/>
            </p:custDataLst>
          </p:nvPr>
        </p:nvSpPr>
        <p:spPr>
          <a:xfrm>
            <a:off x="342900" y="4167505"/>
            <a:ext cx="3724910" cy="85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3765" font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en-US" sz="1100" smtClean="0">
                <a:ln w="3175"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推荐病程5年以上的1型糖尿病（T1DM）患者及 T2DM 患者在确诊时就应进行 UACR 检测和eGFR评估以早期发现DKD，以后每年应至少筛查1次。</a:t>
            </a:r>
            <a:endParaRPr lang="en-US" sz="1100" smtClean="0">
              <a:ln w="3175">
                <a:noFill/>
              </a:ln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6" name="Title 6"/>
          <p:cNvSpPr txBox="1"/>
          <p:nvPr>
            <p:custDataLst>
              <p:tags r:id="rId5"/>
            </p:custDataLst>
          </p:nvPr>
        </p:nvSpPr>
        <p:spPr>
          <a:xfrm>
            <a:off x="342900" y="1267460"/>
            <a:ext cx="4330700" cy="247332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l" font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sz="1100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 DKD通常是根据持续存在的白蛋白尿和（或）eGFR 下降、同时排除其他原因引起的 CKD 而做出的临床诊断。在明确 DM 作为肾损害的病因并排除其他原因引起 CKD 的情况下，至少具备下列一项者可诊断为DKD。 </a:t>
            </a:r>
            <a:endParaRPr sz="1100" spc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sz="1100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100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11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排除干扰因素的情况下，在 3~6 个月内的3 次 检 测 中 至 少 2 次 UACR≥30 mg/g 或 UAER≥30 mg/24 h（≥20 μg/min）。</a:t>
            </a:r>
            <a:endParaRPr lang="en-US" sz="11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lang="en-US" sz="11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1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11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eGFR&lt;60 ml·min⁻¹·（1.73 m²）⁻¹持续 3 个月以上。</a:t>
            </a:r>
            <a:endParaRPr lang="en-US" sz="11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lang="en-US" sz="11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1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11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肾活检符合DKD的病理改变。</a:t>
            </a:r>
            <a:endParaRPr lang="en-US" sz="11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" name="TextBox 33"/>
          <p:cNvSpPr txBox="1"/>
          <p:nvPr>
            <p:custDataLst>
              <p:tags r:id="rId6"/>
            </p:custDataLst>
          </p:nvPr>
        </p:nvSpPr>
        <p:spPr>
          <a:xfrm>
            <a:off x="6362700" y="337820"/>
            <a:ext cx="1675765" cy="571500"/>
          </a:xfrm>
          <a:prstGeom prst="rect">
            <a:avLst/>
          </a:prstGeom>
        </p:spPr>
        <p:txBody>
          <a:bodyPr lIns="95250" tIns="95250" rIns="47625" bIns="95250" rtlCol="0" anchor="t"/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评估</a:t>
            </a:r>
            <a:r>
              <a:rPr lang="zh-CN" alt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流程图</a:t>
            </a:r>
            <a:endParaRPr lang="zh-CN" alt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TextBox 33"/>
          <p:cNvSpPr txBox="1"/>
          <p:nvPr>
            <p:custDataLst>
              <p:tags r:id="rId7"/>
            </p:custDataLst>
          </p:nvPr>
        </p:nvSpPr>
        <p:spPr>
          <a:xfrm>
            <a:off x="419358" y="3588083"/>
            <a:ext cx="3293793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DKD</a:t>
            </a:r>
            <a:r>
              <a:rPr lang="zh-CN" alt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筛查</a:t>
            </a:r>
            <a:endParaRPr lang="zh-CN" alt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" name="TextBox 33"/>
          <p:cNvSpPr txBox="1"/>
          <p:nvPr>
            <p:custDataLst>
              <p:tags r:id="rId8"/>
            </p:custDataLst>
          </p:nvPr>
        </p:nvSpPr>
        <p:spPr>
          <a:xfrm>
            <a:off x="470158" y="822658"/>
            <a:ext cx="3293793" cy="571351"/>
          </a:xfrm>
          <a:prstGeom prst="rect">
            <a:avLst/>
          </a:prstGeom>
        </p:spPr>
        <p:txBody>
          <a:bodyPr lIns="95250" tIns="95250" rIns="47625" bIns="95250" rtlCol="0" anchor="t"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DKD</a:t>
            </a:r>
            <a:r>
              <a:rPr lang="zh-CN" alt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诊断</a:t>
            </a:r>
            <a:endParaRPr lang="zh-CN" alt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id="5" name="Freeform 5"/>
          <p:cNvSpPr/>
          <p:nvPr/>
        </p:nvSpPr>
        <p:spPr>
          <a:xfrm>
            <a:off x="435218" y="1162794"/>
            <a:ext cx="1181062" cy="1073360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11700000"/>
          </a:gradFill>
        </p:spPr>
      </p:sp>
      <p:sp>
        <p:nvSpPr>
          <p:cNvPr id="6" name="TextBox 6"/>
          <p:cNvSpPr txBox="1"/>
          <p:nvPr/>
        </p:nvSpPr>
        <p:spPr>
          <a:xfrm>
            <a:off x="591755" y="1070824"/>
            <a:ext cx="867989" cy="12620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sz="45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AutoShape 8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AutoShape 9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AutoShape 10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AutoShape 11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AutoShape 12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AutoShape 13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AutoShape 14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AutoShape 15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AutoShape 16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AutoShape 17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AutoShape 18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AutoShape 19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AutoShape 20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AutoShape 21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AutoShape 22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AutoShape 23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AutoShape 24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AutoShape 25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AutoShape 26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TextBox 27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筛查指标</a:t>
            </a:r>
            <a:endParaRPr lang="zh-CN" alt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421180" y="3283078"/>
            <a:ext cx="1181062" cy="1073360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11700000"/>
          </a:gradFill>
        </p:spPr>
      </p:sp>
      <p:sp>
        <p:nvSpPr>
          <p:cNvPr id="29" name="TextBox 29"/>
          <p:cNvSpPr txBox="1"/>
          <p:nvPr/>
        </p:nvSpPr>
        <p:spPr>
          <a:xfrm>
            <a:off x="577717" y="3130783"/>
            <a:ext cx="867989" cy="12620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sz="45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853823" y="801703"/>
            <a:ext cx="3293793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尿白蛋白</a:t>
            </a:r>
            <a:endParaRPr lang="zh-CN" alt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831598" y="3511650"/>
            <a:ext cx="3309142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0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肾小管损害标志物与 DKD 预后密切相关。结合实际条件，可测定肾小管损害标志物，如胱抑素C、β2微球蛋白、ɑ1⁃微球蛋白、视黄醇结合蛋白、中性粒细胞明胶酶相关脂质运载蛋白、肾损伤分子1等［28］，注意排除影响因素，依据2~ 3 次结果判定。采用彩色多普勒超声评估肾内血流动力学变化情况，同时排除尿路梗阻、肾动脉狭窄等其他疾病。</a:t>
            </a:r>
            <a:endParaRPr lang="en-US" sz="10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853823" y="3054666"/>
            <a:ext cx="3293793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其他指标</a:t>
            </a:r>
            <a:endParaRPr lang="zh-CN" alt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Title 6"/>
          <p:cNvSpPr txBox="1"/>
          <p:nvPr>
            <p:custDataLst>
              <p:tags r:id="rId2"/>
            </p:custDataLst>
          </p:nvPr>
        </p:nvSpPr>
        <p:spPr>
          <a:xfrm>
            <a:off x="1866900" y="1377950"/>
            <a:ext cx="3588385" cy="15093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algn="l" defTabSz="914400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</a:pPr>
            <a:r>
              <a:rPr lang="zh-CN" altLang="en-US" sz="10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推荐采用随机尿测定 UACR反映尿白蛋白排泄情况。随机尿UACR&lt;30 mg/g为正常（A1 期）；≥30 mg/g 为尿白蛋白排泄增加，通常将30~299 mg/g称为微量白蛋白尿（A2期），≥300 mg/g为大量白蛋白尿（A3 期）。我国部分地区采用mg/mmol 作为 UACR 的单位，相应的标准为 A1 期UACR&lt;3 mg/mmol，A2 期 UACR 为 3~29 mg/mmol， A3期UACR≥30 mg/mmol。</a:t>
            </a:r>
            <a:endParaRPr lang="zh-CN" altLang="en-US" sz="1000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9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alphaModFix amt="100000"/>
          </a:blip>
          <a:srcRect l="16650" r="16650"/>
          <a:stretch>
            <a:fillRect/>
          </a:stretch>
        </p:blipFill>
        <p:spPr>
          <a:xfrm>
            <a:off x="5448196" y="920769"/>
            <a:ext cx="4038083" cy="4038083"/>
          </a:xfrm>
          <a:prstGeom prst="ellipse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id="4" name="AutoShape 4"/>
          <p:cNvSpPr/>
          <p:nvPr/>
        </p:nvSpPr>
        <p:spPr>
          <a:xfrm>
            <a:off x="7227158" y="-1095683"/>
            <a:ext cx="1843410" cy="184341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AutoShape 6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AutoShape 7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AutoShape 8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AutoShape 9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AutoShape 10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AutoShape 11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AutoShape 12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AutoShape 13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AutoShape 14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AutoShape 15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AutoShape 16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AutoShape 17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AutoShape 18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AutoShape 19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AutoShape 20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AutoShape 21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AutoShape 22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AutoShape 23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AutoShape 24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AutoShape 25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TextBox 26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诊断</a:t>
            </a:r>
            <a:r>
              <a:rPr lang="en-US" altLang="zh-CN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DKD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应注意的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问题</a:t>
            </a:r>
            <a:endParaRPr lang="zh-CN" alt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" name="矩形 48"/>
          <p:cNvSpPr/>
          <p:nvPr>
            <p:custDataLst>
              <p:tags r:id="rId2"/>
            </p:custDataLst>
          </p:nvPr>
        </p:nvSpPr>
        <p:spPr>
          <a:xfrm>
            <a:off x="10373" y="1247563"/>
            <a:ext cx="3445651" cy="285157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5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矩形 49"/>
          <p:cNvSpPr/>
          <p:nvPr>
            <p:custDataLst>
              <p:tags r:id="rId3"/>
            </p:custDataLst>
          </p:nvPr>
        </p:nvSpPr>
        <p:spPr>
          <a:xfrm>
            <a:off x="3455529" y="1247563"/>
            <a:ext cx="5465559" cy="2851573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5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>
            <p:custDataLst>
              <p:tags r:id="rId4"/>
            </p:custDataLst>
          </p:nvPr>
        </p:nvSpPr>
        <p:spPr>
          <a:xfrm>
            <a:off x="603960" y="1663511"/>
            <a:ext cx="2257506" cy="2019677"/>
          </a:xfrm>
          <a:prstGeom prst="rect">
            <a:avLst/>
          </a:prstGeom>
          <a:noFill/>
        </p:spPr>
        <p:txBody>
          <a:bodyPr wrap="square" lIns="49506" tIns="19802" rIns="49506" bIns="19802" rtlCol="0" anchor="ctr" anchorCtr="0">
            <a:norm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（二）在临床诊断DKD时需要注意的问题</a:t>
            </a:r>
            <a:endParaRPr 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Title 6"/>
          <p:cNvSpPr txBox="1"/>
          <p:nvPr>
            <p:custDataLst>
              <p:tags r:id="rId5"/>
            </p:custDataLst>
          </p:nvPr>
        </p:nvSpPr>
        <p:spPr>
          <a:xfrm>
            <a:off x="3619500" y="1588770"/>
            <a:ext cx="5148580" cy="21691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9506" tIns="19802" rIns="49506" bIns="19802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lang="zh-CN" altLang="en-US" sz="1405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一、明确 DM与 CKD之间的因果关系：应综合考虑 DM 病程、血糖控制情况、肾功能下降程度与速度以及是否合并其他微血管并发症等。典型的DKD 临床表现包括：病程较长的 DM、合并视网膜病变、出现白蛋白尿而无血尿，以及 eGFR 逐渐下降等。</a:t>
            </a:r>
            <a:endParaRPr lang="zh-CN" altLang="en-US" sz="1405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id="4" name="AutoShape 4"/>
          <p:cNvSpPr/>
          <p:nvPr/>
        </p:nvSpPr>
        <p:spPr>
          <a:xfrm>
            <a:off x="7227158" y="-1095683"/>
            <a:ext cx="1843410" cy="184341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AutoShape 6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AutoShape 7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AutoShape 8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AutoShape 9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AutoShape 10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AutoShape 11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AutoShape 12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AutoShape 13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AutoShape 14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AutoShape 15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AutoShape 16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AutoShape 17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AutoShape 18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AutoShape 19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AutoShape 20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AutoShape 21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AutoShape 22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AutoShape 23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AutoShape 24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AutoShape 25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TextBox 26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诊断</a:t>
            </a:r>
            <a:r>
              <a:rPr lang="en-US" altLang="zh-CN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DKD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应注意的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问题</a:t>
            </a:r>
            <a:endParaRPr lang="zh-CN" alt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" name="矩形 48"/>
          <p:cNvSpPr/>
          <p:nvPr>
            <p:custDataLst>
              <p:tags r:id="rId2"/>
            </p:custDataLst>
          </p:nvPr>
        </p:nvSpPr>
        <p:spPr>
          <a:xfrm>
            <a:off x="10373" y="1247563"/>
            <a:ext cx="3445651" cy="285157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5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矩形 49"/>
          <p:cNvSpPr/>
          <p:nvPr>
            <p:custDataLst>
              <p:tags r:id="rId3"/>
            </p:custDataLst>
          </p:nvPr>
        </p:nvSpPr>
        <p:spPr>
          <a:xfrm>
            <a:off x="3455529" y="1247563"/>
            <a:ext cx="5465559" cy="2851573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5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>
            <p:custDataLst>
              <p:tags r:id="rId4"/>
            </p:custDataLst>
          </p:nvPr>
        </p:nvSpPr>
        <p:spPr>
          <a:xfrm>
            <a:off x="603960" y="1663511"/>
            <a:ext cx="2257506" cy="2019677"/>
          </a:xfrm>
          <a:prstGeom prst="rect">
            <a:avLst/>
          </a:prstGeom>
          <a:noFill/>
        </p:spPr>
        <p:txBody>
          <a:bodyPr wrap="square" lIns="49506" tIns="19802" rIns="49506" bIns="19802" rtlCol="0" anchor="ctr" anchorCtr="0">
            <a:norm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（二）在临床诊断DKD时需要注意的问题</a:t>
            </a:r>
            <a:endParaRPr 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Title 6"/>
          <p:cNvSpPr txBox="1"/>
          <p:nvPr>
            <p:custDataLst>
              <p:tags r:id="rId5"/>
            </p:custDataLst>
          </p:nvPr>
        </p:nvSpPr>
        <p:spPr>
          <a:xfrm>
            <a:off x="3552190" y="1606550"/>
            <a:ext cx="5205095" cy="21691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9506" tIns="19802" rIns="49506" bIns="19802" anchor="ctr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04800" lvl="0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ea"/>
              <a:buAutoNum type="ea1JpnChsDbPeriod" startAt="2"/>
            </a:pPr>
            <a:r>
              <a:rPr lang="zh-CN" altLang="en-US" sz="1405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正 常 白 蛋 白 尿 糖 尿 病 肾 脏 病</a:t>
            </a:r>
            <a:endParaRPr lang="zh-CN" altLang="en-US" sz="1405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4800" lvl="0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ea"/>
              <a:buAutoNum type="ea1JpnChsDbPeriod" startAt="2"/>
            </a:pPr>
            <a:r>
              <a:rPr lang="zh-CN" altLang="en-US" sz="1405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糖 尿 病 视 网 膜 病 变（DR）：DR是诊断DKD的重要依据之一，合并增殖期DR对于 DKD的诊断更具特异性，但二者并非完全一致的关系，尤其是在 T2DM 患者中。</a:t>
            </a:r>
            <a:endParaRPr lang="zh-CN" altLang="en-US" sz="1405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4800" lvl="0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ea"/>
              <a:buAutoNum type="ea1JpnChsDbPeriod" startAt="2"/>
            </a:pPr>
            <a:r>
              <a:rPr lang="zh-CN" altLang="en-US" sz="1405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糖尿病合并NDKD：我国一项对505例T2DM合并非典型糖尿病肾损害的患者进行肾活检的研究显示，59.8% 诊断为 DKD，34.5% 为 NDKD，5.7% 为 DKD 合并 NDKD。</a:t>
            </a:r>
            <a:endParaRPr lang="zh-CN" altLang="en-US" sz="1405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id="4" name="AutoShape 4"/>
          <p:cNvSpPr/>
          <p:nvPr/>
        </p:nvSpPr>
        <p:spPr>
          <a:xfrm>
            <a:off x="7227158" y="-1095683"/>
            <a:ext cx="1843410" cy="184341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AutoShape 6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AutoShape 7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AutoShape 8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AutoShape 9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AutoShape 10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AutoShape 11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AutoShape 12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AutoShape 13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AutoShape 14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AutoShape 15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AutoShape 16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AutoShape 17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AutoShape 18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AutoShape 19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AutoShape 20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AutoShape 21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AutoShape 22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AutoShape 23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AutoShape 24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AutoShape 25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TextBox 26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诊断</a:t>
            </a:r>
            <a:r>
              <a:rPr lang="en-US" altLang="zh-CN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DKD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应注意的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问题</a:t>
            </a:r>
            <a:endParaRPr lang="zh-CN" alt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" name="矩形 48"/>
          <p:cNvSpPr/>
          <p:nvPr>
            <p:custDataLst>
              <p:tags r:id="rId2"/>
            </p:custDataLst>
          </p:nvPr>
        </p:nvSpPr>
        <p:spPr>
          <a:xfrm>
            <a:off x="10160" y="1247775"/>
            <a:ext cx="2764155" cy="2851785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5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矩形 49"/>
          <p:cNvSpPr/>
          <p:nvPr>
            <p:custDataLst>
              <p:tags r:id="rId3"/>
            </p:custDataLst>
          </p:nvPr>
        </p:nvSpPr>
        <p:spPr>
          <a:xfrm>
            <a:off x="2788285" y="1247775"/>
            <a:ext cx="6132830" cy="2851785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5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>
            <p:custDataLst>
              <p:tags r:id="rId4"/>
            </p:custDataLst>
          </p:nvPr>
        </p:nvSpPr>
        <p:spPr>
          <a:xfrm>
            <a:off x="263600" y="1682561"/>
            <a:ext cx="2257506" cy="2019677"/>
          </a:xfrm>
          <a:prstGeom prst="rect">
            <a:avLst/>
          </a:prstGeom>
          <a:noFill/>
        </p:spPr>
        <p:txBody>
          <a:bodyPr wrap="square" lIns="49506" tIns="19802" rIns="49506" bIns="19802" rtlCol="0" anchor="ctr" anchorCtr="0">
            <a:norm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（二）在临床诊断DKD时需要注意的问题</a:t>
            </a:r>
            <a:endParaRPr 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Title 6"/>
          <p:cNvSpPr txBox="1"/>
          <p:nvPr>
            <p:custDataLst>
              <p:tags r:id="rId5"/>
            </p:custDataLst>
          </p:nvPr>
        </p:nvSpPr>
        <p:spPr>
          <a:xfrm>
            <a:off x="2781300" y="1953895"/>
            <a:ext cx="6218555" cy="143827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9506" tIns="19802" rIns="49506" bIns="19802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None/>
            </a:pPr>
            <a:r>
              <a:rPr lang="zh-CN" altLang="en-US" sz="1200" spc="2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糖尿病发生肾损害而伴有以下任一情况时，需考虑NDKD的可能性，当出现（1）~（4）中的情况时，应当进行肾活检以明确诊断。 </a:t>
            </a:r>
            <a:endParaRPr lang="zh-CN" altLang="en-US" sz="1200" spc="2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35000" lvl="1" indent="-3048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zh-CN" altLang="en-US" sz="12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T1DM病程较短（&lt;10年）或未合并DR。 </a:t>
            </a:r>
            <a:endParaRPr lang="zh-CN" altLang="en-US" sz="1200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35000" lvl="1" indent="-3048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zh-CN" altLang="en-US" sz="12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eGFR迅速下降。 </a:t>
            </a:r>
            <a:endParaRPr lang="zh-CN" altLang="en-US" sz="1200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35000" lvl="1" indent="-3048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zh-CN" altLang="en-US" sz="12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尿白蛋白迅速增加或出现肾病综合征。 </a:t>
            </a:r>
            <a:endParaRPr lang="zh-CN" altLang="en-US" sz="1200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35000" lvl="1" indent="-3048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zh-CN" altLang="en-US" sz="12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出现活动性尿沉渣（红细胞、白细胞或细胞管型等）。</a:t>
            </a:r>
            <a:endParaRPr lang="zh-CN" altLang="en-US" sz="1200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35000" lvl="1" indent="-3048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zh-CN" altLang="en-US" sz="12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顽固性高血压。 </a:t>
            </a:r>
            <a:endParaRPr lang="zh-CN" altLang="en-US" sz="1200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35000" lvl="1" indent="-3048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zh-CN" altLang="en-US" sz="12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合并其他系统性疾病的症状或体征。 </a:t>
            </a:r>
            <a:endParaRPr lang="zh-CN" altLang="en-US" sz="1200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35000" lvl="1" indent="-3048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zh-CN" altLang="en-US" sz="12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给 予 血 管 紧 张 素 转 化 酶 抑 制 剂（，ACEI）或血管 紧 张 素 Ⅱ 受 体 拮 抗 剂（ARB）治疗后2~3个月内eGFR下降&gt;30%。</a:t>
            </a:r>
            <a:endParaRPr lang="zh-CN" altLang="en-US" sz="1200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35000" lvl="1" indent="-3048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zh-CN" altLang="en-US" sz="12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肾脏超声发现异常</a:t>
            </a:r>
            <a:r>
              <a:rPr lang="zh-CN" altLang="en-US" sz="12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200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id="4" name="AutoShape 4"/>
          <p:cNvSpPr/>
          <p:nvPr/>
        </p:nvSpPr>
        <p:spPr>
          <a:xfrm flipH="1">
            <a:off x="6233606" y="692831"/>
            <a:ext cx="3630061" cy="4190167"/>
          </a:xfrm>
          <a:prstGeom prst="parallelogram">
            <a:avLst/>
          </a:prstGeom>
          <a:gradFill>
            <a:gsLst>
              <a:gs pos="0">
                <a:schemeClr val="accent2">
                  <a:alpha val="32000"/>
                </a:schemeClr>
              </a:gs>
              <a:gs pos="100000">
                <a:schemeClr val="lt1">
                  <a:alpha val="32000"/>
                </a:schemeClr>
              </a:gs>
            </a:gsLst>
            <a:lin ang="16200000"/>
          </a:gra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AutoShape 5"/>
          <p:cNvSpPr/>
          <p:nvPr/>
        </p:nvSpPr>
        <p:spPr>
          <a:xfrm>
            <a:off x="0" y="4884434"/>
            <a:ext cx="473378" cy="473378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6" name="AutoShape 6"/>
          <p:cNvSpPr/>
          <p:nvPr/>
        </p:nvSpPr>
        <p:spPr>
          <a:xfrm>
            <a:off x="218641" y="4884434"/>
            <a:ext cx="9306359" cy="473378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7" name="AutoShape 7"/>
          <p:cNvSpPr/>
          <p:nvPr/>
        </p:nvSpPr>
        <p:spPr>
          <a:xfrm>
            <a:off x="0" y="5070701"/>
            <a:ext cx="413317" cy="287112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8" name="AutoShape 8"/>
          <p:cNvSpPr/>
          <p:nvPr/>
        </p:nvSpPr>
        <p:spPr>
          <a:xfrm flipH="1">
            <a:off x="5717139" y="0"/>
            <a:ext cx="3234267" cy="4154865"/>
          </a:xfrm>
          <a:prstGeom prst="parallelogram">
            <a:avLst/>
          </a:prstGeom>
          <a:gradFill>
            <a:gsLst>
              <a:gs pos="0">
                <a:schemeClr val="accent2">
                  <a:alpha val="50000"/>
                  <a:lumMod val="40000"/>
                  <a:lumOff val="60000"/>
                </a:schemeClr>
              </a:gs>
              <a:gs pos="100000">
                <a:schemeClr val="accent2">
                  <a:alpha val="50000"/>
                </a:schemeClr>
              </a:gs>
            </a:gsLst>
            <a:lin ang="5400000"/>
          </a:gra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 9"/>
          <p:cNvSpPr/>
          <p:nvPr/>
        </p:nvSpPr>
        <p:spPr>
          <a:xfrm flipH="1">
            <a:off x="691479" y="1560594"/>
            <a:ext cx="182269" cy="195477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0" name="Freeform 10"/>
          <p:cNvSpPr/>
          <p:nvPr/>
        </p:nvSpPr>
        <p:spPr>
          <a:xfrm flipH="1">
            <a:off x="897790" y="1560594"/>
            <a:ext cx="182269" cy="195477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1" name="Freeform 11"/>
          <p:cNvSpPr/>
          <p:nvPr/>
        </p:nvSpPr>
        <p:spPr>
          <a:xfrm flipH="1">
            <a:off x="1080059" y="1560594"/>
            <a:ext cx="182269" cy="195477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cxnSp>
        <p:nvCxnSpPr>
          <p:cNvPr id="12" name="Connector 12"/>
          <p:cNvCxnSpPr/>
          <p:nvPr/>
        </p:nvCxnSpPr>
        <p:spPr>
          <a:xfrm>
            <a:off x="705339" y="3686440"/>
            <a:ext cx="135466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3"/>
          <p:cNvSpPr txBox="1"/>
          <p:nvPr/>
        </p:nvSpPr>
        <p:spPr>
          <a:xfrm>
            <a:off x="588528" y="1658332"/>
            <a:ext cx="6783844" cy="154781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57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57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Freeform 14"/>
          <p:cNvSpPr/>
          <p:nvPr/>
        </p:nvSpPr>
        <p:spPr>
          <a:xfrm flipH="1">
            <a:off x="2027671" y="3632465"/>
            <a:ext cx="91135" cy="97739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AutoShape 15"/>
          <p:cNvSpPr/>
          <p:nvPr/>
        </p:nvSpPr>
        <p:spPr>
          <a:xfrm>
            <a:off x="8833899" y="259556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6" name="AutoShape 16"/>
          <p:cNvSpPr/>
          <p:nvPr/>
        </p:nvSpPr>
        <p:spPr>
          <a:xfrm>
            <a:off x="9169123" y="259556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7" name="AutoShape 17"/>
          <p:cNvSpPr/>
          <p:nvPr/>
        </p:nvSpPr>
        <p:spPr>
          <a:xfrm>
            <a:off x="8864356" y="259556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8" name="AutoShape 18"/>
          <p:cNvSpPr/>
          <p:nvPr/>
        </p:nvSpPr>
        <p:spPr>
          <a:xfrm>
            <a:off x="8833899" y="397305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9" name="AutoShape 19"/>
          <p:cNvSpPr/>
          <p:nvPr/>
        </p:nvSpPr>
        <p:spPr>
          <a:xfrm>
            <a:off x="9169123" y="397305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0" name="AutoShape 20"/>
          <p:cNvSpPr/>
          <p:nvPr/>
        </p:nvSpPr>
        <p:spPr>
          <a:xfrm>
            <a:off x="8864356" y="397305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1" name="AutoShape 21"/>
          <p:cNvSpPr/>
          <p:nvPr/>
        </p:nvSpPr>
        <p:spPr>
          <a:xfrm>
            <a:off x="8833899" y="535054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2" name="AutoShape 22"/>
          <p:cNvSpPr/>
          <p:nvPr/>
        </p:nvSpPr>
        <p:spPr>
          <a:xfrm>
            <a:off x="9169123" y="535054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3" name="AutoShape 23"/>
          <p:cNvSpPr/>
          <p:nvPr/>
        </p:nvSpPr>
        <p:spPr>
          <a:xfrm>
            <a:off x="8864356" y="535054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4" name="TextBox 24"/>
          <p:cNvSpPr txBox="1"/>
          <p:nvPr/>
        </p:nvSpPr>
        <p:spPr>
          <a:xfrm>
            <a:off x="588528" y="2764631"/>
            <a:ext cx="5645078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糖尿病肾病的药物治疗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进展</a:t>
            </a:r>
            <a:endParaRPr lang="zh-CN" alt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id="4" name="AutoShape 4"/>
          <p:cNvSpPr/>
          <p:nvPr/>
        </p:nvSpPr>
        <p:spPr>
          <a:xfrm>
            <a:off x="11261" y="0"/>
            <a:ext cx="3078497" cy="5357813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5" name="AutoShape 5"/>
          <p:cNvSpPr/>
          <p:nvPr/>
        </p:nvSpPr>
        <p:spPr>
          <a:xfrm>
            <a:off x="-1945863" y="-2054816"/>
            <a:ext cx="4305017" cy="4305017"/>
          </a:xfrm>
          <a:prstGeom prst="ellipse">
            <a:avLst/>
          </a:prstGeom>
          <a:solidFill>
            <a:schemeClr val="accent3">
              <a:lumMod val="20000"/>
              <a:lumOff val="80000"/>
              <a:alpha val="55000"/>
            </a:schemeClr>
          </a:solidFill>
        </p:spPr>
        <p:style>
          <a:lnRef idx="0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6" name="AutoShape 6"/>
          <p:cNvSpPr/>
          <p:nvPr/>
        </p:nvSpPr>
        <p:spPr>
          <a:xfrm>
            <a:off x="-1070470" y="-1193497"/>
            <a:ext cx="2554230" cy="2554230"/>
          </a:xfrm>
          <a:prstGeom prst="ellipse">
            <a:avLst/>
          </a:prstGeom>
          <a:solidFill>
            <a:schemeClr val="accent3">
              <a:alpha val="67000"/>
            </a:schemeClr>
          </a:solidFill>
        </p:spPr>
        <p:style>
          <a:lnRef idx="0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7" name="TextBox 7"/>
          <p:cNvSpPr txBox="1"/>
          <p:nvPr/>
        </p:nvSpPr>
        <p:spPr>
          <a:xfrm>
            <a:off x="3754141" y="890588"/>
            <a:ext cx="5127370" cy="3762375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marL="203200" lvl="0" indent="-2032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87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糖尿病肾病</a:t>
            </a:r>
            <a:r>
              <a:rPr lang="zh-CN" altLang="en-US" sz="187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流行病学进展</a:t>
            </a:r>
            <a:endParaRPr lang="en-US" sz="187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87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糖尿病肾病的</a:t>
            </a:r>
            <a:r>
              <a:rPr lang="zh-CN" altLang="en-US" sz="187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病理及</a:t>
            </a:r>
            <a:r>
              <a:rPr lang="en-US" sz="187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发病机制</a:t>
            </a:r>
            <a:endParaRPr lang="en-US" sz="187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87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糖尿病肾病的诊断与评估</a:t>
            </a:r>
            <a:endParaRPr lang="en-US" sz="187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87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糖尿病肾病的药物治疗</a:t>
            </a:r>
            <a:r>
              <a:rPr lang="zh-CN" altLang="en-US" sz="187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进展</a:t>
            </a:r>
            <a:endParaRPr lang="en-US" sz="187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87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糖尿病肾病的</a:t>
            </a:r>
            <a:r>
              <a:rPr lang="zh-CN" altLang="en-US" sz="187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中医治疗进展</a:t>
            </a:r>
            <a:endParaRPr lang="en-US" sz="187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>
              <a:lnSpc>
                <a:spcPct val="150000"/>
              </a:lnSpc>
              <a:buFont typeface="Arial" panose="020B0604020202020204"/>
              <a:buNone/>
            </a:pPr>
            <a:endParaRPr lang="en-US" sz="187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811833" y="4652963"/>
            <a:ext cx="3444166" cy="9906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12000"/>
              </a:lnSpc>
              <a:spcBef>
                <a:spcPts val="375"/>
              </a:spcBef>
            </a:pPr>
            <a:r>
              <a:rPr lang="en-US" sz="4500" b="1">
                <a:solidFill>
                  <a:schemeClr val="accent3">
                    <a:lumMod val="40000"/>
                    <a:lumOff val="60000"/>
                    <a:alpha val="34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contents</a:t>
            </a:r>
            <a:endParaRPr lang="en-US" sz="4500" b="1">
              <a:solidFill>
                <a:schemeClr val="accent3">
                  <a:lumMod val="40000"/>
                  <a:lumOff val="60000"/>
                  <a:alpha val="34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-212036" y="2782468"/>
            <a:ext cx="2833586" cy="25717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25000"/>
              </a:lnSpc>
            </a:pPr>
            <a:r>
              <a:rPr lang="en-US" sz="6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</a:t>
            </a:r>
            <a:endParaRPr lang="en-US" sz="60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25000"/>
              </a:lnSpc>
            </a:pPr>
            <a:r>
              <a:rPr lang="en-US" sz="6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录</a:t>
            </a:r>
            <a:endParaRPr lang="en-US" sz="60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35" y="-31115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cxnSp>
        <p:nvCxnSpPr>
          <p:cNvPr id="4" name="Connector 4"/>
          <p:cNvCxnSpPr/>
          <p:nvPr/>
        </p:nvCxnSpPr>
        <p:spPr>
          <a:xfrm>
            <a:off x="944678" y="845676"/>
            <a:ext cx="0" cy="4512136"/>
          </a:xfrm>
          <a:prstGeom prst="line">
            <a:avLst/>
          </a:prstGeom>
          <a:ln w="19050">
            <a:solidFill>
              <a:schemeClr val="accent1"/>
            </a:solidFill>
            <a:head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AutoShape 5"/>
          <p:cNvSpPr/>
          <p:nvPr/>
        </p:nvSpPr>
        <p:spPr>
          <a:xfrm>
            <a:off x="682184" y="1040895"/>
            <a:ext cx="523030" cy="523030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6" name="AutoShape 6"/>
          <p:cNvSpPr/>
          <p:nvPr/>
        </p:nvSpPr>
        <p:spPr>
          <a:xfrm>
            <a:off x="772096" y="1130806"/>
            <a:ext cx="343207" cy="343207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AutoShape 7"/>
          <p:cNvSpPr/>
          <p:nvPr/>
        </p:nvSpPr>
        <p:spPr>
          <a:xfrm>
            <a:off x="1681480" y="1022350"/>
            <a:ext cx="7217410" cy="1094105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/>
          </a:gra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8" name="AutoShape 8"/>
          <p:cNvSpPr/>
          <p:nvPr/>
        </p:nvSpPr>
        <p:spPr>
          <a:xfrm rot="-5400000">
            <a:off x="1499845" y="1151484"/>
            <a:ext cx="216262" cy="245753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9" name="AutoShape 9"/>
          <p:cNvSpPr/>
          <p:nvPr/>
        </p:nvSpPr>
        <p:spPr>
          <a:xfrm>
            <a:off x="1681480" y="2396490"/>
            <a:ext cx="7187565" cy="1090295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/>
          </a:gra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0" name="AutoShape 10"/>
          <p:cNvSpPr/>
          <p:nvPr/>
        </p:nvSpPr>
        <p:spPr>
          <a:xfrm rot="-5400000">
            <a:off x="1499845" y="2525250"/>
            <a:ext cx="216262" cy="245753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1" name="AutoShape 11"/>
          <p:cNvSpPr/>
          <p:nvPr/>
        </p:nvSpPr>
        <p:spPr>
          <a:xfrm>
            <a:off x="1681480" y="3769995"/>
            <a:ext cx="7186930" cy="953135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/>
          </a:gra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2" name="AutoShape 12"/>
          <p:cNvSpPr/>
          <p:nvPr/>
        </p:nvSpPr>
        <p:spPr>
          <a:xfrm rot="-5400000">
            <a:off x="1499845" y="3899016"/>
            <a:ext cx="216262" cy="245753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3" name="TextBox 13"/>
          <p:cNvSpPr txBox="1"/>
          <p:nvPr/>
        </p:nvSpPr>
        <p:spPr>
          <a:xfrm>
            <a:off x="1731010" y="997585"/>
            <a:ext cx="6991350" cy="927735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zh-CN" altLang="en-US" sz="1600" spc="160">
                <a:ln w="3175">
                  <a:noFill/>
                  <a:prstDash val="dash"/>
                </a:ln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使用口服降糖药物的T2DM患者应根据eGFR调整降糖药物的剂量</a:t>
            </a:r>
            <a:endParaRPr lang="zh-CN" altLang="en-US" sz="1600" b="1" spc="160">
              <a:ln w="3175">
                <a:noFill/>
                <a:prstDash val="dash"/>
              </a:ln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81480" y="2292350"/>
            <a:ext cx="7184390" cy="1175385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zh-CN" altLang="en-US" sz="1600" spc="160">
                <a:ln w="3175">
                  <a:noFill/>
                  <a:prstDash val="dash"/>
                </a:ln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确诊DKD的T2DM患者，无论血糖是否达标，若eGFR≥45 ml·min⁻·（¹ 1.73 m²）⁻¹，均推荐使用钠⁃葡萄糖共转运蛋白2抑制剂（SGLT2i）以延缓DKD进展。</a:t>
            </a:r>
            <a:endParaRPr 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682115" y="3741420"/>
            <a:ext cx="7040880" cy="600075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zh-CN" altLang="en-US" sz="1600" spc="160">
                <a:ln w="3175">
                  <a:noFill/>
                  <a:prstDash val="dash"/>
                </a:ln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对于无法使用SGLT2i或使用后血糖仍不达标的T2DM患者，推荐使用具有延缓DKD进展证据的胰高糖素样肽⁃1受体激动剂（GLP⁃1RA）</a:t>
            </a:r>
            <a:endParaRPr lang="zh-CN" altLang="en-US" sz="1600" spc="160">
              <a:ln w="3175">
                <a:noFill/>
                <a:prstDash val="dash"/>
              </a:ln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降糖药物选择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要点</a:t>
            </a:r>
            <a:endParaRPr lang="zh-CN" alt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AutoShape 21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AutoShape 22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AutoShape 23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AutoShape 24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AutoShape 25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AutoShape 26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AutoShape 27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AutoShape 28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AutoShape 29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AutoShape 30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AutoShape 31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AutoShape 32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AutoShape 33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AutoShape 34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AutoShape 35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AutoShape 36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AutoShape 37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AutoShape 38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AutoShape 39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AutoShape 40"/>
          <p:cNvSpPr/>
          <p:nvPr/>
        </p:nvSpPr>
        <p:spPr>
          <a:xfrm>
            <a:off x="682184" y="2396349"/>
            <a:ext cx="523030" cy="523030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41" name="AutoShape 41"/>
          <p:cNvSpPr/>
          <p:nvPr/>
        </p:nvSpPr>
        <p:spPr>
          <a:xfrm>
            <a:off x="772096" y="2486260"/>
            <a:ext cx="343207" cy="343207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AutoShape 42"/>
          <p:cNvSpPr/>
          <p:nvPr/>
        </p:nvSpPr>
        <p:spPr>
          <a:xfrm>
            <a:off x="682184" y="3770115"/>
            <a:ext cx="523030" cy="523030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43" name="AutoShape 43"/>
          <p:cNvSpPr/>
          <p:nvPr/>
        </p:nvSpPr>
        <p:spPr>
          <a:xfrm>
            <a:off x="772096" y="3860026"/>
            <a:ext cx="343207" cy="343207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id="19" name="TextBox 19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降糖药物选择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流程</a:t>
            </a:r>
            <a:endParaRPr lang="zh-CN" alt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AutoShape 21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AutoShape 22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AutoShape 23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AutoShape 24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AutoShape 25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AutoShape 26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AutoShape 27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AutoShape 28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AutoShape 29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AutoShape 30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AutoShape 31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AutoShape 32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AutoShape 33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AutoShape 34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AutoShape 35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AutoShape 36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AutoShape 37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AutoShape 38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AutoShape 39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" name="图片 4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729" b="729"/>
          <a:stretch>
            <a:fillRect/>
          </a:stretch>
        </p:blipFill>
        <p:spPr>
          <a:xfrm>
            <a:off x="2095745" y="768164"/>
            <a:ext cx="5138639" cy="415835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880" h="6480">
                <a:moveTo>
                  <a:pt x="0" y="0"/>
                </a:moveTo>
                <a:lnTo>
                  <a:pt x="8880" y="0"/>
                </a:lnTo>
                <a:lnTo>
                  <a:pt x="8880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id="19" name="TextBox 19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血糖控制目标</a:t>
            </a:r>
            <a:endParaRPr lang="zh-CN" alt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AutoShape 21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AutoShape 22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AutoShape 23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AutoShape 24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AutoShape 25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AutoShape 26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AutoShape 27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AutoShape 28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AutoShape 29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AutoShape 30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AutoShape 31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AutoShape 32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AutoShape 33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AutoShape 34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AutoShape 35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AutoShape 36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AutoShape 37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AutoShape 38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AutoShape 39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Title 6"/>
          <p:cNvSpPr txBox="1"/>
          <p:nvPr>
            <p:custDataLst>
              <p:tags r:id="rId2"/>
            </p:custDataLst>
          </p:nvPr>
        </p:nvSpPr>
        <p:spPr>
          <a:xfrm>
            <a:off x="495233" y="1149276"/>
            <a:ext cx="2940685" cy="1901059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9506" tIns="19802" rIns="49506" bIns="19802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56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HbA1c&lt;6%或&gt;9%均会增加心血管及死亡风险，而强化降糖的肾脏保护作用需要较长时间（2~10年）才能出现。</a:t>
            </a:r>
            <a:endParaRPr lang="zh-CN" altLang="en-US" sz="1560" spc="12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4138749" y="1258702"/>
            <a:ext cx="4901181" cy="28292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560" h="7920">
                <a:moveTo>
                  <a:pt x="0" y="0"/>
                </a:moveTo>
                <a:lnTo>
                  <a:pt x="10560" y="0"/>
                </a:lnTo>
                <a:lnTo>
                  <a:pt x="10560" y="7920"/>
                </a:lnTo>
                <a:lnTo>
                  <a:pt x="0" y="792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id="19" name="TextBox 19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降压药物选择</a:t>
            </a:r>
            <a:endParaRPr lang="zh-CN" alt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AutoShape 21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AutoShape 22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AutoShape 23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AutoShape 24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AutoShape 25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AutoShape 26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AutoShape 27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AutoShape 28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AutoShape 29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AutoShape 30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AutoShape 31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AutoShape 32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AutoShape 33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AutoShape 34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AutoShape 35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AutoShape 36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AutoShape 37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AutoShape 38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AutoShape 39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6"/>
          <p:cNvSpPr txBox="1"/>
          <p:nvPr>
            <p:custDataLst>
              <p:tags r:id="rId2"/>
            </p:custDataLst>
          </p:nvPr>
        </p:nvSpPr>
        <p:spPr>
          <a:xfrm>
            <a:off x="485140" y="996950"/>
            <a:ext cx="5615940" cy="386969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9506" tIns="19802" rIns="49506" bIns="19802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ea"/>
            </a:pPr>
            <a:r>
              <a:rPr altLang="zh-CN" sz="1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altLang="zh-CN" sz="1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ACEI/ARB</a:t>
            </a:r>
            <a:r>
              <a:rPr lang="zh-CN" altLang="en-US" sz="1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300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DM 伴 高 血 压 且 UACR&gt;300 mg/g或 eGFR&lt;60 ml·min⁻¹·（1.73 m²）⁻¹的患者，强烈推荐 ACEI 或 ARB 类药物治</a:t>
            </a:r>
            <a:endParaRPr lang="zh-CN" altLang="en-US" sz="1300" spc="1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ea"/>
            </a:pPr>
            <a:r>
              <a:rPr altLang="zh-CN" sz="1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、盐皮质激素受体拮抗剂 (螺内酯、依普利酮）</a:t>
            </a:r>
            <a:endParaRPr lang="zh-CN" altLang="en-US" sz="1300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ea"/>
            </a:pPr>
            <a:r>
              <a:rPr altLang="zh-CN" sz="1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zh-CN" sz="1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其他种类降压药物：</a:t>
            </a:r>
            <a:endParaRPr lang="zh-CN" altLang="zh-CN" sz="1300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ea"/>
            </a:pPr>
            <a:r>
              <a:rPr lang="zh-CN" altLang="zh-CN" sz="1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altLang="zh-CN" sz="1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altLang="zh-CN" sz="1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DKD患者若采用上述治疗血压仍未达标，可加用钙通道阻滞剂（calciumchannel blocker，CCB）或利尿剂；</a:t>
            </a:r>
            <a:endParaRPr lang="zh-CN" altLang="zh-CN" sz="1300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ea"/>
            </a:pPr>
            <a:r>
              <a:rPr lang="zh-CN" altLang="zh-CN" sz="1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altLang="zh-CN" sz="1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altLang="zh-CN" sz="1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在难治性高血压（使用≥3 种包括利尿剂在内的降压药时血压仍无法达标）患者中也可使用 α 受体阻滞剂，但需警惕体位性低血压风险。</a:t>
            </a:r>
            <a:endParaRPr lang="zh-CN" altLang="zh-CN" sz="1300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ea"/>
            </a:pPr>
            <a:r>
              <a:rPr lang="zh-CN" altLang="zh-CN" sz="1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altLang="zh-CN" sz="1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altLang="zh-CN" sz="1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尽管选择性β1受体阻滞剂对代谢影响较小，但可能掩盖低血糖症状，因此，不作为 DKD 患者一线降压药物</a:t>
            </a:r>
            <a:endParaRPr lang="zh-CN" altLang="zh-CN" sz="1300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alphaModFix amt="100000"/>
          </a:blip>
          <a:srcRect l="10375" r="10375"/>
          <a:stretch>
            <a:fillRect/>
          </a:stretch>
        </p:blipFill>
        <p:spPr>
          <a:xfrm>
            <a:off x="6426096" y="1654194"/>
            <a:ext cx="4038083" cy="4038083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id="19" name="TextBox 19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血压控制目标</a:t>
            </a:r>
            <a:endParaRPr lang="zh-CN" alt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AutoShape 21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AutoShape 22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AutoShape 23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AutoShape 24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AutoShape 25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AutoShape 26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AutoShape 27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AutoShape 28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AutoShape 29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AutoShape 30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AutoShape 31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AutoShape 32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AutoShape 33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AutoShape 34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AutoShape 35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AutoShape 36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AutoShape 37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AutoShape 38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AutoShape 39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Title 6"/>
          <p:cNvSpPr txBox="1"/>
          <p:nvPr>
            <p:custDataLst>
              <p:tags r:id="rId2"/>
            </p:custDataLst>
          </p:nvPr>
        </p:nvSpPr>
        <p:spPr>
          <a:xfrm>
            <a:off x="495233" y="1149276"/>
            <a:ext cx="2940685" cy="1901059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9506" tIns="19802" rIns="49506" bIns="19802" anchor="t" anchorCtr="0">
            <a:normAutofit fontScale="7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altLang="zh-CN" sz="156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56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、推荐DKD患者（特别是伴有白蛋白尿）血压控制目标为&lt;130/80 mmHg，舒张压不低于70 mmHg，并应根据并发症及可耐受情况设定个体化的血压目标。</a:t>
            </a:r>
            <a:endParaRPr lang="zh-CN" altLang="en-US" sz="1560" spc="12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altLang="zh-CN" sz="156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56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、高危患者强化降压（收缩压&lt;120 mmHg）并未带来心血管获益，且不良事件如低血压、晕厥、电解质紊乱（低血钠和低血钾）及AKI等发生风险增加。</a:t>
            </a:r>
            <a:endParaRPr lang="zh-CN" altLang="en-US" sz="1560" spc="12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18" descr="917352051cecea3eaa0c1861363d5bb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85983" y="82550"/>
            <a:ext cx="3998595" cy="5088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38100" y="-6985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id="19" name="TextBox 19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降脂药物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治疗</a:t>
            </a:r>
            <a:endParaRPr lang="zh-CN" alt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AutoShape 21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AutoShape 22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AutoShape 23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AutoShape 24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AutoShape 25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AutoShape 26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AutoShape 27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AutoShape 28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AutoShape 29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AutoShape 30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AutoShape 31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AutoShape 32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AutoShape 33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AutoShape 34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AutoShape 35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AutoShape 36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AutoShape 37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AutoShape 38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AutoShape 39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 rot="1598456">
            <a:off x="5221130" y="1290404"/>
            <a:ext cx="1038694" cy="3139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20000"/>
          </a:bodyPr>
          <a:p>
            <a:pPr algn="ctr"/>
            <a:endParaRPr lang="zh-CN" altLang="en-US" sz="1405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 rot="1598456">
            <a:off x="7050760" y="1290404"/>
            <a:ext cx="1038694" cy="3139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20000"/>
          </a:bodyPr>
          <a:p>
            <a:pPr algn="ctr"/>
            <a:endParaRPr lang="zh-CN" altLang="en-US" sz="1405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>
            <p:custDataLst>
              <p:tags r:id="rId4"/>
            </p:custDataLst>
          </p:nvPr>
        </p:nvSpPr>
        <p:spPr>
          <a:xfrm>
            <a:off x="4224256" y="886586"/>
            <a:ext cx="1318739" cy="1318739"/>
          </a:xfrm>
          <a:prstGeom prst="ellipse">
            <a:avLst/>
          </a:prstGeom>
          <a:solidFill>
            <a:schemeClr val="l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89" tIns="35644" rIns="71289" bIns="35644" rtlCol="0" anchor="ctr">
            <a:normAutofit/>
          </a:bodyPr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935" b="1" spc="16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1.他汀类：他汀类药物一般无肾脏损伤作用，</a:t>
            </a:r>
            <a:endParaRPr lang="zh-CN" altLang="en-US" sz="935" b="1" spc="16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矩形 16"/>
          <p:cNvSpPr/>
          <p:nvPr>
            <p:custDataLst>
              <p:tags r:id="rId5"/>
            </p:custDataLst>
          </p:nvPr>
        </p:nvSpPr>
        <p:spPr>
          <a:xfrm>
            <a:off x="4094420" y="2515729"/>
            <a:ext cx="1578414" cy="2288883"/>
          </a:xfrm>
          <a:prstGeom prst="rect">
            <a:avLst/>
          </a:prstGeom>
        </p:spPr>
        <p:txBody>
          <a:bodyPr wrap="square" lIns="71289" tIns="35644" rIns="71289" bIns="35644" anchor="t" anchorCtr="0">
            <a:normAutofit/>
          </a:bodyPr>
          <a:p>
            <a:pPr marL="304800" lvl="0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245" spc="8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在起始治疗时应选用中等强度的他汀，根据患者疗效及耐受情况进行剂量调整。</a:t>
            </a:r>
            <a:endParaRPr lang="zh-CN" altLang="en-US" sz="1245" spc="8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椭圆 17"/>
          <p:cNvSpPr/>
          <p:nvPr>
            <p:custDataLst>
              <p:tags r:id="rId6"/>
            </p:custDataLst>
          </p:nvPr>
        </p:nvSpPr>
        <p:spPr>
          <a:xfrm>
            <a:off x="6053887" y="886586"/>
            <a:ext cx="1318739" cy="1318739"/>
          </a:xfrm>
          <a:prstGeom prst="ellipse">
            <a:avLst/>
          </a:prstGeom>
          <a:solidFill>
            <a:schemeClr val="l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89" tIns="35644" rIns="71289" bIns="35644" rtlCol="0" anchor="ctr"/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935" b="1" spc="16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2.贝特类：若DKD患者的甘油三酯&gt;5.6 mmol/L</a:t>
            </a:r>
            <a:endParaRPr lang="zh-CN" altLang="en-US" sz="935" b="1" spc="16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5924049" y="2515729"/>
            <a:ext cx="1578414" cy="2288883"/>
          </a:xfrm>
          <a:prstGeom prst="rect">
            <a:avLst/>
          </a:prstGeom>
        </p:spPr>
        <p:txBody>
          <a:bodyPr wrap="square" lIns="71289" tIns="35644" rIns="71289" bIns="35644" anchor="t" anchorCtr="0">
            <a:normAutofit/>
          </a:bodyPr>
          <a:p>
            <a:pPr marL="304800" lvl="0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245" spc="8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时应首选贝特类药物降低甘油三酯水平，以减少急性胰腺炎发生的风险。荟</a:t>
            </a:r>
            <a:endParaRPr lang="zh-CN" altLang="en-US" sz="1245" spc="8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椭圆 4"/>
          <p:cNvSpPr/>
          <p:nvPr>
            <p:custDataLst>
              <p:tags r:id="rId8"/>
            </p:custDataLst>
          </p:nvPr>
        </p:nvSpPr>
        <p:spPr>
          <a:xfrm>
            <a:off x="7883517" y="886586"/>
            <a:ext cx="1318739" cy="1318739"/>
          </a:xfrm>
          <a:prstGeom prst="ellipse">
            <a:avLst/>
          </a:prstGeom>
          <a:solidFill>
            <a:schemeClr val="l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89" tIns="35644" rIns="71289" bIns="35644" rtlCol="0" anchor="ctr">
            <a:normAutofit/>
          </a:bodyPr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935" b="1" spc="16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3.其他调脂药物：若使用他汀类药物出现不良</a:t>
            </a:r>
            <a:endParaRPr lang="zh-CN" altLang="en-US" sz="935" b="1" spc="16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7753680" y="2515729"/>
            <a:ext cx="1578414" cy="2288883"/>
          </a:xfrm>
          <a:prstGeom prst="rect">
            <a:avLst/>
          </a:prstGeom>
        </p:spPr>
        <p:txBody>
          <a:bodyPr wrap="square" lIns="71289" tIns="35644" rIns="71289" bIns="35644" anchor="t" anchorCtr="0">
            <a:normAutofit/>
          </a:bodyPr>
          <a:p>
            <a:pPr marL="304800" lvl="0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245" spc="8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反应时，可减少他汀类药物用量并联合使用依折麦布，但不推荐单独使用依折麦布。</a:t>
            </a:r>
            <a:endParaRPr lang="zh-CN" altLang="en-US" sz="1245" spc="8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10"/>
            </p:custDataLst>
          </p:nvPr>
        </p:nvSpPr>
        <p:spPr>
          <a:xfrm>
            <a:off x="266700" y="768350"/>
            <a:ext cx="3358515" cy="18453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9506" tIns="19802" rIns="49506" bIns="19802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ea"/>
            </a:pPr>
            <a:r>
              <a:rPr lang="zh-CN" altLang="en-US" sz="2000" b="1" spc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目标：</a:t>
            </a:r>
            <a:endParaRPr lang="zh-CN" altLang="en-US" sz="2000" b="1" spc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ea"/>
            </a:pPr>
            <a:r>
              <a:rPr lang="zh-CN" altLang="en-US" sz="12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推荐低密度脂蛋白胆固醇（LDL⁃C）作为DKD患者血脂控制的主要目标，目标值&lt;2.6 mmol/L，其中ASCVD极高危患者的LDL⁃C应&lt;1.8 mmol/L。</a:t>
            </a:r>
            <a:endParaRPr lang="zh-CN" altLang="en-US" sz="1200" spc="2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Picture 3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alphaModFix amt="70000"/>
          </a:blip>
          <a:srcRect l="24969" r="24969"/>
          <a:stretch>
            <a:fillRect/>
          </a:stretch>
        </p:blipFill>
        <p:spPr>
          <a:xfrm>
            <a:off x="706755" y="2139950"/>
            <a:ext cx="2374900" cy="316674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id="4" name="AutoShape 4"/>
          <p:cNvSpPr/>
          <p:nvPr/>
        </p:nvSpPr>
        <p:spPr>
          <a:xfrm flipH="1">
            <a:off x="6233606" y="692831"/>
            <a:ext cx="3630061" cy="4190167"/>
          </a:xfrm>
          <a:prstGeom prst="parallelogram">
            <a:avLst/>
          </a:prstGeom>
          <a:gradFill>
            <a:gsLst>
              <a:gs pos="0">
                <a:schemeClr val="accent2">
                  <a:alpha val="32000"/>
                </a:schemeClr>
              </a:gs>
              <a:gs pos="100000">
                <a:schemeClr val="lt1">
                  <a:alpha val="32000"/>
                </a:schemeClr>
              </a:gs>
            </a:gsLst>
            <a:lin ang="16200000"/>
          </a:gra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AutoShape 5"/>
          <p:cNvSpPr/>
          <p:nvPr/>
        </p:nvSpPr>
        <p:spPr>
          <a:xfrm>
            <a:off x="0" y="4884434"/>
            <a:ext cx="473378" cy="473378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6" name="AutoShape 6"/>
          <p:cNvSpPr/>
          <p:nvPr/>
        </p:nvSpPr>
        <p:spPr>
          <a:xfrm>
            <a:off x="218641" y="4884434"/>
            <a:ext cx="9306359" cy="473378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7" name="AutoShape 7"/>
          <p:cNvSpPr/>
          <p:nvPr/>
        </p:nvSpPr>
        <p:spPr>
          <a:xfrm>
            <a:off x="0" y="5070701"/>
            <a:ext cx="413317" cy="287112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8" name="AutoShape 8"/>
          <p:cNvSpPr/>
          <p:nvPr/>
        </p:nvSpPr>
        <p:spPr>
          <a:xfrm flipH="1">
            <a:off x="5717139" y="0"/>
            <a:ext cx="3234267" cy="4154865"/>
          </a:xfrm>
          <a:prstGeom prst="parallelogram">
            <a:avLst/>
          </a:prstGeom>
          <a:gradFill>
            <a:gsLst>
              <a:gs pos="0">
                <a:schemeClr val="accent2">
                  <a:alpha val="50000"/>
                  <a:lumMod val="40000"/>
                  <a:lumOff val="60000"/>
                </a:schemeClr>
              </a:gs>
              <a:gs pos="100000">
                <a:schemeClr val="accent2">
                  <a:alpha val="50000"/>
                </a:schemeClr>
              </a:gs>
            </a:gsLst>
            <a:lin ang="5400000"/>
          </a:gra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 9"/>
          <p:cNvSpPr/>
          <p:nvPr/>
        </p:nvSpPr>
        <p:spPr>
          <a:xfrm flipH="1">
            <a:off x="691479" y="1560594"/>
            <a:ext cx="182269" cy="195477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0" name="Freeform 10"/>
          <p:cNvSpPr/>
          <p:nvPr/>
        </p:nvSpPr>
        <p:spPr>
          <a:xfrm flipH="1">
            <a:off x="897790" y="1560594"/>
            <a:ext cx="182269" cy="195477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1" name="Freeform 11"/>
          <p:cNvSpPr/>
          <p:nvPr/>
        </p:nvSpPr>
        <p:spPr>
          <a:xfrm flipH="1">
            <a:off x="1080059" y="1560594"/>
            <a:ext cx="182269" cy="195477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cxnSp>
        <p:nvCxnSpPr>
          <p:cNvPr id="12" name="Connector 12"/>
          <p:cNvCxnSpPr/>
          <p:nvPr/>
        </p:nvCxnSpPr>
        <p:spPr>
          <a:xfrm>
            <a:off x="705339" y="3686440"/>
            <a:ext cx="135466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3"/>
          <p:cNvSpPr txBox="1"/>
          <p:nvPr/>
        </p:nvSpPr>
        <p:spPr>
          <a:xfrm>
            <a:off x="588528" y="1658332"/>
            <a:ext cx="6783844" cy="154781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57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endParaRPr lang="en-US" sz="57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Freeform 14"/>
          <p:cNvSpPr/>
          <p:nvPr/>
        </p:nvSpPr>
        <p:spPr>
          <a:xfrm flipH="1">
            <a:off x="2027671" y="3632465"/>
            <a:ext cx="91135" cy="97739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AutoShape 15"/>
          <p:cNvSpPr/>
          <p:nvPr/>
        </p:nvSpPr>
        <p:spPr>
          <a:xfrm>
            <a:off x="8833899" y="259556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6" name="AutoShape 16"/>
          <p:cNvSpPr/>
          <p:nvPr/>
        </p:nvSpPr>
        <p:spPr>
          <a:xfrm>
            <a:off x="9169123" y="259556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7" name="AutoShape 17"/>
          <p:cNvSpPr/>
          <p:nvPr/>
        </p:nvSpPr>
        <p:spPr>
          <a:xfrm>
            <a:off x="8864356" y="259556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8" name="AutoShape 18"/>
          <p:cNvSpPr/>
          <p:nvPr/>
        </p:nvSpPr>
        <p:spPr>
          <a:xfrm>
            <a:off x="8833899" y="397305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9" name="AutoShape 19"/>
          <p:cNvSpPr/>
          <p:nvPr/>
        </p:nvSpPr>
        <p:spPr>
          <a:xfrm>
            <a:off x="9169123" y="397305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0" name="AutoShape 20"/>
          <p:cNvSpPr/>
          <p:nvPr/>
        </p:nvSpPr>
        <p:spPr>
          <a:xfrm>
            <a:off x="8864356" y="397305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1" name="AutoShape 21"/>
          <p:cNvSpPr/>
          <p:nvPr/>
        </p:nvSpPr>
        <p:spPr>
          <a:xfrm>
            <a:off x="8833899" y="535054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2" name="AutoShape 22"/>
          <p:cNvSpPr/>
          <p:nvPr/>
        </p:nvSpPr>
        <p:spPr>
          <a:xfrm>
            <a:off x="9169123" y="535054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3" name="AutoShape 23"/>
          <p:cNvSpPr/>
          <p:nvPr/>
        </p:nvSpPr>
        <p:spPr>
          <a:xfrm>
            <a:off x="8864356" y="535054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4" name="TextBox 24"/>
          <p:cNvSpPr txBox="1"/>
          <p:nvPr/>
        </p:nvSpPr>
        <p:spPr>
          <a:xfrm>
            <a:off x="588528" y="2764631"/>
            <a:ext cx="5645078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糖尿病肾病的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中医治疗进展</a:t>
            </a:r>
            <a:endParaRPr lang="zh-CN" alt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id="4" name="Freeform 4"/>
          <p:cNvSpPr/>
          <p:nvPr/>
        </p:nvSpPr>
        <p:spPr>
          <a:xfrm>
            <a:off x="3182208" y="912874"/>
            <a:ext cx="355788" cy="161658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428750" y="0"/>
                </a:lnTo>
                <a:lnTo>
                  <a:pt x="1905000" y="1905000"/>
                </a:lnTo>
                <a:lnTo>
                  <a:pt x="476250" y="1905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5" name="AutoShape 5"/>
          <p:cNvSpPr/>
          <p:nvPr/>
        </p:nvSpPr>
        <p:spPr>
          <a:xfrm>
            <a:off x="369066" y="1074531"/>
            <a:ext cx="8786868" cy="3671492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0"/>
          </a:gra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 l="25061" r="25061"/>
          <a:stretch>
            <a:fillRect/>
          </a:stretch>
        </p:blipFill>
        <p:spPr>
          <a:xfrm>
            <a:off x="578662" y="912874"/>
            <a:ext cx="2874862" cy="3833150"/>
          </a:xfrm>
          <a:prstGeom prst="parallelogram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952680" y="4872106"/>
            <a:ext cx="7203254" cy="5261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8" name="AutoShape 8"/>
          <p:cNvSpPr/>
          <p:nvPr/>
        </p:nvSpPr>
        <p:spPr>
          <a:xfrm>
            <a:off x="377976" y="4872106"/>
            <a:ext cx="578171" cy="5261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9" name="AutoShape 9"/>
          <p:cNvSpPr/>
          <p:nvPr/>
        </p:nvSpPr>
        <p:spPr>
          <a:xfrm>
            <a:off x="1074903" y="4844251"/>
            <a:ext cx="124000" cy="124000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0" name="AutoShape 10"/>
          <p:cNvSpPr/>
          <p:nvPr/>
        </p:nvSpPr>
        <p:spPr>
          <a:xfrm>
            <a:off x="1255625" y="4849416"/>
            <a:ext cx="115142" cy="115142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1" name="AutoShape 11"/>
          <p:cNvSpPr/>
          <p:nvPr/>
        </p:nvSpPr>
        <p:spPr>
          <a:xfrm>
            <a:off x="1427489" y="4854581"/>
            <a:ext cx="106285" cy="106285"/>
          </a:xfrm>
          <a:prstGeom prst="ellipse">
            <a:avLst/>
          </a:prstGeom>
          <a:solidFill>
            <a:schemeClr val="accent2">
              <a:alpha val="6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2" name="AutoShape 12"/>
          <p:cNvSpPr/>
          <p:nvPr/>
        </p:nvSpPr>
        <p:spPr>
          <a:xfrm>
            <a:off x="1583846" y="4859746"/>
            <a:ext cx="97428" cy="97428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3" name="AutoShape 13"/>
          <p:cNvSpPr/>
          <p:nvPr/>
        </p:nvSpPr>
        <p:spPr>
          <a:xfrm>
            <a:off x="1737996" y="4855387"/>
            <a:ext cx="88571" cy="88571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4" name="TextBox 14"/>
          <p:cNvSpPr txBox="1"/>
          <p:nvPr/>
        </p:nvSpPr>
        <p:spPr>
          <a:xfrm>
            <a:off x="3714750" y="1349692"/>
            <a:ext cx="5052767" cy="5905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zh-CN" alt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基本病机</a:t>
            </a:r>
            <a:endParaRPr lang="zh-CN" altLang="en-US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714750" y="1800004"/>
            <a:ext cx="4875483" cy="6905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DKD 主要病因为禀赋不足，五脏柔弱，糖毒、脂毒伤及先天之本，所及脏腑以肾、肝、脾为主。</a:t>
            </a:r>
            <a:endParaRPr lang="en-US" sz="10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sz="10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771900" y="2444610"/>
            <a:ext cx="4875483" cy="5905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zh-CN" alt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分期</a:t>
            </a:r>
            <a:endParaRPr lang="zh-CN" altLang="en-US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714750" y="2901950"/>
            <a:ext cx="4875530" cy="187706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1） 早期 （相当于临床分期中危期）：消渴病日久，出现肝肾阴虚或脾肾气虚。2） 中期 （相当于临床分期高危期）：阴虚耗气，气阴两虚；气虚失治，</a:t>
            </a:r>
            <a:endParaRPr lang="en-US" sz="10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sz="10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脾肾阳虚。</a:t>
            </a:r>
            <a:endParaRPr lang="en-US" sz="10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10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3） 晚期 （相当于临床分期极高危期）：阴损及阳，阴阳两虚；真元耗伤，肾阳衰微；甚则变生浊毒瘀阻。</a:t>
            </a:r>
            <a:endParaRPr lang="en-US" sz="10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AutoShape 19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AutoShape 20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AutoShape 21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AutoShape 22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AutoShape 23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AutoShape 24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AutoShape 25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AutoShape 26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AutoShape 27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AutoShape 28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AutoShape 29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AutoShape 30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AutoShape 31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AutoShape 32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AutoShape 33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AutoShape 34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AutoShape 35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AutoShape 36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AutoShape 37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TextBox 38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中医辨证标准</a:t>
            </a:r>
            <a:endParaRPr lang="zh-CN" alt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3810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id="4" name="AutoShape 4"/>
          <p:cNvSpPr/>
          <p:nvPr/>
        </p:nvSpPr>
        <p:spPr>
          <a:xfrm>
            <a:off x="-2792877" y="910427"/>
            <a:ext cx="3919068" cy="4479316"/>
          </a:xfrm>
          <a:prstGeom prst="parallelogram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70000"/>
          </a:blip>
          <a:srcRect l="25000" r="25000"/>
          <a:stretch>
            <a:fillRect/>
          </a:stretch>
        </p:blipFill>
        <p:spPr>
          <a:xfrm>
            <a:off x="126559" y="910427"/>
            <a:ext cx="3359487" cy="4479316"/>
          </a:xfrm>
          <a:prstGeom prst="parallelogram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118922" y="910427"/>
            <a:ext cx="4912911" cy="5905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1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肝肾阴虚证</a:t>
            </a:r>
            <a:endParaRPr lang="en-US" sz="18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3053803" y="1062827"/>
            <a:ext cx="548022" cy="429769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8" name="AutoShape 8"/>
          <p:cNvSpPr/>
          <p:nvPr/>
        </p:nvSpPr>
        <p:spPr>
          <a:xfrm>
            <a:off x="3399703" y="1062827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9" name="AutoShape 9"/>
          <p:cNvSpPr/>
          <p:nvPr/>
        </p:nvSpPr>
        <p:spPr>
          <a:xfrm>
            <a:off x="2838918" y="1062827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0" name="TextBox 10"/>
          <p:cNvSpPr txBox="1"/>
          <p:nvPr/>
        </p:nvSpPr>
        <p:spPr>
          <a:xfrm>
            <a:off x="2977060" y="963386"/>
            <a:ext cx="624764" cy="619125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50000"/>
              </a:lnSpc>
            </a:pPr>
            <a:r>
              <a:rPr lang="en-US" altLang="zh-CN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altLang="zh-CN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118922" y="1321964"/>
            <a:ext cx="4784560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症状：尿黄，时有尿浊，腰膝酸软，眩晕耳鸣，手足心热，两目干涩，口咽干燥，大便干结，失眠多梦，舌红少苔，脉细数。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治法：滋补肝肾。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方药：六味地黄丸合二至丸加减。生地黄、牡丹皮、茯苓、山药、山萸肉、泽泻、女贞子、墨旱莲等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AutoShape 13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AutoShape 14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AutoShape 15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AutoShape 16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AutoShape 17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AutoShape 18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AutoShape 19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AutoShape 20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AutoShape 21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AutoShape 22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AutoShape 23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AutoShape 24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AutoShape 25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AutoShape 26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AutoShape 27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AutoShape 28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AutoShape 29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AutoShape 30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AutoShape 31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TextBox 32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分期论治</a:t>
            </a:r>
            <a:r>
              <a:rPr lang="en-US" altLang="zh-CN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早期</a:t>
            </a:r>
            <a:endParaRPr lang="zh-CN" alt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467238" y="2841154"/>
            <a:ext cx="4912911" cy="5905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zh-CN" altLang="en-US" sz="1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脾肾气虚</a:t>
            </a:r>
            <a:endParaRPr lang="zh-CN" altLang="en-US" sz="18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AutoShape 40"/>
          <p:cNvSpPr/>
          <p:nvPr/>
        </p:nvSpPr>
        <p:spPr>
          <a:xfrm>
            <a:off x="2511338" y="2978314"/>
            <a:ext cx="548022" cy="429769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41" name="AutoShape 41"/>
          <p:cNvSpPr/>
          <p:nvPr/>
        </p:nvSpPr>
        <p:spPr>
          <a:xfrm>
            <a:off x="2857238" y="2978314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42" name="AutoShape 42"/>
          <p:cNvSpPr/>
          <p:nvPr/>
        </p:nvSpPr>
        <p:spPr>
          <a:xfrm>
            <a:off x="2296453" y="2978314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43" name="TextBox 43"/>
          <p:cNvSpPr txBox="1"/>
          <p:nvPr/>
        </p:nvSpPr>
        <p:spPr>
          <a:xfrm>
            <a:off x="2324393" y="2840774"/>
            <a:ext cx="871649" cy="619125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3467100" y="3511550"/>
            <a:ext cx="4784725" cy="1593215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症状：尿频数而清，时有尿浊，肢体倦怠，少气懒言，纳少腹胀，形体浮肿，大便溏薄，舌淡苔白，脉弱。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治法：健脾固肾。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方药：水陆二仙丹合芡实合剂。金樱子、芡实、白术、茯苓、山药、黄精、菟丝子、百合、枇杷叶等。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id="4" name="AutoShape 4"/>
          <p:cNvSpPr/>
          <p:nvPr/>
        </p:nvSpPr>
        <p:spPr>
          <a:xfrm>
            <a:off x="7227158" y="-1095683"/>
            <a:ext cx="1843410" cy="184341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100000"/>
          </a:blip>
          <a:srcRect l="10375" r="10375"/>
          <a:stretch>
            <a:fillRect/>
          </a:stretch>
        </p:blipFill>
        <p:spPr>
          <a:xfrm>
            <a:off x="6426096" y="1654194"/>
            <a:ext cx="4038083" cy="4038083"/>
          </a:xfrm>
          <a:prstGeom prst="ellipse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AutoShape 7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AutoShape 8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AutoShape 9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AutoShape 10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AutoShape 11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AutoShape 12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AutoShape 13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AutoShape 14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AutoShape 15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AutoShape 16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AutoShape 17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AutoShape 18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AutoShape 19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AutoShape 20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AutoShape 21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AutoShape 22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AutoShape 23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AutoShape 24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AutoShape 25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TextBox 26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分期论治</a:t>
            </a:r>
            <a:r>
              <a:rPr lang="en-US" altLang="zh-CN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中期</a:t>
            </a:r>
            <a:endParaRPr lang="zh-CN" alt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AutoShape 27"/>
          <p:cNvSpPr/>
          <p:nvPr/>
        </p:nvSpPr>
        <p:spPr>
          <a:xfrm>
            <a:off x="7079916" y="1654194"/>
            <a:ext cx="637187" cy="637187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AutoShape 28"/>
          <p:cNvSpPr/>
          <p:nvPr/>
        </p:nvSpPr>
        <p:spPr>
          <a:xfrm>
            <a:off x="819890" y="1088182"/>
            <a:ext cx="1982317" cy="758921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9" name="AutoShape 29"/>
          <p:cNvSpPr/>
          <p:nvPr/>
        </p:nvSpPr>
        <p:spPr>
          <a:xfrm>
            <a:off x="421180" y="1086643"/>
            <a:ext cx="762000" cy="762000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30" name="TextBox 30"/>
          <p:cNvSpPr txBox="1"/>
          <p:nvPr/>
        </p:nvSpPr>
        <p:spPr>
          <a:xfrm>
            <a:off x="469900" y="1938655"/>
            <a:ext cx="2682875" cy="3331845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症状：尿频而浊，头晕耳鸣，两目干涩，咽干口燥，五心烦热，潮热盗汗，颧红，食少腹胀，尿黄便结，舌体瘦薄、质红，苔少或薄黄而干，脉细数。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治法：益气养阴，佐以清热。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方药：参芪地黄汤加减。人参、黄芪、熟地黄、山萸肉、茯苓、山药、泽泻、牡丹皮等。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AutoShape 31"/>
          <p:cNvSpPr/>
          <p:nvPr/>
        </p:nvSpPr>
        <p:spPr>
          <a:xfrm>
            <a:off x="2421207" y="1086643"/>
            <a:ext cx="762000" cy="762000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32" name="TextBox 32"/>
          <p:cNvSpPr txBox="1"/>
          <p:nvPr/>
        </p:nvSpPr>
        <p:spPr>
          <a:xfrm>
            <a:off x="677897" y="1086643"/>
            <a:ext cx="2276597" cy="4951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20000"/>
              </a:lnSpc>
            </a:pPr>
            <a:r>
              <a:rPr 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气阴两虚证</a:t>
            </a:r>
            <a:endParaRPr 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AutoShape 33"/>
          <p:cNvSpPr/>
          <p:nvPr/>
        </p:nvSpPr>
        <p:spPr>
          <a:xfrm>
            <a:off x="3792022" y="1088182"/>
            <a:ext cx="1982317" cy="758921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34" name="AutoShape 34"/>
          <p:cNvSpPr/>
          <p:nvPr/>
        </p:nvSpPr>
        <p:spPr>
          <a:xfrm>
            <a:off x="3393312" y="1086643"/>
            <a:ext cx="762000" cy="762000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35" name="TextBox 35"/>
          <p:cNvSpPr txBox="1"/>
          <p:nvPr/>
        </p:nvSpPr>
        <p:spPr>
          <a:xfrm>
            <a:off x="3441853" y="1938360"/>
            <a:ext cx="2682655" cy="6905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症状：尿浊，畏寒肢冷，面浮肢肿，舌淡胖，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苔白滑，脉沉迟无力。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治法：健脾温肾，利水消肿。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方药：济生肾气丸合实脾饮加减。炮附片、肉桂、熟地黄、山萸肉、山药、茯苓、泽泻、牡丹皮，车前子、川牛膝、干姜、白术、木香、木瓜等。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AutoShape 36"/>
          <p:cNvSpPr/>
          <p:nvPr/>
        </p:nvSpPr>
        <p:spPr>
          <a:xfrm>
            <a:off x="5393339" y="1086643"/>
            <a:ext cx="762000" cy="762000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37" name="TextBox 37"/>
          <p:cNvSpPr txBox="1"/>
          <p:nvPr/>
        </p:nvSpPr>
        <p:spPr>
          <a:xfrm>
            <a:off x="3644882" y="1086643"/>
            <a:ext cx="2276597" cy="4951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20000"/>
              </a:lnSpc>
            </a:pPr>
            <a:r>
              <a:rPr 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脾肾阳虚证</a:t>
            </a:r>
            <a:endParaRPr 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id="4" name="AutoShape 4"/>
          <p:cNvSpPr/>
          <p:nvPr/>
        </p:nvSpPr>
        <p:spPr>
          <a:xfrm flipH="1">
            <a:off x="6233606" y="692831"/>
            <a:ext cx="3630061" cy="4190167"/>
          </a:xfrm>
          <a:prstGeom prst="parallelogram">
            <a:avLst/>
          </a:prstGeom>
          <a:gradFill>
            <a:gsLst>
              <a:gs pos="0">
                <a:schemeClr val="accent2">
                  <a:alpha val="32000"/>
                </a:schemeClr>
              </a:gs>
              <a:gs pos="100000">
                <a:schemeClr val="lt1">
                  <a:alpha val="32000"/>
                </a:schemeClr>
              </a:gs>
            </a:gsLst>
            <a:lin ang="16200000"/>
          </a:gra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AutoShape 5"/>
          <p:cNvSpPr/>
          <p:nvPr/>
        </p:nvSpPr>
        <p:spPr>
          <a:xfrm>
            <a:off x="0" y="4884434"/>
            <a:ext cx="473378" cy="473378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6" name="AutoShape 6"/>
          <p:cNvSpPr/>
          <p:nvPr/>
        </p:nvSpPr>
        <p:spPr>
          <a:xfrm>
            <a:off x="218641" y="4884434"/>
            <a:ext cx="9306359" cy="473378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7" name="AutoShape 7"/>
          <p:cNvSpPr/>
          <p:nvPr/>
        </p:nvSpPr>
        <p:spPr>
          <a:xfrm>
            <a:off x="0" y="5070701"/>
            <a:ext cx="413317" cy="287112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8" name="AutoShape 8"/>
          <p:cNvSpPr/>
          <p:nvPr/>
        </p:nvSpPr>
        <p:spPr>
          <a:xfrm flipH="1">
            <a:off x="5717139" y="0"/>
            <a:ext cx="3234267" cy="4154865"/>
          </a:xfrm>
          <a:prstGeom prst="parallelogram">
            <a:avLst/>
          </a:prstGeom>
          <a:gradFill>
            <a:gsLst>
              <a:gs pos="0">
                <a:schemeClr val="accent2">
                  <a:alpha val="50000"/>
                  <a:lumMod val="40000"/>
                  <a:lumOff val="60000"/>
                </a:schemeClr>
              </a:gs>
              <a:gs pos="100000">
                <a:schemeClr val="accent2">
                  <a:alpha val="50000"/>
                </a:schemeClr>
              </a:gs>
            </a:gsLst>
            <a:lin ang="5400000"/>
          </a:gra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 9"/>
          <p:cNvSpPr/>
          <p:nvPr/>
        </p:nvSpPr>
        <p:spPr>
          <a:xfrm flipH="1">
            <a:off x="691479" y="1560594"/>
            <a:ext cx="182269" cy="195477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0" name="Freeform 10"/>
          <p:cNvSpPr/>
          <p:nvPr/>
        </p:nvSpPr>
        <p:spPr>
          <a:xfrm flipH="1">
            <a:off x="897790" y="1560594"/>
            <a:ext cx="182269" cy="195477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1" name="Freeform 11"/>
          <p:cNvSpPr/>
          <p:nvPr/>
        </p:nvSpPr>
        <p:spPr>
          <a:xfrm flipH="1">
            <a:off x="1080059" y="1560594"/>
            <a:ext cx="182269" cy="195477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cxnSp>
        <p:nvCxnSpPr>
          <p:cNvPr id="12" name="Connector 12"/>
          <p:cNvCxnSpPr/>
          <p:nvPr/>
        </p:nvCxnSpPr>
        <p:spPr>
          <a:xfrm>
            <a:off x="705339" y="3686440"/>
            <a:ext cx="135466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3"/>
          <p:cNvSpPr txBox="1"/>
          <p:nvPr/>
        </p:nvSpPr>
        <p:spPr>
          <a:xfrm>
            <a:off x="588528" y="1658332"/>
            <a:ext cx="6783844" cy="154781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57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57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Freeform 14"/>
          <p:cNvSpPr/>
          <p:nvPr/>
        </p:nvSpPr>
        <p:spPr>
          <a:xfrm flipH="1">
            <a:off x="2027671" y="3632465"/>
            <a:ext cx="91135" cy="97739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AutoShape 15"/>
          <p:cNvSpPr/>
          <p:nvPr/>
        </p:nvSpPr>
        <p:spPr>
          <a:xfrm>
            <a:off x="8833899" y="259556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6" name="AutoShape 16"/>
          <p:cNvSpPr/>
          <p:nvPr/>
        </p:nvSpPr>
        <p:spPr>
          <a:xfrm>
            <a:off x="9169123" y="259556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7" name="AutoShape 17"/>
          <p:cNvSpPr/>
          <p:nvPr/>
        </p:nvSpPr>
        <p:spPr>
          <a:xfrm>
            <a:off x="8864356" y="259556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8" name="AutoShape 18"/>
          <p:cNvSpPr/>
          <p:nvPr/>
        </p:nvSpPr>
        <p:spPr>
          <a:xfrm>
            <a:off x="8833899" y="397305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9" name="AutoShape 19"/>
          <p:cNvSpPr/>
          <p:nvPr/>
        </p:nvSpPr>
        <p:spPr>
          <a:xfrm>
            <a:off x="9169123" y="397305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0" name="AutoShape 20"/>
          <p:cNvSpPr/>
          <p:nvPr/>
        </p:nvSpPr>
        <p:spPr>
          <a:xfrm>
            <a:off x="8864356" y="397305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1" name="AutoShape 21"/>
          <p:cNvSpPr/>
          <p:nvPr/>
        </p:nvSpPr>
        <p:spPr>
          <a:xfrm>
            <a:off x="8833899" y="535054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2" name="AutoShape 22"/>
          <p:cNvSpPr/>
          <p:nvPr/>
        </p:nvSpPr>
        <p:spPr>
          <a:xfrm>
            <a:off x="9169123" y="535054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3" name="AutoShape 23"/>
          <p:cNvSpPr/>
          <p:nvPr/>
        </p:nvSpPr>
        <p:spPr>
          <a:xfrm>
            <a:off x="8864356" y="535054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4" name="TextBox 24"/>
          <p:cNvSpPr txBox="1"/>
          <p:nvPr/>
        </p:nvSpPr>
        <p:spPr>
          <a:xfrm>
            <a:off x="588528" y="2764631"/>
            <a:ext cx="5645078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糖尿病肾病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流行病学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进展</a:t>
            </a:r>
            <a:endParaRPr lang="zh-CN" alt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id="4" name="AutoShape 4"/>
          <p:cNvSpPr/>
          <p:nvPr/>
        </p:nvSpPr>
        <p:spPr>
          <a:xfrm>
            <a:off x="2835654" y="1120993"/>
            <a:ext cx="498540" cy="49854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AutoShape 5"/>
          <p:cNvSpPr/>
          <p:nvPr/>
        </p:nvSpPr>
        <p:spPr>
          <a:xfrm>
            <a:off x="2940923" y="1226262"/>
            <a:ext cx="288002" cy="2880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Connector 6"/>
          <p:cNvCxnSpPr/>
          <p:nvPr/>
        </p:nvCxnSpPr>
        <p:spPr>
          <a:xfrm>
            <a:off x="3084924" y="1619533"/>
            <a:ext cx="0" cy="681678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TextBox 7"/>
          <p:cNvSpPr txBox="1"/>
          <p:nvPr/>
        </p:nvSpPr>
        <p:spPr>
          <a:xfrm>
            <a:off x="3442804" y="953528"/>
            <a:ext cx="5383822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阴阳两虚证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42804" y="1382153"/>
            <a:ext cx="5383822" cy="44053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症状：尿浊，腰膝酸冷，面色㿠白，口渴欲饮，水肿，舌苔淡白而干，脉沉细无力。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治法：滋阴补阳，补肾固本。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方药：大补元煎加减。人参、山药、熟地黄、杜仲、当归、山萸肉、枸杞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子、炙甘草、龟甲胶、鹿角胶、仙茅、淫羊藿等。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-1433790" y="1646844"/>
            <a:ext cx="3989384" cy="3989384"/>
          </a:xfrm>
          <a:prstGeom prst="ellipse">
            <a:avLst/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0"/>
          </a:gra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100000"/>
          </a:blip>
          <a:srcRect l="19507" r="19507"/>
          <a:stretch>
            <a:fillRect/>
          </a:stretch>
        </p:blipFill>
        <p:spPr>
          <a:xfrm>
            <a:off x="-1226579" y="1854055"/>
            <a:ext cx="3574963" cy="3574962"/>
          </a:xfrm>
          <a:prstGeom prst="ellipse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AutoShape 12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AutoShape 13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AutoShape 14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AutoShape 15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AutoShape 16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AutoShape 17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AutoShape 18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AutoShape 19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AutoShape 20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AutoShape 21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AutoShape 22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AutoShape 23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AutoShape 24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AutoShape 25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AutoShape 26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AutoShape 27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AutoShape 28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AutoShape 29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AutoShape 30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TextBox 31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分期论治</a:t>
            </a:r>
            <a:r>
              <a:rPr lang="en-US" altLang="zh-CN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晚期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AutoShape 32"/>
          <p:cNvSpPr/>
          <p:nvPr/>
        </p:nvSpPr>
        <p:spPr>
          <a:xfrm>
            <a:off x="2835654" y="2464997"/>
            <a:ext cx="498540" cy="49854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AutoShape 33"/>
          <p:cNvSpPr/>
          <p:nvPr/>
        </p:nvSpPr>
        <p:spPr>
          <a:xfrm>
            <a:off x="2940923" y="2570266"/>
            <a:ext cx="288002" cy="2880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Connector 34"/>
          <p:cNvCxnSpPr/>
          <p:nvPr/>
        </p:nvCxnSpPr>
        <p:spPr>
          <a:xfrm>
            <a:off x="3084924" y="2963536"/>
            <a:ext cx="0" cy="681678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TextBox 35"/>
          <p:cNvSpPr txBox="1"/>
          <p:nvPr/>
        </p:nvSpPr>
        <p:spPr>
          <a:xfrm>
            <a:off x="3442804" y="2297532"/>
            <a:ext cx="5383822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肾阳衰微证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442804" y="2726157"/>
            <a:ext cx="5383822" cy="44053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症状：尿浊，四肢厥冷，面色㿠白，面浮身肿，舌淡胖，苔白，脉沉细或沉迟无力。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治法：温补命门，化气行水。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方药：真武汤加减。人参、附子、茯苓、白芍、生姜、白术等。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AutoShape 37"/>
          <p:cNvSpPr/>
          <p:nvPr/>
        </p:nvSpPr>
        <p:spPr>
          <a:xfrm>
            <a:off x="2835654" y="3809001"/>
            <a:ext cx="498540" cy="49854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AutoShape 38"/>
          <p:cNvSpPr/>
          <p:nvPr/>
        </p:nvSpPr>
        <p:spPr>
          <a:xfrm>
            <a:off x="2940923" y="3914270"/>
            <a:ext cx="288002" cy="2880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9" name="Connector 39"/>
          <p:cNvCxnSpPr/>
          <p:nvPr/>
        </p:nvCxnSpPr>
        <p:spPr>
          <a:xfrm>
            <a:off x="3084924" y="4307540"/>
            <a:ext cx="0" cy="681678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TextBox 40"/>
          <p:cNvSpPr txBox="1"/>
          <p:nvPr/>
        </p:nvSpPr>
        <p:spPr>
          <a:xfrm>
            <a:off x="3442804" y="3641536"/>
            <a:ext cx="5383822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浊毒瘀阻证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3442804" y="4070161"/>
            <a:ext cx="5383822" cy="44053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症状：尿少或尿闭，反复水肿，伴胸腹水，恶心呕吐，萎靡嗜睡，舌紫暗、胖大，苔腻，脉沉迟。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治法：通腑泄浊。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方药：大黄附子汤加减。大黄、附子、细辛、蒲公英等。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id="8" name="AutoShape 8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AutoShape 9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AutoShape 10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AutoShape 11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AutoShape 12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AutoShape 13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AutoShape 14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AutoShape 15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AutoShape 16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AutoShape 17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AutoShape 18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AutoShape 19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AutoShape 20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AutoShape 21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AutoShape 22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AutoShape 23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AutoShape 24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AutoShape 25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AutoShape 26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AutoShape 27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TextBox 28"/>
          <p:cNvSpPr txBox="1"/>
          <p:nvPr/>
        </p:nvSpPr>
        <p:spPr>
          <a:xfrm>
            <a:off x="854864" y="6712"/>
            <a:ext cx="7815272" cy="8572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74000"/>
              </a:lnSpc>
            </a:pP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经验用药</a:t>
            </a:r>
            <a:endParaRPr lang="zh-CN" alt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AutoShape 34"/>
          <p:cNvSpPr/>
          <p:nvPr/>
        </p:nvSpPr>
        <p:spPr>
          <a:xfrm>
            <a:off x="7978616" y="-1006838"/>
            <a:ext cx="1695299" cy="1695299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79220" y="934085"/>
            <a:ext cx="6766560" cy="34785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alphaModFix amt="100000"/>
          </a:blip>
          <a:srcRect l="25061" r="25061"/>
          <a:stretch>
            <a:fillRect/>
          </a:stretch>
        </p:blipFill>
        <p:spPr>
          <a:xfrm>
            <a:off x="7886700" y="3054350"/>
            <a:ext cx="2013585" cy="2686050"/>
          </a:xfrm>
          <a:prstGeom prst="parallelogram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id="8" name="AutoShape 8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AutoShape 9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AutoShape 10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AutoShape 11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AutoShape 12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AutoShape 13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AutoShape 14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AutoShape 15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AutoShape 16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AutoShape 17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AutoShape 18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AutoShape 19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AutoShape 20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AutoShape 21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AutoShape 22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AutoShape 23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AutoShape 24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AutoShape 25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AutoShape 26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AutoShape 27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TextBox 28"/>
          <p:cNvSpPr txBox="1"/>
          <p:nvPr/>
        </p:nvSpPr>
        <p:spPr>
          <a:xfrm>
            <a:off x="854864" y="6712"/>
            <a:ext cx="7815272" cy="8572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74000"/>
              </a:lnSpc>
            </a:pP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经验用药</a:t>
            </a:r>
            <a:endParaRPr lang="zh-CN" alt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AutoShape 34"/>
          <p:cNvSpPr/>
          <p:nvPr/>
        </p:nvSpPr>
        <p:spPr>
          <a:xfrm>
            <a:off x="7978616" y="-1006838"/>
            <a:ext cx="1695299" cy="1695299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76500" y="459105"/>
            <a:ext cx="6629400" cy="4735830"/>
          </a:xfrm>
          <a:prstGeom prst="rect">
            <a:avLst/>
          </a:prstGeom>
        </p:spPr>
      </p:pic>
      <p:pic>
        <p:nvPicPr>
          <p:cNvPr id="29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alphaModFix amt="70000"/>
          </a:blip>
          <a:srcRect l="14792" r="14792"/>
          <a:stretch>
            <a:fillRect/>
          </a:stretch>
        </p:blipFill>
        <p:spPr>
          <a:xfrm>
            <a:off x="-1159599" y="1759139"/>
            <a:ext cx="3783824" cy="3783825"/>
          </a:xfrm>
          <a:prstGeom prst="round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id="4" name="AutoShape 4"/>
          <p:cNvSpPr/>
          <p:nvPr/>
        </p:nvSpPr>
        <p:spPr>
          <a:xfrm>
            <a:off x="6798491" y="-790313"/>
            <a:ext cx="4174634" cy="4088344"/>
          </a:xfrm>
          <a:prstGeom prst="ellipse">
            <a:avLst/>
          </a:prstGeom>
          <a:solidFill>
            <a:schemeClr val="accent1">
              <a:alpha val="78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AutoShape 5"/>
          <p:cNvSpPr/>
          <p:nvPr/>
        </p:nvSpPr>
        <p:spPr>
          <a:xfrm rot="-1405618">
            <a:off x="6342190" y="2021041"/>
            <a:ext cx="1990536" cy="1934856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AutoShape 6"/>
          <p:cNvSpPr/>
          <p:nvPr/>
        </p:nvSpPr>
        <p:spPr>
          <a:xfrm rot="-8770700">
            <a:off x="-611943" y="3777081"/>
            <a:ext cx="2104423" cy="2171951"/>
          </a:xfrm>
          <a:prstGeom prst="ellipse">
            <a:avLst/>
          </a:prstGeom>
          <a:solidFill>
            <a:schemeClr val="accent1">
              <a:alpha val="45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7"/>
          <p:cNvSpPr txBox="1"/>
          <p:nvPr/>
        </p:nvSpPr>
        <p:spPr>
          <a:xfrm>
            <a:off x="525478" y="2678906"/>
            <a:ext cx="6273013" cy="89907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86000"/>
              </a:lnSpc>
              <a:spcBef>
                <a:spcPts val="375"/>
              </a:spcBef>
            </a:pPr>
            <a:r>
              <a:rPr lang="en-US" sz="2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谢谢您的观看</a:t>
            </a:r>
            <a:endParaRPr lang="en-US" sz="24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0268" y="1091208"/>
            <a:ext cx="8276529" cy="189726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12000"/>
              </a:lnSpc>
              <a:spcBef>
                <a:spcPts val="375"/>
              </a:spcBef>
            </a:pPr>
            <a:r>
              <a:rPr lang="en-US" sz="9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  <a:endParaRPr lang="en-US" sz="9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id="8" name="AutoShape 8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AutoShape 9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AutoShape 10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AutoShape 11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AutoShape 12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AutoShape 13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AutoShape 14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AutoShape 15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AutoShape 16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AutoShape 17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AutoShape 18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AutoShape 19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AutoShape 20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AutoShape 21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AutoShape 22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AutoShape 23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AutoShape 24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AutoShape 25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AutoShape 26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AutoShape 27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TextBox 28"/>
          <p:cNvSpPr txBox="1"/>
          <p:nvPr/>
        </p:nvSpPr>
        <p:spPr>
          <a:xfrm>
            <a:off x="854864" y="6712"/>
            <a:ext cx="7815272" cy="8572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74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糖尿病肾病的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定义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转变</a:t>
            </a:r>
            <a:endParaRPr lang="zh-CN" alt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AutoShape 29"/>
          <p:cNvSpPr/>
          <p:nvPr/>
        </p:nvSpPr>
        <p:spPr>
          <a:xfrm>
            <a:off x="690942" y="4652434"/>
            <a:ext cx="548022" cy="96092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AutoShape 30"/>
          <p:cNvSpPr/>
          <p:nvPr/>
        </p:nvSpPr>
        <p:spPr>
          <a:xfrm>
            <a:off x="649605" y="4652434"/>
            <a:ext cx="96092" cy="96092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AutoShape 31"/>
          <p:cNvSpPr/>
          <p:nvPr/>
        </p:nvSpPr>
        <p:spPr>
          <a:xfrm>
            <a:off x="1183005" y="4652434"/>
            <a:ext cx="96092" cy="96092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Connector 32"/>
          <p:cNvCxnSpPr/>
          <p:nvPr/>
        </p:nvCxnSpPr>
        <p:spPr>
          <a:xfrm>
            <a:off x="1238964" y="4710426"/>
            <a:ext cx="4829668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AutoShape 34"/>
          <p:cNvSpPr/>
          <p:nvPr/>
        </p:nvSpPr>
        <p:spPr>
          <a:xfrm>
            <a:off x="7978616" y="-1006838"/>
            <a:ext cx="1695299" cy="1695299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481" name="组合 4"/>
          <p:cNvGrpSpPr/>
          <p:nvPr/>
        </p:nvGrpSpPr>
        <p:grpSpPr>
          <a:xfrm>
            <a:off x="539750" y="700088"/>
            <a:ext cx="7993063" cy="4087177"/>
            <a:chOff x="251520" y="1134026"/>
            <a:chExt cx="6840760" cy="5145057"/>
          </a:xfrm>
        </p:grpSpPr>
        <p:cxnSp>
          <p:nvCxnSpPr>
            <p:cNvPr id="20484" name="直接连接符 5"/>
            <p:cNvCxnSpPr>
              <a:cxnSpLocks noChangeShapeType="1"/>
            </p:cNvCxnSpPr>
            <p:nvPr>
              <p:custDataLst>
                <p:tags r:id="rId2"/>
              </p:custDataLst>
            </p:nvPr>
          </p:nvCxnSpPr>
          <p:spPr bwMode="auto">
            <a:xfrm flipH="1">
              <a:off x="3707896" y="1134026"/>
              <a:ext cx="0" cy="49680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</a:ln>
          </p:spPr>
        </p:cxnSp>
        <p:sp>
          <p:nvSpPr>
            <p:cNvPr id="7" name="椭圆 6"/>
            <p:cNvSpPr/>
            <p:nvPr>
              <p:custDataLst>
                <p:tags r:id="rId3"/>
              </p:custDataLst>
            </p:nvPr>
          </p:nvSpPr>
          <p:spPr>
            <a:xfrm>
              <a:off x="3635896" y="1788807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75000"/>
                  </a:srgbClr>
                </a:gs>
                <a:gs pos="54000">
                  <a:srgbClr val="FFCE33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</a:gradFill>
            <a:ln w="28575" cap="flat" cmpd="sng" algn="ctr">
              <a:solidFill>
                <a:srgbClr val="A47D00"/>
              </a:solidFill>
              <a:prstDash val="solid"/>
            </a:ln>
            <a:effectLst/>
          </p:spPr>
          <p:txBody>
            <a:bodyPr anchor="ctr"/>
            <a:p>
              <a:pPr algn="ctr" defTabSz="91440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6" name="椭圆 5"/>
            <p:cNvSpPr/>
            <p:nvPr>
              <p:custDataLst>
                <p:tags r:id="rId4"/>
              </p:custDataLst>
            </p:nvPr>
          </p:nvSpPr>
          <p:spPr>
            <a:xfrm>
              <a:off x="3635896" y="3131201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75000"/>
                  </a:srgbClr>
                </a:gs>
                <a:gs pos="54000">
                  <a:srgbClr val="FFCE33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</a:gradFill>
            <a:ln w="28575" cap="flat" cmpd="sng" algn="ctr">
              <a:solidFill>
                <a:srgbClr val="A47D00"/>
              </a:solidFill>
              <a:prstDash val="solid"/>
            </a:ln>
            <a:effectLst/>
          </p:spPr>
          <p:txBody>
            <a:bodyPr anchor="ctr"/>
            <a:p>
              <a:pPr algn="ctr" defTabSz="91440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35" name="椭圆 8"/>
            <p:cNvSpPr/>
            <p:nvPr>
              <p:custDataLst>
                <p:tags r:id="rId5"/>
              </p:custDataLst>
            </p:nvPr>
          </p:nvSpPr>
          <p:spPr>
            <a:xfrm>
              <a:off x="3635896" y="4464331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75000"/>
                  </a:srgbClr>
                </a:gs>
                <a:gs pos="54000">
                  <a:srgbClr val="FFCE33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</a:gradFill>
            <a:ln w="28575" cap="flat" cmpd="sng" algn="ctr">
              <a:solidFill>
                <a:srgbClr val="A47D00"/>
              </a:solidFill>
              <a:prstDash val="solid"/>
            </a:ln>
            <a:effectLst/>
          </p:spPr>
          <p:txBody>
            <a:bodyPr anchor="ctr"/>
            <a:p>
              <a:pPr algn="ctr" defTabSz="91440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67598" name="等腰三角形 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16200000" flipH="1">
              <a:off x="3833710" y="1688530"/>
              <a:ext cx="287768" cy="313846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28575" algn="ctr">
              <a:solidFill>
                <a:srgbClr val="FFCE33"/>
              </a:solidFill>
              <a:miter lim="800000"/>
            </a:ln>
            <a:effectLst>
              <a:outerShdw dist="12700" dir="5400000" algn="t" rotWithShape="0">
                <a:srgbClr val="000000">
                  <a:alpha val="39999"/>
                </a:srgbClr>
              </a:outerShdw>
            </a:effectLst>
          </p:spPr>
          <p:txBody>
            <a:bodyPr vert="eaVert" anchor="ctr"/>
            <a:p>
              <a:pPr algn="ctr" defTabSz="914400" eaLnBrk="0" hangingPunct="0">
                <a:defRPr/>
              </a:pPr>
              <a:endParaRPr lang="en-US" altLang="zh-CN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36" name="圆角矩形 35"/>
            <p:cNvSpPr/>
            <p:nvPr>
              <p:custDataLst>
                <p:tags r:id="rId7"/>
              </p:custDataLst>
            </p:nvPr>
          </p:nvSpPr>
          <p:spPr>
            <a:xfrm>
              <a:off x="4067944" y="1273913"/>
              <a:ext cx="3024336" cy="975215"/>
            </a:xfrm>
            <a:prstGeom prst="roundRect">
              <a:avLst>
                <a:gd name="adj" fmla="val 5371"/>
              </a:avLst>
            </a:prstGeom>
            <a:solidFill>
              <a:srgbClr val="FFC000"/>
            </a:solidFill>
            <a:ln w="28575" cap="flat" cmpd="sng" algn="ctr">
              <a:solidFill>
                <a:srgbClr val="FFCE33"/>
              </a:solidFill>
              <a:prstDash val="solid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p>
              <a:pPr algn="ctr" defTabSz="914400" eaLnBrk="0" fontAlgn="auto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4134517" y="1337862"/>
              <a:ext cx="2880320" cy="353715"/>
            </a:xfrm>
            <a:prstGeom prst="rect">
              <a:avLst/>
            </a:prstGeom>
            <a:solidFill>
              <a:srgbClr val="332A8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p>
              <a:pPr algn="ctr" defTabSz="91440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cxnSp>
          <p:nvCxnSpPr>
            <p:cNvPr id="31762" name="直接连接符 13"/>
            <p:cNvCxnSpPr>
              <a:cxnSpLocks noChangeShapeType="1"/>
            </p:cNvCxnSpPr>
            <p:nvPr>
              <p:custDataLst>
                <p:tags r:id="rId9"/>
              </p:custDataLst>
            </p:nvPr>
          </p:nvCxnSpPr>
          <p:spPr bwMode="auto">
            <a:xfrm>
              <a:off x="4134517" y="1761521"/>
              <a:ext cx="2813747" cy="0"/>
            </a:xfrm>
            <a:prstGeom prst="line">
              <a:avLst/>
            </a:prstGeom>
            <a:noFill/>
            <a:ln w="19050" algn="ctr">
              <a:solidFill>
                <a:srgbClr val="B88C00"/>
              </a:solidFill>
              <a:prstDash val="sysDash"/>
              <a:round/>
            </a:ln>
            <a:effectLst>
              <a:outerShdw dist="12700" dir="5400000" algn="t" rotWithShape="0">
                <a:srgbClr val="FFFF00">
                  <a:alpha val="39998"/>
                </a:srgbClr>
              </a:outerShdw>
            </a:effectLst>
          </p:spPr>
        </p:cxnSp>
        <p:sp>
          <p:nvSpPr>
            <p:cNvPr id="67602" name="等腰三角形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16200000" flipH="1">
              <a:off x="3833710" y="4384359"/>
              <a:ext cx="287768" cy="313846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28575" algn="ctr">
              <a:solidFill>
                <a:srgbClr val="FFCE33"/>
              </a:solidFill>
              <a:miter lim="800000"/>
            </a:ln>
            <a:effectLst>
              <a:outerShdw dist="12700" dir="5400000" algn="t" rotWithShape="0">
                <a:srgbClr val="000000">
                  <a:alpha val="39999"/>
                </a:srgbClr>
              </a:outerShdw>
            </a:effectLst>
          </p:spPr>
          <p:txBody>
            <a:bodyPr vert="eaVert" anchor="ctr"/>
            <a:p>
              <a:pPr algn="ctr" defTabSz="914400" eaLnBrk="0" hangingPunct="0">
                <a:defRPr/>
              </a:pPr>
              <a:endParaRPr lang="en-US" altLang="zh-CN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38" name="圆角矩形 37"/>
            <p:cNvSpPr/>
            <p:nvPr>
              <p:custDataLst>
                <p:tags r:id="rId11"/>
              </p:custDataLst>
            </p:nvPr>
          </p:nvSpPr>
          <p:spPr>
            <a:xfrm>
              <a:off x="4067944" y="3969742"/>
              <a:ext cx="3024336" cy="1950430"/>
            </a:xfrm>
            <a:prstGeom prst="roundRect">
              <a:avLst>
                <a:gd name="adj" fmla="val 5371"/>
              </a:avLst>
            </a:prstGeom>
            <a:solidFill>
              <a:srgbClr val="FFC000"/>
            </a:solidFill>
            <a:ln w="28575" cap="flat" cmpd="sng" algn="ctr">
              <a:solidFill>
                <a:srgbClr val="FFCE33"/>
              </a:solidFill>
              <a:prstDash val="solid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p>
              <a:pPr algn="ctr" defTabSz="914400" eaLnBrk="0" fontAlgn="auto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39" name="矩形 38"/>
            <p:cNvSpPr/>
            <p:nvPr>
              <p:custDataLst>
                <p:tags r:id="rId12"/>
              </p:custDataLst>
            </p:nvPr>
          </p:nvSpPr>
          <p:spPr>
            <a:xfrm>
              <a:off x="4134517" y="4033691"/>
              <a:ext cx="2880320" cy="351717"/>
            </a:xfrm>
            <a:prstGeom prst="rect">
              <a:avLst/>
            </a:prstGeom>
            <a:solidFill>
              <a:srgbClr val="332A8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p>
              <a:pPr algn="ctr" defTabSz="91440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cxnSp>
          <p:nvCxnSpPr>
            <p:cNvPr id="31766" name="直接连接符 18"/>
            <p:cNvCxnSpPr>
              <a:cxnSpLocks noChangeShapeType="1"/>
            </p:cNvCxnSpPr>
            <p:nvPr>
              <p:custDataLst>
                <p:tags r:id="rId13"/>
              </p:custDataLst>
            </p:nvPr>
          </p:nvCxnSpPr>
          <p:spPr bwMode="auto">
            <a:xfrm>
              <a:off x="4134517" y="4455352"/>
              <a:ext cx="2813747" cy="0"/>
            </a:xfrm>
            <a:prstGeom prst="line">
              <a:avLst/>
            </a:prstGeom>
            <a:noFill/>
            <a:ln w="19050" algn="ctr">
              <a:solidFill>
                <a:srgbClr val="B88C00"/>
              </a:solidFill>
              <a:prstDash val="sysDash"/>
              <a:round/>
            </a:ln>
            <a:effectLst>
              <a:outerShdw dist="12700" dir="5400000" algn="t" rotWithShape="0">
                <a:srgbClr val="FFFF00">
                  <a:alpha val="39998"/>
                </a:srgbClr>
              </a:outerShdw>
            </a:effectLst>
          </p:spPr>
        </p:cxnSp>
        <p:sp>
          <p:nvSpPr>
            <p:cNvPr id="67606" name="等腰三角形 1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5400000">
              <a:off x="3237947" y="3054109"/>
              <a:ext cx="287768" cy="312488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28575" algn="ctr">
              <a:solidFill>
                <a:srgbClr val="FFCE33"/>
              </a:solidFill>
              <a:miter lim="800000"/>
            </a:ln>
            <a:effectLst>
              <a:outerShdw dist="12700" dir="5400000" algn="t" rotWithShape="0">
                <a:srgbClr val="000000">
                  <a:alpha val="39999"/>
                </a:srgbClr>
              </a:outerShdw>
            </a:effectLst>
          </p:spPr>
          <p:txBody>
            <a:bodyPr rot="10800000" vert="eaVert" anchor="ctr"/>
            <a:p>
              <a:pPr algn="ctr" defTabSz="914400" eaLnBrk="0" hangingPunct="0">
                <a:defRPr/>
              </a:pPr>
              <a:endParaRPr lang="en-US" altLang="zh-CN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0" name="圆角矩形 39"/>
            <p:cNvSpPr/>
            <p:nvPr>
              <p:custDataLst>
                <p:tags r:id="rId15"/>
              </p:custDataLst>
            </p:nvPr>
          </p:nvSpPr>
          <p:spPr>
            <a:xfrm>
              <a:off x="251520" y="2616832"/>
              <a:ext cx="3024336" cy="1920453"/>
            </a:xfrm>
            <a:prstGeom prst="roundRect">
              <a:avLst>
                <a:gd name="adj" fmla="val 5371"/>
              </a:avLst>
            </a:prstGeom>
            <a:solidFill>
              <a:srgbClr val="FFC000"/>
            </a:solidFill>
            <a:ln w="28575" cap="flat" cmpd="sng" algn="ctr">
              <a:solidFill>
                <a:srgbClr val="FFCE33"/>
              </a:solidFill>
              <a:prstDash val="solid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p>
              <a:pPr algn="ctr" defTabSz="914400" eaLnBrk="0" fontAlgn="auto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1" name="矩形 40"/>
            <p:cNvSpPr/>
            <p:nvPr>
              <p:custDataLst>
                <p:tags r:id="rId16"/>
              </p:custDataLst>
            </p:nvPr>
          </p:nvSpPr>
          <p:spPr>
            <a:xfrm>
              <a:off x="318094" y="2680781"/>
              <a:ext cx="2880320" cy="353715"/>
            </a:xfrm>
            <a:prstGeom prst="rect">
              <a:avLst/>
            </a:prstGeom>
            <a:solidFill>
              <a:srgbClr val="332A8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p>
              <a:pPr algn="ctr" defTabSz="91440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cxnSp>
          <p:nvCxnSpPr>
            <p:cNvPr id="31770" name="直接连接符 23"/>
            <p:cNvCxnSpPr>
              <a:cxnSpLocks noChangeShapeType="1"/>
            </p:cNvCxnSpPr>
            <p:nvPr>
              <p:custDataLst>
                <p:tags r:id="rId17"/>
              </p:custDataLst>
            </p:nvPr>
          </p:nvCxnSpPr>
          <p:spPr bwMode="auto">
            <a:xfrm>
              <a:off x="318094" y="3104440"/>
              <a:ext cx="2813746" cy="0"/>
            </a:xfrm>
            <a:prstGeom prst="line">
              <a:avLst/>
            </a:prstGeom>
            <a:noFill/>
            <a:ln w="19050" algn="ctr">
              <a:solidFill>
                <a:srgbClr val="B88C00"/>
              </a:solidFill>
              <a:prstDash val="sysDash"/>
              <a:round/>
            </a:ln>
            <a:effectLst>
              <a:outerShdw dist="12700" dir="5400000" algn="t" rotWithShape="0">
                <a:srgbClr val="FFFF00">
                  <a:alpha val="39998"/>
                </a:srgbClr>
              </a:outerShdw>
            </a:effectLst>
          </p:spPr>
        </p:cxnSp>
        <p:sp>
          <p:nvSpPr>
            <p:cNvPr id="20506" name="TextBox 24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34073" y="2592636"/>
              <a:ext cx="2863943" cy="5155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 defTabSz="914400">
                <a:lnSpc>
                  <a:spcPct val="130000"/>
                </a:lnSpc>
              </a:pPr>
              <a:r>
                <a:rPr lang="en-US" altLang="zh-CN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2007</a:t>
              </a: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年</a:t>
              </a:r>
              <a:endPara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20507" name="TextBox 29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103269" y="1277910"/>
              <a:ext cx="2865374" cy="5155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 defTabSz="914400">
                <a:lnSpc>
                  <a:spcPct val="130000"/>
                </a:lnSpc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既往</a:t>
              </a:r>
              <a:r>
                <a:rPr lang="en-US" altLang="zh-CN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(2007</a:t>
              </a: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年以前</a:t>
              </a:r>
              <a:r>
                <a:rPr lang="en-US" altLang="zh-CN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)</a:t>
              </a:r>
              <a:endPara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20508" name="TextBox 3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103269" y="3953755"/>
              <a:ext cx="2865374" cy="5155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 defTabSz="914400">
                <a:lnSpc>
                  <a:spcPct val="130000"/>
                </a:lnSpc>
              </a:pPr>
              <a:r>
                <a:rPr lang="en-US" altLang="zh-CN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2014</a:t>
              </a: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年</a:t>
              </a:r>
              <a:endPara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2" name="TextBox 31"/>
            <p:cNvSpPr txBox="1"/>
            <p:nvPr>
              <p:custDataLst>
                <p:tags r:id="rId21"/>
              </p:custDataLst>
            </p:nvPr>
          </p:nvSpPr>
          <p:spPr>
            <a:xfrm>
              <a:off x="4152180" y="1835461"/>
              <a:ext cx="2889830" cy="383691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defTabSz="914400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kern="0">
                  <a:solidFill>
                    <a:srgbClr val="4C3A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用</a:t>
              </a:r>
              <a:r>
                <a:rPr lang="en-US" altLang="zh-CN" sz="1400" kern="0">
                  <a:solidFill>
                    <a:srgbClr val="4C3A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DN(diabetic nephropathy)</a:t>
              </a:r>
              <a:r>
                <a:rPr lang="zh-CN" altLang="en-US" sz="1400" kern="0">
                  <a:solidFill>
                    <a:srgbClr val="4C3A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表示</a:t>
              </a:r>
              <a:endParaRPr lang="en-US" altLang="zh-CN" sz="1400" kern="0">
                <a:solidFill>
                  <a:srgbClr val="4C3A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20510" name="TextBox 3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152180" y="4537285"/>
              <a:ext cx="2889830" cy="17417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 defTabSz="914400"/>
              <a:r>
                <a:rPr lang="zh-CN" altLang="en-US" sz="1400">
                  <a:solidFill>
                    <a:srgbClr val="4C3A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美国糖尿病协会</a:t>
              </a:r>
              <a:r>
                <a:rPr lang="en-US" altLang="zh-CN" sz="1400">
                  <a:solidFill>
                    <a:srgbClr val="4C3A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(ADA)</a:t>
              </a:r>
              <a:r>
                <a:rPr lang="zh-CN" altLang="en-US" sz="1400">
                  <a:solidFill>
                    <a:srgbClr val="4C3A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与</a:t>
              </a:r>
              <a:r>
                <a:rPr lang="en-US" altLang="zh-CN" sz="1400">
                  <a:solidFill>
                    <a:srgbClr val="4C3A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NKF</a:t>
              </a:r>
              <a:r>
                <a:rPr lang="zh-CN" altLang="en-US" sz="1400">
                  <a:solidFill>
                    <a:srgbClr val="4C3A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达成共识，认为</a:t>
              </a:r>
              <a:r>
                <a:rPr lang="en-US" altLang="zh-CN" sz="1400">
                  <a:solidFill>
                    <a:srgbClr val="4C3A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DKD</a:t>
              </a:r>
              <a:r>
                <a:rPr lang="zh-CN" altLang="en-US" sz="1400">
                  <a:solidFill>
                    <a:srgbClr val="4C3A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是指由糖尿病引起的慢性肾病</a:t>
              </a:r>
              <a:r>
                <a:rPr lang="zh-CN" altLang="en-US" sz="1400">
                  <a:solidFill>
                    <a:srgbClr val="4C3A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主要包括肾小球滤过率</a:t>
              </a:r>
              <a:r>
                <a:rPr lang="en-US" altLang="zh-CN" sz="1400">
                  <a:solidFill>
                    <a:srgbClr val="4C3A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(GFR)</a:t>
              </a:r>
              <a:r>
                <a:rPr lang="zh-CN" altLang="en-US" sz="1400">
                  <a:solidFill>
                    <a:srgbClr val="4C3A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低于</a:t>
              </a:r>
              <a:r>
                <a:rPr lang="en-US" altLang="zh-CN" sz="1400">
                  <a:solidFill>
                    <a:srgbClr val="4C3A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60ml/min/1.73m</a:t>
              </a:r>
              <a:r>
                <a:rPr lang="en-US" altLang="zh-CN" sz="1400" baseline="30000">
                  <a:solidFill>
                    <a:srgbClr val="4C3A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2</a:t>
              </a:r>
              <a:r>
                <a:rPr lang="zh-CN" altLang="en-US" sz="1400">
                  <a:solidFill>
                    <a:srgbClr val="4C3A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或尿白蛋白</a:t>
              </a:r>
              <a:r>
                <a:rPr lang="en-US" altLang="zh-CN" sz="1400">
                  <a:solidFill>
                    <a:srgbClr val="4C3A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/</a:t>
              </a:r>
              <a:r>
                <a:rPr lang="zh-CN" altLang="en-US" sz="1400">
                  <a:solidFill>
                    <a:srgbClr val="4C3A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肌酐比值</a:t>
              </a:r>
              <a:r>
                <a:rPr lang="en-US" altLang="zh-CN" sz="1400">
                  <a:solidFill>
                    <a:srgbClr val="4C3A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(ACR)</a:t>
              </a:r>
              <a:r>
                <a:rPr lang="zh-CN" altLang="en-US" sz="1400">
                  <a:solidFill>
                    <a:srgbClr val="4C3A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高于</a:t>
              </a:r>
              <a:r>
                <a:rPr lang="en-US" altLang="zh-CN" sz="1400">
                  <a:solidFill>
                    <a:srgbClr val="4C3A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30mg/g</a:t>
              </a:r>
              <a:r>
                <a:rPr lang="zh-CN" altLang="en-US" sz="1400">
                  <a:solidFill>
                    <a:srgbClr val="4C3A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持续超过</a:t>
              </a:r>
              <a:r>
                <a:rPr lang="en-US" altLang="zh-CN" sz="1400">
                  <a:solidFill>
                    <a:srgbClr val="4C3A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3</a:t>
              </a:r>
              <a:r>
                <a:rPr lang="zh-CN" altLang="en-US" sz="1400">
                  <a:solidFill>
                    <a:srgbClr val="4C3A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个月</a:t>
              </a:r>
              <a:endParaRPr lang="en-US" altLang="zh-CN" sz="1400">
                <a:solidFill>
                  <a:srgbClr val="4C3A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  <a:p>
              <a:pPr defTabSz="914400"/>
              <a:endParaRPr lang="en-US" altLang="zh-CN" sz="1400">
                <a:solidFill>
                  <a:srgbClr val="4C3A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20511" name="TextBox 33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10038" y="3174082"/>
              <a:ext cx="2887866" cy="12667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 defTabSz="914400" eaLnBrk="0" hangingPunct="0"/>
              <a:r>
                <a:rPr lang="zh-CN" altLang="en-US" sz="1400">
                  <a:solidFill>
                    <a:srgbClr val="4C3A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美国肾脏病基金会</a:t>
              </a:r>
              <a:r>
                <a:rPr lang="en-US" altLang="zh-CN" sz="1400">
                  <a:solidFill>
                    <a:srgbClr val="4C3A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(NKF)</a:t>
              </a:r>
              <a:r>
                <a:rPr lang="zh-CN" altLang="en-US" sz="1400">
                  <a:solidFill>
                    <a:srgbClr val="4C3A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制定了肾脏病生存质量倡议</a:t>
              </a:r>
              <a:r>
                <a:rPr lang="en-US" altLang="zh-CN" sz="1400">
                  <a:solidFill>
                    <a:srgbClr val="4C3A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(NKF/KDOQI)</a:t>
              </a:r>
              <a:r>
                <a:rPr lang="zh-CN" altLang="en-US" sz="1400">
                  <a:solidFill>
                    <a:srgbClr val="4C3A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，建议用</a:t>
              </a:r>
              <a:r>
                <a:rPr lang="en-US" altLang="zh-CN" sz="1600" b="1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DKD(diabetic kidney disease)</a:t>
              </a:r>
              <a:r>
                <a:rPr lang="zh-CN" altLang="en-US" sz="1400">
                  <a:solidFill>
                    <a:srgbClr val="4C3A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取代</a:t>
              </a:r>
              <a:r>
                <a:rPr lang="en-US" altLang="zh-CN" sz="1600" b="1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DN</a:t>
              </a:r>
              <a:endParaRPr lang="en-US" altLang="zh-CN" sz="16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3" name="Picture 2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 bwMode="auto">
          <a:xfrm>
            <a:off x="1844675" y="3505200"/>
            <a:ext cx="1803400" cy="147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4" name="页脚占位符 43"/>
          <p:cNvSpPr>
            <a:spLocks noGrp="1"/>
          </p:cNvSpPr>
          <p:nvPr>
            <p:ph type="ftr" sz="quarter" idx="11"/>
            <p:custDataLst>
              <p:tags r:id="rId26"/>
            </p:custDataLst>
          </p:nvPr>
        </p:nvSpPr>
        <p:spPr/>
        <p:txBody>
          <a:bodyPr/>
          <a:p>
            <a:pPr>
              <a:defRPr/>
            </a:pPr>
            <a:r>
              <a:rPr lang="zh-CN" altLang="en-US"/>
              <a:t>大家好</a:t>
            </a:r>
            <a:endParaRPr lang="zh-CN" altLang="en-US"/>
          </a:p>
        </p:txBody>
      </p:sp>
      <p:sp>
        <p:nvSpPr>
          <p:cNvPr id="45" name="灯片编号占位符 44"/>
          <p:cNvSpPr>
            <a:spLocks noGrp="1"/>
          </p:cNvSpPr>
          <p:nvPr>
            <p:ph type="sldNum" sz="quarter" idx="12"/>
            <p:custDataLst>
              <p:tags r:id="rId27"/>
            </p:custDataLst>
          </p:nvPr>
        </p:nvSpPr>
        <p:spPr/>
        <p:txBody>
          <a:bodyPr/>
          <a:p>
            <a:pPr>
              <a:defRPr/>
            </a:pPr>
            <a:fld id="{A03ED9F5-CDD5-4FAE-8167-32AE9FF733FE}" type="slidenum">
              <a:rPr lang="zh-CN" altLang="en-US"/>
            </a:fld>
            <a:endParaRPr lang="zh-CN" altLang="en-US"/>
          </a:p>
        </p:txBody>
      </p:sp>
      <p:sp>
        <p:nvSpPr>
          <p:cNvPr id="46" name="TextBox 5"/>
          <p:cNvSpPr txBox="1"/>
          <p:nvPr>
            <p:custDataLst>
              <p:tags r:id="rId28"/>
            </p:custDataLst>
          </p:nvPr>
        </p:nvSpPr>
        <p:spPr>
          <a:xfrm>
            <a:off x="495300" y="700405"/>
            <a:ext cx="3723640" cy="1074420"/>
          </a:xfrm>
          <a:prstGeom prst="rect">
            <a:avLst/>
          </a:prstGeom>
        </p:spPr>
        <p:txBody>
          <a:bodyPr lIns="95250" tIns="95250" rIns="47625" bIns="95250" rtlCol="0" anchor="t"/>
          <a:p>
            <a:pPr>
              <a:lnSpc>
                <a:spcPts val="2100"/>
              </a:lnSpc>
            </a:pPr>
            <a:r>
              <a:rPr lang="en-US" altLang="zh-CN" sz="1200" b="1" dirty="0" smtClean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糖尿病肾脏疾病</a:t>
            </a:r>
            <a:r>
              <a:rPr lang="en-US" altLang="zh-CN" sz="1200" b="1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(Diabetic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b="1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kidney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b="1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disease,DKD)</a:t>
            </a:r>
            <a:r>
              <a:rPr lang="en-US" altLang="zh-CN" sz="1200" b="1" dirty="0" smtClean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，既往称“糖尿病肾病（</a:t>
            </a:r>
            <a:r>
              <a:rPr lang="en-US" altLang="zh-CN" sz="1200" b="1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Diabetic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b="1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nephropathy,DN</a:t>
            </a:r>
            <a:r>
              <a:rPr lang="en-US" altLang="zh-CN" sz="1200" b="1" dirty="0" smtClean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）”，是指由糖尿病所致的慢性肾脏疾病。</a:t>
            </a:r>
            <a:endParaRPr lang="en-US" sz="1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70000"/>
          </a:blip>
          <a:srcRect l="12500" r="12500"/>
          <a:stretch>
            <a:fillRect/>
          </a:stretch>
        </p:blipFill>
        <p:spPr>
          <a:xfrm>
            <a:off x="733971" y="1105724"/>
            <a:ext cx="3783824" cy="3783825"/>
          </a:xfrm>
          <a:prstGeom prst="round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AutoShape 10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AutoShape 11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AutoShape 12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AutoShape 13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AutoShape 14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AutoShape 15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AutoShape 16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AutoShape 17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AutoShape 18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AutoShape 19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AutoShape 20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AutoShape 21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AutoShape 22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AutoShape 23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AutoShape 24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AutoShape 25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AutoShape 26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AutoShape 27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AutoShape 28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TextBox 29"/>
          <p:cNvSpPr txBox="1"/>
          <p:nvPr/>
        </p:nvSpPr>
        <p:spPr>
          <a:xfrm>
            <a:off x="855345" y="73025"/>
            <a:ext cx="3020695" cy="8572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74000"/>
              </a:lnSpc>
            </a:pPr>
            <a:r>
              <a:rPr lang="en-US" altLang="zh-CN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DKD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的定义</a:t>
            </a:r>
            <a:endParaRPr lang="zh-CN" alt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AutoShape 30"/>
          <p:cNvSpPr/>
          <p:nvPr/>
        </p:nvSpPr>
        <p:spPr>
          <a:xfrm>
            <a:off x="7941969" y="-729230"/>
            <a:ext cx="1348588" cy="1348588"/>
          </a:xfrm>
          <a:prstGeom prst="ellipse">
            <a:avLst/>
          </a:prstGeom>
          <a:gradFill>
            <a:gsLst>
              <a:gs pos="0">
                <a:schemeClr val="accent2">
                  <a:alpha val="19000"/>
                </a:schemeClr>
              </a:gs>
              <a:gs pos="100000">
                <a:schemeClr val="accent1">
                  <a:alpha val="19000"/>
                </a:schemeClr>
              </a:gs>
            </a:gsLst>
            <a:lin ang="4500000"/>
          </a:gradFill>
        </p:spPr>
      </p:sp>
      <p:sp>
        <p:nvSpPr>
          <p:cNvPr id="31" name="AutoShape 31"/>
          <p:cNvSpPr/>
          <p:nvPr/>
        </p:nvSpPr>
        <p:spPr>
          <a:xfrm>
            <a:off x="-275288" y="3718958"/>
            <a:ext cx="550576" cy="550576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  <a:alpha val="20000"/>
                  <a:lumMod val="75000"/>
                </a:schemeClr>
              </a:gs>
              <a:gs pos="100000">
                <a:schemeClr val="accent4">
                  <a:alpha val="20000"/>
                </a:schemeClr>
              </a:gs>
            </a:gsLst>
            <a:lin ang="4500000"/>
          </a:gradFill>
        </p:spPr>
      </p:sp>
      <p:sp>
        <p:nvSpPr>
          <p:cNvPr id="32" name="Title 6"/>
          <p:cNvSpPr txBox="1"/>
          <p:nvPr>
            <p:custDataLst>
              <p:tags r:id="rId3"/>
            </p:custDataLst>
          </p:nvPr>
        </p:nvSpPr>
        <p:spPr>
          <a:xfrm>
            <a:off x="4533900" y="1324610"/>
            <a:ext cx="4874260" cy="333946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30200" lvl="0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400" spc="2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DKD是指由DM所致的慢性肾脏病，主要包括尿 白 蛋 白/肌 酐 比 值（UACR）≥30 mg/g 和（或）估算的肾小球滤过率（eGFR）&lt;60 ml·min ⁻¹·（1.73 m²）⁻¹，且持续超过 3 个月</a:t>
            </a:r>
            <a:endParaRPr lang="zh-CN" altLang="en-US" sz="1400" spc="2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30200" lvl="0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400" spc="2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DKD 是由慢性高血糖所致的肾损害，病变可累及全肾（包括肾小球、肾小管、肾间质及肾血管等），临床上以持续性白蛋白尿和（或）eGFR进行性下降为主要特征，可进展为 ESRD。</a:t>
            </a:r>
            <a:endParaRPr lang="zh-CN" altLang="en-US" sz="1400" spc="2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id="8" name="AutoShape 8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AutoShape 9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AutoShape 10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AutoShape 11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AutoShape 12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AutoShape 13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AutoShape 14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AutoShape 15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AutoShape 16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AutoShape 17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AutoShape 18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AutoShape 19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AutoShape 20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AutoShape 21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AutoShape 22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AutoShape 23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AutoShape 24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AutoShape 25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AutoShape 26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AutoShape 27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TextBox 28"/>
          <p:cNvSpPr txBox="1"/>
          <p:nvPr/>
        </p:nvSpPr>
        <p:spPr>
          <a:xfrm>
            <a:off x="854710" y="6985"/>
            <a:ext cx="8061960" cy="8572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74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流行病学资料显示：20年来中国糖尿病患病率跳跃式增加</a:t>
            </a:r>
            <a:endParaRPr lang="zh-CN" alt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AutoShape 29"/>
          <p:cNvSpPr/>
          <p:nvPr/>
        </p:nvSpPr>
        <p:spPr>
          <a:xfrm>
            <a:off x="449007" y="4197139"/>
            <a:ext cx="548022" cy="96092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Connector 32"/>
          <p:cNvCxnSpPr/>
          <p:nvPr/>
        </p:nvCxnSpPr>
        <p:spPr>
          <a:xfrm>
            <a:off x="997029" y="4273546"/>
            <a:ext cx="4829668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AutoShape 34"/>
          <p:cNvSpPr/>
          <p:nvPr/>
        </p:nvSpPr>
        <p:spPr>
          <a:xfrm>
            <a:off x="7978616" y="-1006838"/>
            <a:ext cx="1695299" cy="1695299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组合 5"/>
          <p:cNvGrpSpPr/>
          <p:nvPr/>
        </p:nvGrpSpPr>
        <p:grpSpPr>
          <a:xfrm>
            <a:off x="342900" y="920750"/>
            <a:ext cx="8304530" cy="3281063"/>
            <a:chOff x="2300" y="2481"/>
            <a:chExt cx="13056" cy="6241"/>
          </a:xfrm>
        </p:grpSpPr>
        <p:sp>
          <p:nvSpPr>
            <p:cNvPr id="7" name="Freeform 3"/>
            <p:cNvSpPr/>
            <p:nvPr>
              <p:custDataLst>
                <p:tags r:id="rId2"/>
              </p:custDataLst>
            </p:nvPr>
          </p:nvSpPr>
          <p:spPr>
            <a:xfrm>
              <a:off x="3487" y="6693"/>
              <a:ext cx="11869" cy="34"/>
            </a:xfrm>
            <a:custGeom>
              <a:avLst/>
              <a:gdLst>
                <a:gd name="connsiteX0" fmla="*/ 6350 w 7536688"/>
                <a:gd name="connsiteY0" fmla="*/ 6350 h 21844"/>
                <a:gd name="connsiteX1" fmla="*/ 7530338 w 7536688"/>
                <a:gd name="connsiteY1" fmla="*/ 6350 h 2184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7536688" h="21844">
                  <a:moveTo>
                    <a:pt x="6350" y="6350"/>
                  </a:moveTo>
                  <a:lnTo>
                    <a:pt x="7530338" y="6350"/>
                  </a:lnTo>
                </a:path>
              </a:pathLst>
            </a:custGeom>
            <a:ln w="12700">
              <a:solidFill>
                <a:srgbClr val="D9D9D9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Freeform 3"/>
            <p:cNvSpPr/>
            <p:nvPr>
              <p:custDataLst>
                <p:tags r:id="rId3"/>
              </p:custDataLst>
            </p:nvPr>
          </p:nvSpPr>
          <p:spPr>
            <a:xfrm>
              <a:off x="3487" y="5992"/>
              <a:ext cx="11869" cy="34"/>
            </a:xfrm>
            <a:custGeom>
              <a:avLst/>
              <a:gdLst>
                <a:gd name="connsiteX0" fmla="*/ 6350 w 7536688"/>
                <a:gd name="connsiteY0" fmla="*/ 6350 h 21844"/>
                <a:gd name="connsiteX1" fmla="*/ 7530338 w 7536688"/>
                <a:gd name="connsiteY1" fmla="*/ 6350 h 2184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7536688" h="21844">
                  <a:moveTo>
                    <a:pt x="6350" y="6350"/>
                  </a:moveTo>
                  <a:lnTo>
                    <a:pt x="7530338" y="6350"/>
                  </a:lnTo>
                </a:path>
              </a:pathLst>
            </a:custGeom>
            <a:ln w="12700">
              <a:solidFill>
                <a:srgbClr val="D9D9D9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6" name="Freeform 3"/>
            <p:cNvSpPr/>
            <p:nvPr>
              <p:custDataLst>
                <p:tags r:id="rId4"/>
              </p:custDataLst>
            </p:nvPr>
          </p:nvSpPr>
          <p:spPr>
            <a:xfrm>
              <a:off x="3487" y="5289"/>
              <a:ext cx="11869" cy="34"/>
            </a:xfrm>
            <a:custGeom>
              <a:avLst/>
              <a:gdLst>
                <a:gd name="connsiteX0" fmla="*/ 6350 w 7536688"/>
                <a:gd name="connsiteY0" fmla="*/ 6350 h 21844"/>
                <a:gd name="connsiteX1" fmla="*/ 7530338 w 7536688"/>
                <a:gd name="connsiteY1" fmla="*/ 6350 h 2184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7536688" h="21844">
                  <a:moveTo>
                    <a:pt x="6350" y="6350"/>
                  </a:moveTo>
                  <a:lnTo>
                    <a:pt x="7530338" y="6350"/>
                  </a:lnTo>
                </a:path>
              </a:pathLst>
            </a:custGeom>
            <a:ln w="12700">
              <a:solidFill>
                <a:srgbClr val="D9D9D9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Freeform 3"/>
            <p:cNvSpPr/>
            <p:nvPr>
              <p:custDataLst>
                <p:tags r:id="rId5"/>
              </p:custDataLst>
            </p:nvPr>
          </p:nvSpPr>
          <p:spPr>
            <a:xfrm>
              <a:off x="3487" y="4588"/>
              <a:ext cx="11869" cy="34"/>
            </a:xfrm>
            <a:custGeom>
              <a:avLst/>
              <a:gdLst>
                <a:gd name="connsiteX0" fmla="*/ 6350 w 7536688"/>
                <a:gd name="connsiteY0" fmla="*/ 6350 h 21844"/>
                <a:gd name="connsiteX1" fmla="*/ 7530338 w 7536688"/>
                <a:gd name="connsiteY1" fmla="*/ 6350 h 2184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7536688" h="21844">
                  <a:moveTo>
                    <a:pt x="6350" y="6350"/>
                  </a:moveTo>
                  <a:lnTo>
                    <a:pt x="7530338" y="6350"/>
                  </a:lnTo>
                </a:path>
              </a:pathLst>
            </a:custGeom>
            <a:ln w="12700">
              <a:solidFill>
                <a:srgbClr val="D9D9D9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Freeform 3"/>
            <p:cNvSpPr/>
            <p:nvPr>
              <p:custDataLst>
                <p:tags r:id="rId6"/>
              </p:custDataLst>
            </p:nvPr>
          </p:nvSpPr>
          <p:spPr>
            <a:xfrm>
              <a:off x="3487" y="3885"/>
              <a:ext cx="11869" cy="34"/>
            </a:xfrm>
            <a:custGeom>
              <a:avLst/>
              <a:gdLst>
                <a:gd name="connsiteX0" fmla="*/ 6350 w 7536688"/>
                <a:gd name="connsiteY0" fmla="*/ 6350 h 21844"/>
                <a:gd name="connsiteX1" fmla="*/ 7530338 w 7536688"/>
                <a:gd name="connsiteY1" fmla="*/ 6350 h 2184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7536688" h="21844">
                  <a:moveTo>
                    <a:pt x="6350" y="6350"/>
                  </a:moveTo>
                  <a:lnTo>
                    <a:pt x="7530338" y="6350"/>
                  </a:lnTo>
                </a:path>
              </a:pathLst>
            </a:custGeom>
            <a:ln w="12700">
              <a:solidFill>
                <a:srgbClr val="D9D9D9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Freeform 3"/>
            <p:cNvSpPr/>
            <p:nvPr>
              <p:custDataLst>
                <p:tags r:id="rId7"/>
              </p:custDataLst>
            </p:nvPr>
          </p:nvSpPr>
          <p:spPr>
            <a:xfrm>
              <a:off x="3487" y="3184"/>
              <a:ext cx="11869" cy="34"/>
            </a:xfrm>
            <a:custGeom>
              <a:avLst/>
              <a:gdLst>
                <a:gd name="connsiteX0" fmla="*/ 6350 w 7536688"/>
                <a:gd name="connsiteY0" fmla="*/ 6350 h 21844"/>
                <a:gd name="connsiteX1" fmla="*/ 7530338 w 7536688"/>
                <a:gd name="connsiteY1" fmla="*/ 6350 h 2184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7536688" h="21844">
                  <a:moveTo>
                    <a:pt x="6350" y="6350"/>
                  </a:moveTo>
                  <a:lnTo>
                    <a:pt x="7530338" y="6350"/>
                  </a:lnTo>
                </a:path>
              </a:pathLst>
            </a:custGeom>
            <a:ln w="12700">
              <a:solidFill>
                <a:srgbClr val="D9D9D9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0" name="Freeform 3"/>
            <p:cNvSpPr/>
            <p:nvPr>
              <p:custDataLst>
                <p:tags r:id="rId8"/>
              </p:custDataLst>
            </p:nvPr>
          </p:nvSpPr>
          <p:spPr>
            <a:xfrm>
              <a:off x="3487" y="2481"/>
              <a:ext cx="11869" cy="34"/>
            </a:xfrm>
            <a:custGeom>
              <a:avLst/>
              <a:gdLst>
                <a:gd name="connsiteX0" fmla="*/ 6350 w 7536688"/>
                <a:gd name="connsiteY0" fmla="*/ 6350 h 21844"/>
                <a:gd name="connsiteX1" fmla="*/ 7530338 w 7536688"/>
                <a:gd name="connsiteY1" fmla="*/ 6350 h 2184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7536688" h="21844">
                  <a:moveTo>
                    <a:pt x="6350" y="6350"/>
                  </a:moveTo>
                  <a:lnTo>
                    <a:pt x="7530338" y="6350"/>
                  </a:lnTo>
                </a:path>
              </a:pathLst>
            </a:custGeom>
            <a:ln w="12700">
              <a:solidFill>
                <a:srgbClr val="D9D9D9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1" name="Freeform 3"/>
            <p:cNvSpPr/>
            <p:nvPr>
              <p:custDataLst>
                <p:tags r:id="rId9"/>
              </p:custDataLst>
            </p:nvPr>
          </p:nvSpPr>
          <p:spPr>
            <a:xfrm>
              <a:off x="4210" y="6605"/>
              <a:ext cx="948" cy="802"/>
            </a:xfrm>
            <a:custGeom>
              <a:avLst/>
              <a:gdLst>
                <a:gd name="connsiteX0" fmla="*/ 0 w 601980"/>
                <a:gd name="connsiteY0" fmla="*/ 0 h 509016"/>
                <a:gd name="connsiteX1" fmla="*/ 601980 w 601980"/>
                <a:gd name="connsiteY1" fmla="*/ 0 h 509016"/>
                <a:gd name="connsiteX2" fmla="*/ 601980 w 601980"/>
                <a:gd name="connsiteY2" fmla="*/ 509016 h 509016"/>
                <a:gd name="connsiteX3" fmla="*/ 0 w 601980"/>
                <a:gd name="connsiteY3" fmla="*/ 509016 h 509016"/>
                <a:gd name="connsiteX4" fmla="*/ 0 w 601980"/>
                <a:gd name="connsiteY4" fmla="*/ 0 h 50901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601980" h="509016">
                  <a:moveTo>
                    <a:pt x="0" y="0"/>
                  </a:moveTo>
                  <a:lnTo>
                    <a:pt x="601980" y="0"/>
                  </a:lnTo>
                  <a:lnTo>
                    <a:pt x="601980" y="509016"/>
                  </a:lnTo>
                  <a:lnTo>
                    <a:pt x="0" y="509016"/>
                  </a:lnTo>
                  <a:lnTo>
                    <a:pt x="0" y="0"/>
                  </a:lnTo>
                </a:path>
              </a:pathLst>
            </a:custGeom>
            <a:solidFill>
              <a:srgbClr val="5B9BD5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2" name="Freeform 3"/>
            <p:cNvSpPr/>
            <p:nvPr>
              <p:custDataLst>
                <p:tags r:id="rId10"/>
              </p:custDataLst>
            </p:nvPr>
          </p:nvSpPr>
          <p:spPr>
            <a:xfrm>
              <a:off x="6578" y="5827"/>
              <a:ext cx="948" cy="1579"/>
            </a:xfrm>
            <a:custGeom>
              <a:avLst/>
              <a:gdLst>
                <a:gd name="connsiteX0" fmla="*/ 0 w 601979"/>
                <a:gd name="connsiteY0" fmla="*/ 0 h 1002792"/>
                <a:gd name="connsiteX1" fmla="*/ 601979 w 601979"/>
                <a:gd name="connsiteY1" fmla="*/ 0 h 1002792"/>
                <a:gd name="connsiteX2" fmla="*/ 601979 w 601979"/>
                <a:gd name="connsiteY2" fmla="*/ 1002792 h 1002792"/>
                <a:gd name="connsiteX3" fmla="*/ 0 w 601979"/>
                <a:gd name="connsiteY3" fmla="*/ 1002792 h 1002792"/>
                <a:gd name="connsiteX4" fmla="*/ 0 w 601979"/>
                <a:gd name="connsiteY4" fmla="*/ 0 h 100279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601979" h="1002792">
                  <a:moveTo>
                    <a:pt x="0" y="0"/>
                  </a:moveTo>
                  <a:lnTo>
                    <a:pt x="601979" y="0"/>
                  </a:lnTo>
                  <a:lnTo>
                    <a:pt x="601979" y="1002792"/>
                  </a:lnTo>
                  <a:lnTo>
                    <a:pt x="0" y="1002792"/>
                  </a:lnTo>
                  <a:lnTo>
                    <a:pt x="0" y="0"/>
                  </a:lnTo>
                </a:path>
              </a:pathLst>
            </a:custGeom>
            <a:solidFill>
              <a:srgbClr val="5B9BD5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3" name="Freeform 3"/>
            <p:cNvSpPr/>
            <p:nvPr>
              <p:custDataLst>
                <p:tags r:id="rId11"/>
              </p:custDataLst>
            </p:nvPr>
          </p:nvSpPr>
          <p:spPr>
            <a:xfrm>
              <a:off x="8947" y="4001"/>
              <a:ext cx="948" cy="3406"/>
            </a:xfrm>
            <a:custGeom>
              <a:avLst/>
              <a:gdLst>
                <a:gd name="connsiteX0" fmla="*/ 0 w 601980"/>
                <a:gd name="connsiteY0" fmla="*/ 0 h 2162556"/>
                <a:gd name="connsiteX1" fmla="*/ 601980 w 601980"/>
                <a:gd name="connsiteY1" fmla="*/ 0 h 2162556"/>
                <a:gd name="connsiteX2" fmla="*/ 601980 w 601980"/>
                <a:gd name="connsiteY2" fmla="*/ 2162556 h 2162556"/>
                <a:gd name="connsiteX3" fmla="*/ 0 w 601980"/>
                <a:gd name="connsiteY3" fmla="*/ 2162556 h 2162556"/>
                <a:gd name="connsiteX4" fmla="*/ 0 w 601980"/>
                <a:gd name="connsiteY4" fmla="*/ 0 h 216255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601980" h="2162556">
                  <a:moveTo>
                    <a:pt x="0" y="0"/>
                  </a:moveTo>
                  <a:lnTo>
                    <a:pt x="601980" y="0"/>
                  </a:lnTo>
                  <a:lnTo>
                    <a:pt x="601980" y="2162556"/>
                  </a:lnTo>
                  <a:lnTo>
                    <a:pt x="0" y="2162556"/>
                  </a:lnTo>
                  <a:lnTo>
                    <a:pt x="0" y="0"/>
                  </a:lnTo>
                </a:path>
              </a:pathLst>
            </a:custGeom>
            <a:solidFill>
              <a:srgbClr val="5B9BD5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" name="Freeform 3"/>
            <p:cNvSpPr/>
            <p:nvPr>
              <p:custDataLst>
                <p:tags r:id="rId12"/>
              </p:custDataLst>
            </p:nvPr>
          </p:nvSpPr>
          <p:spPr>
            <a:xfrm>
              <a:off x="11318" y="3334"/>
              <a:ext cx="946" cy="4073"/>
            </a:xfrm>
            <a:custGeom>
              <a:avLst/>
              <a:gdLst>
                <a:gd name="connsiteX0" fmla="*/ 0 w 600456"/>
                <a:gd name="connsiteY0" fmla="*/ 0 h 2586228"/>
                <a:gd name="connsiteX1" fmla="*/ 600456 w 600456"/>
                <a:gd name="connsiteY1" fmla="*/ 0 h 2586228"/>
                <a:gd name="connsiteX2" fmla="*/ 600456 w 600456"/>
                <a:gd name="connsiteY2" fmla="*/ 2586228 h 2586228"/>
                <a:gd name="connsiteX3" fmla="*/ 0 w 600456"/>
                <a:gd name="connsiteY3" fmla="*/ 2586228 h 2586228"/>
                <a:gd name="connsiteX4" fmla="*/ 0 w 600456"/>
                <a:gd name="connsiteY4" fmla="*/ 0 h 25862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600456" h="2586228">
                  <a:moveTo>
                    <a:pt x="0" y="0"/>
                  </a:moveTo>
                  <a:lnTo>
                    <a:pt x="600456" y="0"/>
                  </a:lnTo>
                  <a:lnTo>
                    <a:pt x="600456" y="2586228"/>
                  </a:lnTo>
                  <a:lnTo>
                    <a:pt x="0" y="2586228"/>
                  </a:lnTo>
                  <a:lnTo>
                    <a:pt x="0" y="0"/>
                  </a:lnTo>
                </a:path>
              </a:pathLst>
            </a:custGeom>
            <a:solidFill>
              <a:srgbClr val="5B9BD5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5" name="Freeform 3"/>
            <p:cNvSpPr/>
            <p:nvPr>
              <p:custDataLst>
                <p:tags r:id="rId13"/>
              </p:custDataLst>
            </p:nvPr>
          </p:nvSpPr>
          <p:spPr>
            <a:xfrm>
              <a:off x="13687" y="3581"/>
              <a:ext cx="948" cy="3826"/>
            </a:xfrm>
            <a:custGeom>
              <a:avLst/>
              <a:gdLst>
                <a:gd name="connsiteX0" fmla="*/ 0 w 601980"/>
                <a:gd name="connsiteY0" fmla="*/ 0 h 2429256"/>
                <a:gd name="connsiteX1" fmla="*/ 601980 w 601980"/>
                <a:gd name="connsiteY1" fmla="*/ 0 h 2429256"/>
                <a:gd name="connsiteX2" fmla="*/ 601980 w 601980"/>
                <a:gd name="connsiteY2" fmla="*/ 2429256 h 2429256"/>
                <a:gd name="connsiteX3" fmla="*/ 0 w 601980"/>
                <a:gd name="connsiteY3" fmla="*/ 2429256 h 2429256"/>
                <a:gd name="connsiteX4" fmla="*/ 0 w 601980"/>
                <a:gd name="connsiteY4" fmla="*/ 0 h 242925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601980" h="2429256">
                  <a:moveTo>
                    <a:pt x="0" y="0"/>
                  </a:moveTo>
                  <a:lnTo>
                    <a:pt x="601980" y="0"/>
                  </a:lnTo>
                  <a:lnTo>
                    <a:pt x="601980" y="2429256"/>
                  </a:lnTo>
                  <a:lnTo>
                    <a:pt x="0" y="2429256"/>
                  </a:lnTo>
                  <a:lnTo>
                    <a:pt x="0" y="0"/>
                  </a:lnTo>
                </a:path>
              </a:pathLst>
            </a:custGeom>
            <a:solidFill>
              <a:srgbClr val="5B9BD5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6" name="Freeform 3"/>
            <p:cNvSpPr/>
            <p:nvPr>
              <p:custDataLst>
                <p:tags r:id="rId14"/>
              </p:custDataLst>
            </p:nvPr>
          </p:nvSpPr>
          <p:spPr>
            <a:xfrm>
              <a:off x="3487" y="7396"/>
              <a:ext cx="11869" cy="34"/>
            </a:xfrm>
            <a:custGeom>
              <a:avLst/>
              <a:gdLst>
                <a:gd name="connsiteX0" fmla="*/ 6350 w 7536688"/>
                <a:gd name="connsiteY0" fmla="*/ 6350 h 21844"/>
                <a:gd name="connsiteX1" fmla="*/ 7530338 w 7536688"/>
                <a:gd name="connsiteY1" fmla="*/ 6350 h 2184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7536688" h="21844">
                  <a:moveTo>
                    <a:pt x="6350" y="6350"/>
                  </a:moveTo>
                  <a:lnTo>
                    <a:pt x="7530338" y="6350"/>
                  </a:lnTo>
                </a:path>
              </a:pathLst>
            </a:custGeom>
            <a:ln w="12700">
              <a:solidFill>
                <a:srgbClr val="D9D9D9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47" name="Picture 3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660" y="3300"/>
              <a:ext cx="9520" cy="3560"/>
            </a:xfrm>
            <a:prstGeom prst="rect">
              <a:avLst/>
            </a:prstGeom>
            <a:noFill/>
          </p:spPr>
        </p:pic>
        <p:sp>
          <p:nvSpPr>
            <p:cNvPr id="48" name="TextBox 1"/>
            <p:cNvSpPr txBox="1"/>
            <p:nvPr>
              <p:custDataLst>
                <p:tags r:id="rId17"/>
              </p:custDataLst>
            </p:nvPr>
          </p:nvSpPr>
          <p:spPr>
            <a:xfrm>
              <a:off x="4220" y="6220"/>
              <a:ext cx="900" cy="428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p>
              <a:pPr>
                <a:lnSpc>
                  <a:spcPts val="1400"/>
                </a:lnSpc>
              </a:pPr>
              <a:r>
                <a:rPr lang="en-US" altLang="zh-CN" sz="1595" b="1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2.28%</a:t>
              </a:r>
              <a:endParaRPr lang="en-US" altLang="zh-CN" sz="1595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1"/>
            <p:cNvSpPr txBox="1"/>
            <p:nvPr>
              <p:custDataLst>
                <p:tags r:id="rId18"/>
              </p:custDataLst>
            </p:nvPr>
          </p:nvSpPr>
          <p:spPr>
            <a:xfrm>
              <a:off x="6600" y="5440"/>
              <a:ext cx="900" cy="428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p>
              <a:pPr>
                <a:lnSpc>
                  <a:spcPts val="1400"/>
                </a:lnSpc>
              </a:pPr>
              <a:r>
                <a:rPr lang="en-US" altLang="zh-CN" sz="1595" b="1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4.50%</a:t>
              </a:r>
              <a:endParaRPr lang="en-US" altLang="zh-CN" sz="1595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1"/>
            <p:cNvSpPr txBox="1"/>
            <p:nvPr>
              <p:custDataLst>
                <p:tags r:id="rId19"/>
              </p:custDataLst>
            </p:nvPr>
          </p:nvSpPr>
          <p:spPr>
            <a:xfrm>
              <a:off x="8960" y="3620"/>
              <a:ext cx="900" cy="428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p>
              <a:pPr>
                <a:lnSpc>
                  <a:spcPts val="1400"/>
                </a:lnSpc>
              </a:pPr>
              <a:r>
                <a:rPr lang="en-US" altLang="zh-CN" sz="1595" b="1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9.70%</a:t>
              </a:r>
              <a:endParaRPr lang="en-US" altLang="zh-CN" sz="1595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1"/>
            <p:cNvSpPr txBox="1"/>
            <p:nvPr>
              <p:custDataLst>
                <p:tags r:id="rId20"/>
              </p:custDataLst>
            </p:nvPr>
          </p:nvSpPr>
          <p:spPr>
            <a:xfrm>
              <a:off x="11260" y="2940"/>
              <a:ext cx="1060" cy="428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p>
              <a:pPr>
                <a:lnSpc>
                  <a:spcPts val="1400"/>
                </a:lnSpc>
              </a:pPr>
              <a:r>
                <a:rPr lang="en-US" altLang="zh-CN" sz="1595" b="1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11.60%</a:t>
              </a:r>
              <a:endParaRPr lang="en-US" altLang="zh-CN" sz="1595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1"/>
            <p:cNvSpPr txBox="1"/>
            <p:nvPr>
              <p:custDataLst>
                <p:tags r:id="rId21"/>
              </p:custDataLst>
            </p:nvPr>
          </p:nvSpPr>
          <p:spPr>
            <a:xfrm>
              <a:off x="13620" y="3200"/>
              <a:ext cx="1080" cy="428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p>
              <a:pPr>
                <a:lnSpc>
                  <a:spcPts val="1400"/>
                </a:lnSpc>
              </a:pPr>
              <a:r>
                <a:rPr lang="en-US" altLang="zh-CN" sz="1595" b="1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10.90%</a:t>
              </a:r>
              <a:endParaRPr lang="en-US" altLang="zh-CN" sz="1595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1"/>
            <p:cNvSpPr txBox="1"/>
            <p:nvPr>
              <p:custDataLst>
                <p:tags r:id="rId22"/>
              </p:custDataLst>
            </p:nvPr>
          </p:nvSpPr>
          <p:spPr>
            <a:xfrm>
              <a:off x="2300" y="3220"/>
              <a:ext cx="940" cy="5502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p>
              <a:pPr>
                <a:lnSpc>
                  <a:spcPts val="1200"/>
                </a:lnSpc>
                <a:tabLst>
                  <a:tab pos="101600" algn="l"/>
                </a:tabLst>
              </a:pPr>
              <a:r>
                <a:rPr lang="en-US" altLang="zh-CN" sz="1405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12.00%</a:t>
              </a:r>
              <a:endParaRPr lang="en-US" altLang="zh-CN" sz="1405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000"/>
                </a:lnSpc>
              </a:pPr>
              <a:endParaRPr lang="en-US" altLang="zh-CN" dirty="0" smtClean="0"/>
            </a:p>
            <a:p>
              <a:pPr>
                <a:lnSpc>
                  <a:spcPts val="1000"/>
                </a:lnSpc>
              </a:pPr>
              <a:endParaRPr lang="en-US" altLang="zh-CN" dirty="0" smtClean="0"/>
            </a:p>
            <a:p>
              <a:pPr>
                <a:lnSpc>
                  <a:spcPts val="1500"/>
                </a:lnSpc>
                <a:tabLst>
                  <a:tab pos="101600" algn="l"/>
                </a:tabLst>
              </a:pPr>
              <a:r>
                <a:rPr lang="en-US" altLang="zh-CN" sz="1405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10.00%</a:t>
              </a:r>
              <a:endParaRPr lang="en-US" altLang="zh-CN" sz="1405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000"/>
                </a:lnSpc>
              </a:pPr>
              <a:endParaRPr lang="en-US" altLang="zh-CN" dirty="0" smtClean="0"/>
            </a:p>
            <a:p>
              <a:pPr>
                <a:lnSpc>
                  <a:spcPts val="1000"/>
                </a:lnSpc>
              </a:pPr>
              <a:endParaRPr lang="en-US" altLang="zh-CN" dirty="0" smtClean="0"/>
            </a:p>
            <a:p>
              <a:pPr>
                <a:lnSpc>
                  <a:spcPts val="1500"/>
                </a:lnSpc>
                <a:tabLst>
                  <a:tab pos="101600" algn="l"/>
                </a:tabLst>
              </a:pPr>
              <a:r>
                <a:rPr lang="en-US" altLang="zh-CN" dirty="0" smtClean="0"/>
                <a:t>	</a:t>
              </a:r>
              <a:r>
                <a:rPr lang="en-US" altLang="zh-CN" sz="1405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8.00%</a:t>
              </a:r>
              <a:endParaRPr lang="en-US" altLang="zh-CN" sz="1405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000"/>
                </a:lnSpc>
              </a:pPr>
              <a:endParaRPr lang="en-US" altLang="zh-CN" dirty="0" smtClean="0"/>
            </a:p>
            <a:p>
              <a:pPr>
                <a:lnSpc>
                  <a:spcPts val="1000"/>
                </a:lnSpc>
              </a:pPr>
              <a:endParaRPr lang="en-US" altLang="zh-CN" dirty="0" smtClean="0"/>
            </a:p>
            <a:p>
              <a:pPr>
                <a:lnSpc>
                  <a:spcPts val="1500"/>
                </a:lnSpc>
                <a:tabLst>
                  <a:tab pos="101600" algn="l"/>
                </a:tabLst>
              </a:pPr>
              <a:r>
                <a:rPr lang="en-US" altLang="zh-CN" dirty="0" smtClean="0"/>
                <a:t>	</a:t>
              </a:r>
              <a:r>
                <a:rPr lang="en-US" altLang="zh-CN" sz="1405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6.00%</a:t>
              </a:r>
              <a:endParaRPr lang="en-US" altLang="zh-CN" sz="1405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000"/>
                </a:lnSpc>
              </a:pPr>
              <a:endParaRPr lang="en-US" altLang="zh-CN" dirty="0" smtClean="0"/>
            </a:p>
            <a:p>
              <a:pPr>
                <a:lnSpc>
                  <a:spcPts val="1000"/>
                </a:lnSpc>
              </a:pPr>
              <a:endParaRPr lang="en-US" altLang="zh-CN" dirty="0" smtClean="0"/>
            </a:p>
            <a:p>
              <a:pPr>
                <a:lnSpc>
                  <a:spcPts val="1500"/>
                </a:lnSpc>
                <a:tabLst>
                  <a:tab pos="101600" algn="l"/>
                </a:tabLst>
              </a:pPr>
              <a:r>
                <a:rPr lang="en-US" altLang="zh-CN" dirty="0" smtClean="0"/>
                <a:t>	</a:t>
              </a:r>
              <a:r>
                <a:rPr lang="en-US" altLang="zh-CN" sz="1405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4.00%</a:t>
              </a:r>
              <a:endParaRPr lang="en-US" altLang="zh-CN" sz="1405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000"/>
                </a:lnSpc>
              </a:pPr>
              <a:endParaRPr lang="en-US" altLang="zh-CN" dirty="0" smtClean="0"/>
            </a:p>
            <a:p>
              <a:pPr>
                <a:lnSpc>
                  <a:spcPts val="1000"/>
                </a:lnSpc>
              </a:pPr>
              <a:endParaRPr lang="en-US" altLang="zh-CN" dirty="0" smtClean="0"/>
            </a:p>
            <a:p>
              <a:pPr>
                <a:lnSpc>
                  <a:spcPts val="1500"/>
                </a:lnSpc>
                <a:tabLst>
                  <a:tab pos="101600" algn="l"/>
                </a:tabLst>
              </a:pPr>
              <a:r>
                <a:rPr lang="en-US" altLang="zh-CN" dirty="0" smtClean="0"/>
                <a:t>	</a:t>
              </a:r>
              <a:r>
                <a:rPr lang="en-US" altLang="zh-CN" sz="1405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2.00%</a:t>
              </a:r>
              <a:endParaRPr lang="en-US" altLang="zh-CN" sz="1405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000"/>
                </a:lnSpc>
              </a:pPr>
              <a:endParaRPr lang="en-US" altLang="zh-CN" dirty="0" smtClean="0"/>
            </a:p>
            <a:p>
              <a:pPr>
                <a:lnSpc>
                  <a:spcPts val="1000"/>
                </a:lnSpc>
              </a:pPr>
              <a:endParaRPr lang="en-US" altLang="zh-CN" dirty="0" smtClean="0"/>
            </a:p>
            <a:p>
              <a:pPr>
                <a:lnSpc>
                  <a:spcPts val="1500"/>
                </a:lnSpc>
                <a:tabLst>
                  <a:tab pos="101600" algn="l"/>
                </a:tabLst>
              </a:pPr>
              <a:r>
                <a:rPr lang="en-US" altLang="zh-CN" dirty="0" smtClean="0"/>
                <a:t>	</a:t>
              </a:r>
              <a:r>
                <a:rPr lang="en-US" altLang="zh-CN" sz="1405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0.00%</a:t>
              </a:r>
              <a:endParaRPr lang="en-US" altLang="zh-CN" sz="1405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1"/>
            <p:cNvSpPr txBox="1"/>
            <p:nvPr>
              <p:custDataLst>
                <p:tags r:id="rId23"/>
              </p:custDataLst>
            </p:nvPr>
          </p:nvSpPr>
          <p:spPr>
            <a:xfrm>
              <a:off x="4220" y="7600"/>
              <a:ext cx="1180" cy="452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405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1994</a:t>
              </a:r>
              <a:r>
                <a:rPr lang="en-US" altLang="zh-CN" sz="1405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年</a:t>
              </a:r>
              <a:r>
                <a:rPr lang="en-US" altLang="zh-CN" sz="1405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en-US" altLang="zh-CN" sz="1405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1"/>
            <p:cNvSpPr txBox="1"/>
            <p:nvPr>
              <p:custDataLst>
                <p:tags r:id="rId24"/>
              </p:custDataLst>
            </p:nvPr>
          </p:nvSpPr>
          <p:spPr>
            <a:xfrm>
              <a:off x="6580" y="7600"/>
              <a:ext cx="1180" cy="452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405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2002</a:t>
              </a:r>
              <a:r>
                <a:rPr lang="en-US" altLang="zh-CN" sz="1405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年</a:t>
              </a:r>
              <a:r>
                <a:rPr lang="en-US" altLang="zh-CN" sz="1405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en-US" altLang="zh-CN" sz="1405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1"/>
            <p:cNvSpPr txBox="1"/>
            <p:nvPr>
              <p:custDataLst>
                <p:tags r:id="rId25"/>
              </p:custDataLst>
            </p:nvPr>
          </p:nvSpPr>
          <p:spPr>
            <a:xfrm>
              <a:off x="8760" y="7600"/>
              <a:ext cx="1580" cy="452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405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2007-08</a:t>
              </a:r>
              <a:r>
                <a:rPr lang="en-US" altLang="zh-CN" sz="1405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年</a:t>
              </a:r>
              <a:r>
                <a:rPr lang="en-US" altLang="zh-CN" sz="1405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en-US" altLang="zh-CN" sz="1405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1"/>
            <p:cNvSpPr txBox="1"/>
            <p:nvPr>
              <p:custDataLst>
                <p:tags r:id="rId26"/>
              </p:custDataLst>
            </p:nvPr>
          </p:nvSpPr>
          <p:spPr>
            <a:xfrm>
              <a:off x="11480" y="7581"/>
              <a:ext cx="1180" cy="452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405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2010…</a:t>
              </a:r>
              <a:endParaRPr lang="en-US" altLang="zh-CN" sz="1405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1"/>
            <p:cNvSpPr txBox="1"/>
            <p:nvPr>
              <p:custDataLst>
                <p:tags r:id="rId27"/>
              </p:custDataLst>
            </p:nvPr>
          </p:nvSpPr>
          <p:spPr>
            <a:xfrm>
              <a:off x="13840" y="7580"/>
              <a:ext cx="900" cy="452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405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2013…</a:t>
              </a:r>
              <a:endParaRPr lang="en-US" altLang="zh-CN" sz="1405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" name="TextBox 1"/>
          <p:cNvSpPr txBox="1"/>
          <p:nvPr>
            <p:custDataLst>
              <p:tags r:id="rId28"/>
            </p:custDataLst>
          </p:nvPr>
        </p:nvSpPr>
        <p:spPr>
          <a:xfrm>
            <a:off x="355600" y="4349750"/>
            <a:ext cx="8980170" cy="1241425"/>
          </a:xfrm>
          <a:prstGeom prst="rect">
            <a:avLst/>
          </a:prstGeom>
          <a:noFill/>
        </p:spPr>
        <p:txBody>
          <a:bodyPr wrap="none" lIns="0" tIns="0" rIns="0" rtlCol="0">
            <a:noAutofit/>
          </a:bodyPr>
          <a:p>
            <a:pPr indent="0" fontAlgn="auto">
              <a:lnSpc>
                <a:spcPct val="100000"/>
              </a:lnSpc>
            </a:pPr>
            <a:r>
              <a:rPr lang="en-US" altLang="zh-CN" sz="9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1.全国糖尿病防治协作组</a:t>
            </a:r>
            <a:r>
              <a:rPr lang="en-US" altLang="zh-CN" sz="9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.中华内科杂志 1981,20(11):678-683</a:t>
            </a:r>
            <a:endParaRPr lang="en-US" altLang="zh-CN" sz="900" dirty="0" smtClean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9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2.National Diabetes Prevention and Control Cooperative Group. Diabetes care.1997,20(11):1664-9</a:t>
            </a:r>
            <a:endParaRPr lang="en-US" altLang="zh-CN" sz="900" dirty="0" smtClean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9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3.1996年全国糖尿病流行病学特点基线调查报告</a:t>
            </a:r>
            <a:r>
              <a:rPr lang="en-US" altLang="zh-CN" sz="9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.中国糖尿病杂志. 1998 (3) :131-133</a:t>
            </a:r>
            <a:endParaRPr lang="en-US" altLang="zh-CN" sz="900" dirty="0" smtClean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9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4.中国居民2002年营养与健康状况调查.中华流行病学杂志,2005,26(7):478-484.</a:t>
            </a:r>
            <a:endParaRPr lang="en-US" altLang="zh-CN" sz="900" dirty="0" smtClean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9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5.Prevalence of diabetes among men and women in China. N Engl J Med 2010; 362: 1090-101</a:t>
            </a:r>
            <a:endParaRPr lang="en-US" altLang="zh-CN" sz="900" dirty="0" smtClean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9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6.Prevalence and control of diabetes in Chinese adults. JAMA 2013 , 310 (9) :948-959</a:t>
            </a:r>
            <a:endParaRPr lang="en-US" altLang="zh-CN" sz="900" dirty="0" smtClean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9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7.Prevalence and Ethnic Pattern of Diabetes and Prediabetes in China in 2013.JAMA , 2017 , 317 (24) :2515</a:t>
            </a:r>
            <a:endParaRPr lang="en-US" altLang="zh-CN" sz="900" dirty="0" smtClean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id="4" name="TextBox 4"/>
          <p:cNvSpPr txBox="1"/>
          <p:nvPr/>
        </p:nvSpPr>
        <p:spPr>
          <a:xfrm>
            <a:off x="596741" y="1105319"/>
            <a:ext cx="5262477" cy="6905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74000"/>
              </a:lnSpc>
            </a:pPr>
            <a:r>
              <a:rPr lang="zh-CN" altLang="en-US" sz="1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现状</a:t>
            </a:r>
            <a:endParaRPr lang="zh-CN" altLang="en-US" sz="18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71500" y="1758950"/>
            <a:ext cx="4531360" cy="199136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marL="304800" lvl="0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2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 国 18 岁 及 以 上 成 人 糖 尿 病 患 病 率 为 11.2% </a:t>
            </a:r>
            <a:endParaRPr lang="zh-CN" altLang="en-US" sz="1200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4800" lvl="0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2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 球 ESRD 患 者 中 合 并 DM 的 比 例 已 从2000 年的 19.0% 增至 2015 年的 29.7%，其中新发ESRD中由DM引起的比例由2000年的22.1%升至2015 年的 31.3%</a:t>
            </a:r>
            <a:endParaRPr lang="zh-CN" altLang="en-US" sz="1200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4800" lvl="0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2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 国 2 型 糖 尿 病（type 2 diabetes mellitus，T2DM）患 者 的 DKD 患 病 率 为 21.8%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AutoShape 9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AutoShape 10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AutoShape 11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AutoShape 12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AutoShape 13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AutoShape 14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AutoShape 15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AutoShape 16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AutoShape 17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AutoShape 18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AutoShape 19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AutoShape 20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AutoShape 21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AutoShape 22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AutoShape 23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AutoShape 24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AutoShape 25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AutoShape 26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AutoShape 27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TextBox 28"/>
          <p:cNvSpPr txBox="1"/>
          <p:nvPr/>
        </p:nvSpPr>
        <p:spPr>
          <a:xfrm>
            <a:off x="854864" y="6712"/>
            <a:ext cx="7815272" cy="8572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74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糖尿病肾病的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流行病学</a:t>
            </a:r>
            <a:endParaRPr lang="zh-CN" alt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AutoShape 29"/>
          <p:cNvSpPr/>
          <p:nvPr/>
        </p:nvSpPr>
        <p:spPr>
          <a:xfrm>
            <a:off x="690942" y="4652434"/>
            <a:ext cx="548022" cy="96092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AutoShape 30"/>
          <p:cNvSpPr/>
          <p:nvPr/>
        </p:nvSpPr>
        <p:spPr>
          <a:xfrm>
            <a:off x="649605" y="4652434"/>
            <a:ext cx="96092" cy="96092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AutoShape 31"/>
          <p:cNvSpPr/>
          <p:nvPr/>
        </p:nvSpPr>
        <p:spPr>
          <a:xfrm>
            <a:off x="1183005" y="4652434"/>
            <a:ext cx="96092" cy="96092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Connector 32"/>
          <p:cNvCxnSpPr/>
          <p:nvPr/>
        </p:nvCxnSpPr>
        <p:spPr>
          <a:xfrm>
            <a:off x="1238964" y="4710426"/>
            <a:ext cx="4829668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AutoShape 34"/>
          <p:cNvSpPr/>
          <p:nvPr/>
        </p:nvSpPr>
        <p:spPr>
          <a:xfrm>
            <a:off x="7978616" y="-1006838"/>
            <a:ext cx="1695299" cy="1695299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219700" y="463550"/>
            <a:ext cx="4173855" cy="38493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id="4" name="AutoShape 4"/>
          <p:cNvSpPr/>
          <p:nvPr/>
        </p:nvSpPr>
        <p:spPr>
          <a:xfrm flipH="1">
            <a:off x="6233606" y="692831"/>
            <a:ext cx="3630061" cy="4190167"/>
          </a:xfrm>
          <a:prstGeom prst="parallelogram">
            <a:avLst/>
          </a:prstGeom>
          <a:gradFill>
            <a:gsLst>
              <a:gs pos="0">
                <a:schemeClr val="accent2">
                  <a:alpha val="32000"/>
                </a:schemeClr>
              </a:gs>
              <a:gs pos="100000">
                <a:schemeClr val="lt1">
                  <a:alpha val="32000"/>
                </a:schemeClr>
              </a:gs>
            </a:gsLst>
            <a:lin ang="16200000"/>
          </a:gra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AutoShape 5"/>
          <p:cNvSpPr/>
          <p:nvPr/>
        </p:nvSpPr>
        <p:spPr>
          <a:xfrm>
            <a:off x="0" y="4884434"/>
            <a:ext cx="473378" cy="473378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6" name="AutoShape 6"/>
          <p:cNvSpPr/>
          <p:nvPr/>
        </p:nvSpPr>
        <p:spPr>
          <a:xfrm>
            <a:off x="218641" y="4884434"/>
            <a:ext cx="9306359" cy="473378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7" name="AutoShape 7"/>
          <p:cNvSpPr/>
          <p:nvPr/>
        </p:nvSpPr>
        <p:spPr>
          <a:xfrm>
            <a:off x="0" y="5070701"/>
            <a:ext cx="413317" cy="287112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8" name="AutoShape 8"/>
          <p:cNvSpPr/>
          <p:nvPr/>
        </p:nvSpPr>
        <p:spPr>
          <a:xfrm flipH="1">
            <a:off x="5717139" y="0"/>
            <a:ext cx="3234267" cy="4154865"/>
          </a:xfrm>
          <a:prstGeom prst="parallelogram">
            <a:avLst/>
          </a:prstGeom>
          <a:gradFill>
            <a:gsLst>
              <a:gs pos="0">
                <a:schemeClr val="accent2">
                  <a:alpha val="50000"/>
                  <a:lumMod val="40000"/>
                  <a:lumOff val="60000"/>
                </a:schemeClr>
              </a:gs>
              <a:gs pos="100000">
                <a:schemeClr val="accent2">
                  <a:alpha val="50000"/>
                </a:schemeClr>
              </a:gs>
            </a:gsLst>
            <a:lin ang="5400000"/>
          </a:gra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 9"/>
          <p:cNvSpPr/>
          <p:nvPr/>
        </p:nvSpPr>
        <p:spPr>
          <a:xfrm flipH="1">
            <a:off x="691479" y="1560594"/>
            <a:ext cx="182269" cy="195477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0" name="Freeform 10"/>
          <p:cNvSpPr/>
          <p:nvPr/>
        </p:nvSpPr>
        <p:spPr>
          <a:xfrm flipH="1">
            <a:off x="897790" y="1560594"/>
            <a:ext cx="182269" cy="195477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1" name="Freeform 11"/>
          <p:cNvSpPr/>
          <p:nvPr/>
        </p:nvSpPr>
        <p:spPr>
          <a:xfrm flipH="1">
            <a:off x="1080059" y="1560594"/>
            <a:ext cx="182269" cy="195477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cxnSp>
        <p:nvCxnSpPr>
          <p:cNvPr id="12" name="Connector 12"/>
          <p:cNvCxnSpPr/>
          <p:nvPr/>
        </p:nvCxnSpPr>
        <p:spPr>
          <a:xfrm>
            <a:off x="705339" y="3686440"/>
            <a:ext cx="135466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3"/>
          <p:cNvSpPr txBox="1"/>
          <p:nvPr/>
        </p:nvSpPr>
        <p:spPr>
          <a:xfrm>
            <a:off x="588528" y="1658332"/>
            <a:ext cx="6783844" cy="154781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57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57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Freeform 14"/>
          <p:cNvSpPr/>
          <p:nvPr/>
        </p:nvSpPr>
        <p:spPr>
          <a:xfrm flipH="1">
            <a:off x="2027671" y="3632465"/>
            <a:ext cx="91135" cy="97739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AutoShape 15"/>
          <p:cNvSpPr/>
          <p:nvPr/>
        </p:nvSpPr>
        <p:spPr>
          <a:xfrm>
            <a:off x="8833899" y="259556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6" name="AutoShape 16"/>
          <p:cNvSpPr/>
          <p:nvPr/>
        </p:nvSpPr>
        <p:spPr>
          <a:xfrm>
            <a:off x="9169123" y="259556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7" name="AutoShape 17"/>
          <p:cNvSpPr/>
          <p:nvPr/>
        </p:nvSpPr>
        <p:spPr>
          <a:xfrm>
            <a:off x="8864356" y="259556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8" name="AutoShape 18"/>
          <p:cNvSpPr/>
          <p:nvPr/>
        </p:nvSpPr>
        <p:spPr>
          <a:xfrm>
            <a:off x="8833899" y="397305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9" name="AutoShape 19"/>
          <p:cNvSpPr/>
          <p:nvPr/>
        </p:nvSpPr>
        <p:spPr>
          <a:xfrm>
            <a:off x="9169123" y="397305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0" name="AutoShape 20"/>
          <p:cNvSpPr/>
          <p:nvPr/>
        </p:nvSpPr>
        <p:spPr>
          <a:xfrm>
            <a:off x="8864356" y="397305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1" name="AutoShape 21"/>
          <p:cNvSpPr/>
          <p:nvPr/>
        </p:nvSpPr>
        <p:spPr>
          <a:xfrm>
            <a:off x="8833899" y="535054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2" name="AutoShape 22"/>
          <p:cNvSpPr/>
          <p:nvPr/>
        </p:nvSpPr>
        <p:spPr>
          <a:xfrm>
            <a:off x="9169123" y="535054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3" name="AutoShape 23"/>
          <p:cNvSpPr/>
          <p:nvPr/>
        </p:nvSpPr>
        <p:spPr>
          <a:xfrm>
            <a:off x="8864356" y="535054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4" name="TextBox 24"/>
          <p:cNvSpPr txBox="1"/>
          <p:nvPr/>
        </p:nvSpPr>
        <p:spPr>
          <a:xfrm>
            <a:off x="588528" y="2764631"/>
            <a:ext cx="5645078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糖尿病肾病的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病理及</a:t>
            </a: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发病机制</a:t>
            </a:r>
            <a:endParaRPr lang="zh-CN" alt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id="4" name="Freeform 4"/>
          <p:cNvSpPr/>
          <p:nvPr/>
        </p:nvSpPr>
        <p:spPr>
          <a:xfrm>
            <a:off x="3182208" y="912874"/>
            <a:ext cx="355788" cy="161658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428750" y="0"/>
                </a:lnTo>
                <a:lnTo>
                  <a:pt x="1905000" y="1905000"/>
                </a:lnTo>
                <a:lnTo>
                  <a:pt x="476250" y="1905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5" name="AutoShape 5"/>
          <p:cNvSpPr/>
          <p:nvPr/>
        </p:nvSpPr>
        <p:spPr>
          <a:xfrm>
            <a:off x="369066" y="1074531"/>
            <a:ext cx="8786868" cy="3671492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0"/>
          </a:gra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7" name="AutoShape 7"/>
          <p:cNvSpPr/>
          <p:nvPr/>
        </p:nvSpPr>
        <p:spPr>
          <a:xfrm>
            <a:off x="1952680" y="4872106"/>
            <a:ext cx="7203254" cy="5261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8" name="AutoShape 8"/>
          <p:cNvSpPr/>
          <p:nvPr/>
        </p:nvSpPr>
        <p:spPr>
          <a:xfrm>
            <a:off x="377976" y="4872106"/>
            <a:ext cx="578171" cy="5261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9" name="AutoShape 9"/>
          <p:cNvSpPr/>
          <p:nvPr/>
        </p:nvSpPr>
        <p:spPr>
          <a:xfrm>
            <a:off x="1074903" y="4844251"/>
            <a:ext cx="124000" cy="124000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0" name="AutoShape 10"/>
          <p:cNvSpPr/>
          <p:nvPr/>
        </p:nvSpPr>
        <p:spPr>
          <a:xfrm>
            <a:off x="1255625" y="4849416"/>
            <a:ext cx="115142" cy="115142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1" name="AutoShape 11"/>
          <p:cNvSpPr/>
          <p:nvPr/>
        </p:nvSpPr>
        <p:spPr>
          <a:xfrm>
            <a:off x="1427489" y="4854581"/>
            <a:ext cx="106285" cy="106285"/>
          </a:xfrm>
          <a:prstGeom prst="ellipse">
            <a:avLst/>
          </a:prstGeom>
          <a:solidFill>
            <a:schemeClr val="accent2">
              <a:alpha val="6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2" name="AutoShape 12"/>
          <p:cNvSpPr/>
          <p:nvPr/>
        </p:nvSpPr>
        <p:spPr>
          <a:xfrm>
            <a:off x="1583846" y="4859746"/>
            <a:ext cx="97428" cy="97428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3" name="AutoShape 13"/>
          <p:cNvSpPr/>
          <p:nvPr/>
        </p:nvSpPr>
        <p:spPr>
          <a:xfrm>
            <a:off x="1737996" y="4855387"/>
            <a:ext cx="88571" cy="88571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8" name="AutoShape 18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AutoShape 19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AutoShape 20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AutoShape 21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AutoShape 22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AutoShape 23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AutoShape 24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AutoShape 25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AutoShape 26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AutoShape 27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AutoShape 28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AutoShape 29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AutoShape 30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AutoShape 31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AutoShape 32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AutoShape 33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AutoShape 34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AutoShape 35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AutoShape 36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AutoShape 37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TextBox 38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DKD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病理</a:t>
            </a:r>
            <a:endParaRPr lang="zh-CN" alt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矩形 41"/>
          <p:cNvSpPr/>
          <p:nvPr>
            <p:custDataLst>
              <p:tags r:id="rId2"/>
            </p:custDataLst>
          </p:nvPr>
        </p:nvSpPr>
        <p:spPr>
          <a:xfrm>
            <a:off x="2066317" y="1507865"/>
            <a:ext cx="6352532" cy="735143"/>
          </a:xfrm>
          <a:prstGeom prst="rect">
            <a:avLst/>
          </a:prstGeom>
          <a:solidFill>
            <a:srgbClr val="E6E6E6"/>
          </a:solidFill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913765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1105853" y="1569085"/>
            <a:ext cx="719137" cy="719138"/>
            <a:chOff x="5413874" y="1856054"/>
            <a:chExt cx="776427" cy="776427"/>
          </a:xfrm>
        </p:grpSpPr>
        <p:grpSp>
          <p:nvGrpSpPr>
            <p:cNvPr id="44" name="组合 172"/>
            <p:cNvGrpSpPr/>
            <p:nvPr/>
          </p:nvGrpSpPr>
          <p:grpSpPr>
            <a:xfrm>
              <a:off x="5413874" y="1856054"/>
              <a:ext cx="776427" cy="776427"/>
              <a:chOff x="6462420" y="1971403"/>
              <a:chExt cx="776427" cy="776427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6462420" y="1971403"/>
                <a:ext cx="776427" cy="776427"/>
                <a:chOff x="5443219" y="1567820"/>
                <a:chExt cx="1664342" cy="1664342"/>
              </a:xfrm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46" name="任意多边形 45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5443219" y="1567820"/>
                  <a:ext cx="1664342" cy="1664342"/>
                </a:xfrm>
                <a:custGeom>
                  <a:avLst/>
                  <a:gdLst>
                    <a:gd name="connsiteX0" fmla="*/ 1589098 w 3178196"/>
                    <a:gd name="connsiteY0" fmla="*/ 425696 h 3178196"/>
                    <a:gd name="connsiteX1" fmla="*/ 425696 w 3178196"/>
                    <a:gd name="connsiteY1" fmla="*/ 1589098 h 3178196"/>
                    <a:gd name="connsiteX2" fmla="*/ 1589098 w 3178196"/>
                    <a:gd name="connsiteY2" fmla="*/ 2752500 h 3178196"/>
                    <a:gd name="connsiteX3" fmla="*/ 2752500 w 3178196"/>
                    <a:gd name="connsiteY3" fmla="*/ 1589098 h 3178196"/>
                    <a:gd name="connsiteX4" fmla="*/ 1589098 w 3178196"/>
                    <a:gd name="connsiteY4" fmla="*/ 425696 h 3178196"/>
                    <a:gd name="connsiteX5" fmla="*/ 1408737 w 3178196"/>
                    <a:gd name="connsiteY5" fmla="*/ 0 h 3178196"/>
                    <a:gd name="connsiteX6" fmla="*/ 1769461 w 3178196"/>
                    <a:gd name="connsiteY6" fmla="*/ 0 h 3178196"/>
                    <a:gd name="connsiteX7" fmla="*/ 1839795 w 3178196"/>
                    <a:gd name="connsiteY7" fmla="*/ 328139 h 3178196"/>
                    <a:gd name="connsiteX8" fmla="*/ 1856789 w 3178196"/>
                    <a:gd name="connsiteY8" fmla="*/ 330732 h 3178196"/>
                    <a:gd name="connsiteX9" fmla="*/ 2000849 w 3178196"/>
                    <a:gd name="connsiteY9" fmla="*/ 373520 h 3178196"/>
                    <a:gd name="connsiteX10" fmla="*/ 2227451 w 3178196"/>
                    <a:gd name="connsiteY10" fmla="*/ 122720 h 3178196"/>
                    <a:gd name="connsiteX11" fmla="*/ 2539846 w 3178196"/>
                    <a:gd name="connsiteY11" fmla="*/ 303080 h 3178196"/>
                    <a:gd name="connsiteX12" fmla="*/ 2439451 w 3178196"/>
                    <a:gd name="connsiteY12" fmla="*/ 613872 h 3178196"/>
                    <a:gd name="connsiteX13" fmla="*/ 2458340 w 3178196"/>
                    <a:gd name="connsiteY13" fmla="*/ 627645 h 3178196"/>
                    <a:gd name="connsiteX14" fmla="*/ 2558787 w 3178196"/>
                    <a:gd name="connsiteY14" fmla="*/ 724273 h 3178196"/>
                    <a:gd name="connsiteX15" fmla="*/ 2569563 w 3178196"/>
                    <a:gd name="connsiteY15" fmla="*/ 737054 h 3178196"/>
                    <a:gd name="connsiteX16" fmla="*/ 2875118 w 3178196"/>
                    <a:gd name="connsiteY16" fmla="*/ 638354 h 3178196"/>
                    <a:gd name="connsiteX17" fmla="*/ 3055480 w 3178196"/>
                    <a:gd name="connsiteY17" fmla="*/ 950748 h 3178196"/>
                    <a:gd name="connsiteX18" fmla="*/ 2827830 w 3178196"/>
                    <a:gd name="connsiteY18" fmla="*/ 1156432 h 3178196"/>
                    <a:gd name="connsiteX19" fmla="*/ 2846251 w 3178196"/>
                    <a:gd name="connsiteY19" fmla="*/ 1202137 h 3178196"/>
                    <a:gd name="connsiteX20" fmla="*/ 2882440 w 3178196"/>
                    <a:gd name="connsiteY20" fmla="*/ 1345342 h 3178196"/>
                    <a:gd name="connsiteX21" fmla="*/ 3178196 w 3178196"/>
                    <a:gd name="connsiteY21" fmla="*/ 1408739 h 3178196"/>
                    <a:gd name="connsiteX22" fmla="*/ 3178196 w 3178196"/>
                    <a:gd name="connsiteY22" fmla="*/ 1769460 h 3178196"/>
                    <a:gd name="connsiteX23" fmla="*/ 2901180 w 3178196"/>
                    <a:gd name="connsiteY23" fmla="*/ 1828838 h 3178196"/>
                    <a:gd name="connsiteX24" fmla="*/ 2890366 w 3178196"/>
                    <a:gd name="connsiteY24" fmla="*/ 1899689 h 3178196"/>
                    <a:gd name="connsiteX25" fmla="*/ 2862393 w 3178196"/>
                    <a:gd name="connsiteY25" fmla="*/ 2011345 h 3178196"/>
                    <a:gd name="connsiteX26" fmla="*/ 2851433 w 3178196"/>
                    <a:gd name="connsiteY26" fmla="*/ 2043093 h 3178196"/>
                    <a:gd name="connsiteX27" fmla="*/ 3055480 w 3178196"/>
                    <a:gd name="connsiteY27" fmla="*/ 2227452 h 3178196"/>
                    <a:gd name="connsiteX28" fmla="*/ 2875118 w 3178196"/>
                    <a:gd name="connsiteY28" fmla="*/ 2539844 h 3178196"/>
                    <a:gd name="connsiteX29" fmla="*/ 2624366 w 3178196"/>
                    <a:gd name="connsiteY29" fmla="*/ 2458846 h 3178196"/>
                    <a:gd name="connsiteX30" fmla="*/ 2593452 w 3178196"/>
                    <a:gd name="connsiteY30" fmla="*/ 2501242 h 3178196"/>
                    <a:gd name="connsiteX31" fmla="*/ 2496828 w 3178196"/>
                    <a:gd name="connsiteY31" fmla="*/ 2601689 h 3178196"/>
                    <a:gd name="connsiteX32" fmla="*/ 2461217 w 3178196"/>
                    <a:gd name="connsiteY32" fmla="*/ 2631705 h 3178196"/>
                    <a:gd name="connsiteX33" fmla="*/ 2539846 w 3178196"/>
                    <a:gd name="connsiteY33" fmla="*/ 2875117 h 3178196"/>
                    <a:gd name="connsiteX34" fmla="*/ 2227451 w 3178196"/>
                    <a:gd name="connsiteY34" fmla="*/ 3055478 h 3178196"/>
                    <a:gd name="connsiteX35" fmla="*/ 2061632 w 3178196"/>
                    <a:gd name="connsiteY35" fmla="*/ 2871954 h 3178196"/>
                    <a:gd name="connsiteX36" fmla="*/ 2018961 w 3178196"/>
                    <a:gd name="connsiteY36" fmla="*/ 2889155 h 3178196"/>
                    <a:gd name="connsiteX37" fmla="*/ 1820676 w 3178196"/>
                    <a:gd name="connsiteY37" fmla="*/ 2939260 h 3178196"/>
                    <a:gd name="connsiteX38" fmla="*/ 1769461 w 3178196"/>
                    <a:gd name="connsiteY38" fmla="*/ 3178196 h 3178196"/>
                    <a:gd name="connsiteX39" fmla="*/ 1408737 w 3178196"/>
                    <a:gd name="connsiteY39" fmla="*/ 3178196 h 3178196"/>
                    <a:gd name="connsiteX40" fmla="*/ 1357415 w 3178196"/>
                    <a:gd name="connsiteY40" fmla="*/ 2938761 h 3178196"/>
                    <a:gd name="connsiteX41" fmla="*/ 1321409 w 3178196"/>
                    <a:gd name="connsiteY41" fmla="*/ 2933267 h 3178196"/>
                    <a:gd name="connsiteX42" fmla="*/ 1116228 w 3178196"/>
                    <a:gd name="connsiteY42" fmla="*/ 2872328 h 3178196"/>
                    <a:gd name="connsiteX43" fmla="*/ 950747 w 3178196"/>
                    <a:gd name="connsiteY43" fmla="*/ 3055478 h 3178196"/>
                    <a:gd name="connsiteX44" fmla="*/ 638354 w 3178196"/>
                    <a:gd name="connsiteY44" fmla="*/ 2875117 h 3178196"/>
                    <a:gd name="connsiteX45" fmla="*/ 716567 w 3178196"/>
                    <a:gd name="connsiteY45" fmla="*/ 2632987 h 3178196"/>
                    <a:gd name="connsiteX46" fmla="*/ 564155 w 3178196"/>
                    <a:gd name="connsiteY46" fmla="*/ 2476891 h 3178196"/>
                    <a:gd name="connsiteX47" fmla="*/ 552049 w 3178196"/>
                    <a:gd name="connsiteY47" fmla="*/ 2459421 h 3178196"/>
                    <a:gd name="connsiteX48" fmla="*/ 303082 w 3178196"/>
                    <a:gd name="connsiteY48" fmla="*/ 2539844 h 3178196"/>
                    <a:gd name="connsiteX49" fmla="*/ 122720 w 3178196"/>
                    <a:gd name="connsiteY49" fmla="*/ 2227452 h 3178196"/>
                    <a:gd name="connsiteX50" fmla="*/ 326913 w 3178196"/>
                    <a:gd name="connsiteY50" fmla="*/ 2042960 h 3178196"/>
                    <a:gd name="connsiteX51" fmla="*/ 306855 w 3178196"/>
                    <a:gd name="connsiteY51" fmla="*/ 1979828 h 3178196"/>
                    <a:gd name="connsiteX52" fmla="*/ 276470 w 3178196"/>
                    <a:gd name="connsiteY52" fmla="*/ 1828721 h 3178196"/>
                    <a:gd name="connsiteX53" fmla="*/ 0 w 3178196"/>
                    <a:gd name="connsiteY53" fmla="*/ 1769460 h 3178196"/>
                    <a:gd name="connsiteX54" fmla="*/ 0 w 3178196"/>
                    <a:gd name="connsiteY54" fmla="*/ 1408739 h 3178196"/>
                    <a:gd name="connsiteX55" fmla="*/ 293010 w 3178196"/>
                    <a:gd name="connsiteY55" fmla="*/ 1345931 h 3178196"/>
                    <a:gd name="connsiteX56" fmla="*/ 306855 w 3178196"/>
                    <a:gd name="connsiteY56" fmla="*/ 1284173 h 3178196"/>
                    <a:gd name="connsiteX57" fmla="*/ 351046 w 3178196"/>
                    <a:gd name="connsiteY57" fmla="*/ 1157043 h 3178196"/>
                    <a:gd name="connsiteX58" fmla="*/ 122720 w 3178196"/>
                    <a:gd name="connsiteY58" fmla="*/ 950748 h 3178196"/>
                    <a:gd name="connsiteX59" fmla="*/ 303082 w 3178196"/>
                    <a:gd name="connsiteY59" fmla="*/ 638354 h 3178196"/>
                    <a:gd name="connsiteX60" fmla="*/ 611017 w 3178196"/>
                    <a:gd name="connsiteY60" fmla="*/ 737822 h 3178196"/>
                    <a:gd name="connsiteX61" fmla="*/ 678469 w 3178196"/>
                    <a:gd name="connsiteY61" fmla="*/ 665039 h 3178196"/>
                    <a:gd name="connsiteX62" fmla="*/ 739168 w 3178196"/>
                    <a:gd name="connsiteY62" fmla="*/ 615179 h 3178196"/>
                    <a:gd name="connsiteX63" fmla="*/ 638354 w 3178196"/>
                    <a:gd name="connsiteY63" fmla="*/ 303080 h 3178196"/>
                    <a:gd name="connsiteX64" fmla="*/ 950747 w 3178196"/>
                    <a:gd name="connsiteY64" fmla="*/ 122720 h 3178196"/>
                    <a:gd name="connsiteX65" fmla="*/ 1175530 w 3178196"/>
                    <a:gd name="connsiteY65" fmla="*/ 371507 h 3178196"/>
                    <a:gd name="connsiteX66" fmla="*/ 1321409 w 3178196"/>
                    <a:gd name="connsiteY66" fmla="*/ 330732 h 3178196"/>
                    <a:gd name="connsiteX67" fmla="*/ 1338401 w 3178196"/>
                    <a:gd name="connsiteY67" fmla="*/ 328139 h 3178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3178196" h="3178196">
                      <a:moveTo>
                        <a:pt x="1589098" y="425696"/>
                      </a:moveTo>
                      <a:cubicBezTo>
                        <a:pt x="946569" y="425696"/>
                        <a:pt x="425696" y="946569"/>
                        <a:pt x="425696" y="1589098"/>
                      </a:cubicBezTo>
                      <a:cubicBezTo>
                        <a:pt x="425696" y="2231627"/>
                        <a:pt x="946569" y="2752500"/>
                        <a:pt x="1589098" y="2752500"/>
                      </a:cubicBezTo>
                      <a:cubicBezTo>
                        <a:pt x="2231627" y="2752500"/>
                        <a:pt x="2752500" y="2231627"/>
                        <a:pt x="2752500" y="1589098"/>
                      </a:cubicBezTo>
                      <a:cubicBezTo>
                        <a:pt x="2752500" y="946569"/>
                        <a:pt x="2231627" y="425696"/>
                        <a:pt x="1589098" y="425696"/>
                      </a:cubicBezTo>
                      <a:close/>
                      <a:moveTo>
                        <a:pt x="1408737" y="0"/>
                      </a:moveTo>
                      <a:lnTo>
                        <a:pt x="1769461" y="0"/>
                      </a:lnTo>
                      <a:lnTo>
                        <a:pt x="1839795" y="328139"/>
                      </a:lnTo>
                      <a:lnTo>
                        <a:pt x="1856789" y="330732"/>
                      </a:lnTo>
                      <a:lnTo>
                        <a:pt x="2000849" y="373520"/>
                      </a:lnTo>
                      <a:lnTo>
                        <a:pt x="2227451" y="122720"/>
                      </a:lnTo>
                      <a:lnTo>
                        <a:pt x="2539846" y="303080"/>
                      </a:lnTo>
                      <a:lnTo>
                        <a:pt x="2439451" y="613872"/>
                      </a:lnTo>
                      <a:lnTo>
                        <a:pt x="2458340" y="627645"/>
                      </a:lnTo>
                      <a:cubicBezTo>
                        <a:pt x="2493487" y="658090"/>
                        <a:pt x="2527017" y="690346"/>
                        <a:pt x="2558787" y="724273"/>
                      </a:cubicBezTo>
                      <a:lnTo>
                        <a:pt x="2569563" y="737054"/>
                      </a:lnTo>
                      <a:lnTo>
                        <a:pt x="2875118" y="638354"/>
                      </a:lnTo>
                      <a:lnTo>
                        <a:pt x="3055480" y="950748"/>
                      </a:lnTo>
                      <a:lnTo>
                        <a:pt x="2827830" y="1156432"/>
                      </a:lnTo>
                      <a:lnTo>
                        <a:pt x="2846251" y="1202137"/>
                      </a:lnTo>
                      <a:lnTo>
                        <a:pt x="2882440" y="1345342"/>
                      </a:lnTo>
                      <a:lnTo>
                        <a:pt x="3178196" y="1408739"/>
                      </a:lnTo>
                      <a:lnTo>
                        <a:pt x="3178196" y="1769460"/>
                      </a:lnTo>
                      <a:lnTo>
                        <a:pt x="2901180" y="1828838"/>
                      </a:lnTo>
                      <a:lnTo>
                        <a:pt x="2890366" y="1899689"/>
                      </a:lnTo>
                      <a:cubicBezTo>
                        <a:pt x="2882626" y="1937518"/>
                        <a:pt x="2873276" y="1974762"/>
                        <a:pt x="2862393" y="2011345"/>
                      </a:cubicBezTo>
                      <a:lnTo>
                        <a:pt x="2851433" y="2043093"/>
                      </a:lnTo>
                      <a:lnTo>
                        <a:pt x="3055480" y="2227452"/>
                      </a:lnTo>
                      <a:lnTo>
                        <a:pt x="2875118" y="2539844"/>
                      </a:lnTo>
                      <a:lnTo>
                        <a:pt x="2624366" y="2458846"/>
                      </a:lnTo>
                      <a:lnTo>
                        <a:pt x="2593452" y="2501242"/>
                      </a:lnTo>
                      <a:cubicBezTo>
                        <a:pt x="2563009" y="2536388"/>
                        <a:pt x="2530753" y="2569918"/>
                        <a:pt x="2496828" y="2601689"/>
                      </a:cubicBezTo>
                      <a:lnTo>
                        <a:pt x="2461217" y="2631705"/>
                      </a:lnTo>
                      <a:lnTo>
                        <a:pt x="2539846" y="2875117"/>
                      </a:lnTo>
                      <a:lnTo>
                        <a:pt x="2227451" y="3055478"/>
                      </a:lnTo>
                      <a:lnTo>
                        <a:pt x="2061632" y="2871954"/>
                      </a:lnTo>
                      <a:lnTo>
                        <a:pt x="2018961" y="2889155"/>
                      </a:lnTo>
                      <a:lnTo>
                        <a:pt x="1820676" y="2939260"/>
                      </a:lnTo>
                      <a:lnTo>
                        <a:pt x="1769461" y="3178196"/>
                      </a:lnTo>
                      <a:lnTo>
                        <a:pt x="1408737" y="3178196"/>
                      </a:lnTo>
                      <a:lnTo>
                        <a:pt x="1357415" y="2938761"/>
                      </a:lnTo>
                      <a:lnTo>
                        <a:pt x="1321409" y="2933267"/>
                      </a:lnTo>
                      <a:lnTo>
                        <a:pt x="1116228" y="2872328"/>
                      </a:lnTo>
                      <a:lnTo>
                        <a:pt x="950747" y="3055478"/>
                      </a:lnTo>
                      <a:lnTo>
                        <a:pt x="638354" y="2875117"/>
                      </a:lnTo>
                      <a:lnTo>
                        <a:pt x="716567" y="2632987"/>
                      </a:lnTo>
                      <a:lnTo>
                        <a:pt x="564155" y="2476891"/>
                      </a:lnTo>
                      <a:lnTo>
                        <a:pt x="552049" y="2459421"/>
                      </a:lnTo>
                      <a:lnTo>
                        <a:pt x="303082" y="2539844"/>
                      </a:lnTo>
                      <a:lnTo>
                        <a:pt x="122720" y="2227452"/>
                      </a:lnTo>
                      <a:lnTo>
                        <a:pt x="326913" y="2042960"/>
                      </a:lnTo>
                      <a:lnTo>
                        <a:pt x="306855" y="1979828"/>
                      </a:lnTo>
                      <a:lnTo>
                        <a:pt x="276470" y="1828721"/>
                      </a:lnTo>
                      <a:lnTo>
                        <a:pt x="0" y="1769460"/>
                      </a:lnTo>
                      <a:lnTo>
                        <a:pt x="0" y="1408739"/>
                      </a:lnTo>
                      <a:lnTo>
                        <a:pt x="293010" y="1345931"/>
                      </a:lnTo>
                      <a:lnTo>
                        <a:pt x="306855" y="1284173"/>
                      </a:lnTo>
                      <a:lnTo>
                        <a:pt x="351046" y="1157043"/>
                      </a:lnTo>
                      <a:lnTo>
                        <a:pt x="122720" y="950748"/>
                      </a:lnTo>
                      <a:lnTo>
                        <a:pt x="303082" y="638354"/>
                      </a:lnTo>
                      <a:lnTo>
                        <a:pt x="611017" y="737822"/>
                      </a:lnTo>
                      <a:lnTo>
                        <a:pt x="678469" y="665039"/>
                      </a:lnTo>
                      <a:lnTo>
                        <a:pt x="739168" y="615179"/>
                      </a:lnTo>
                      <a:lnTo>
                        <a:pt x="638354" y="303080"/>
                      </a:lnTo>
                      <a:lnTo>
                        <a:pt x="950747" y="122720"/>
                      </a:lnTo>
                      <a:lnTo>
                        <a:pt x="1175530" y="371507"/>
                      </a:lnTo>
                      <a:lnTo>
                        <a:pt x="1321409" y="330732"/>
                      </a:lnTo>
                      <a:lnTo>
                        <a:pt x="1338401" y="3281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2E2E2"/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765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7" name="椭圆 46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5666553" y="1791154"/>
                  <a:ext cx="1217673" cy="1217673"/>
                </a:xfrm>
                <a:prstGeom prst="ellipse">
                  <a:avLst/>
                </a:prstGeom>
                <a:noFill/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765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8" name="椭圆 47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5731080" y="1855683"/>
                  <a:ext cx="1088616" cy="1088616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2E2E2"/>
                    </a:gs>
                  </a:gsLst>
                  <a:lin ang="2700000" scaled="1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765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49" name="椭圆 48"/>
              <p:cNvSpPr/>
              <p:nvPr>
                <p:custDataLst>
                  <p:tags r:id="rId6"/>
                </p:custDataLst>
              </p:nvPr>
            </p:nvSpPr>
            <p:spPr>
              <a:xfrm>
                <a:off x="6625246" y="2134230"/>
                <a:ext cx="450774" cy="45077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376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50" name="Group 4"/>
            <p:cNvGrpSpPr>
              <a:grpSpLocks noChangeAspect="1"/>
            </p:cNvGrpSpPr>
            <p:nvPr/>
          </p:nvGrpSpPr>
          <p:grpSpPr>
            <a:xfrm>
              <a:off x="5698560" y="2124453"/>
              <a:ext cx="210680" cy="246893"/>
              <a:chOff x="1776" y="1776"/>
              <a:chExt cx="64" cy="75"/>
            </a:xfrm>
            <a:solidFill>
              <a:schemeClr val="bg1"/>
            </a:solidFill>
            <a:effectLst/>
          </p:grpSpPr>
          <p:sp>
            <p:nvSpPr>
              <p:cNvPr id="51" name="Freeform 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795" y="1779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376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6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776" y="1810"/>
                <a:ext cx="64" cy="41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376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7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795" y="1776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376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8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776" y="1807"/>
                <a:ext cx="64" cy="42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376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1178878" y="2650173"/>
            <a:ext cx="719137" cy="719137"/>
            <a:chOff x="5413874" y="3214954"/>
            <a:chExt cx="776427" cy="776427"/>
          </a:xfrm>
        </p:grpSpPr>
        <p:grpSp>
          <p:nvGrpSpPr>
            <p:cNvPr id="56" name="组合 184"/>
            <p:cNvGrpSpPr/>
            <p:nvPr/>
          </p:nvGrpSpPr>
          <p:grpSpPr>
            <a:xfrm>
              <a:off x="5413874" y="3214954"/>
              <a:ext cx="776427" cy="776427"/>
              <a:chOff x="6462420" y="1971403"/>
              <a:chExt cx="776427" cy="776427"/>
            </a:xfrm>
          </p:grpSpPr>
          <p:grpSp>
            <p:nvGrpSpPr>
              <p:cNvPr id="57" name="组合 56"/>
              <p:cNvGrpSpPr/>
              <p:nvPr/>
            </p:nvGrpSpPr>
            <p:grpSpPr>
              <a:xfrm>
                <a:off x="6462420" y="1971403"/>
                <a:ext cx="776427" cy="776427"/>
                <a:chOff x="5443219" y="1567820"/>
                <a:chExt cx="1664342" cy="1664342"/>
              </a:xfrm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58" name="任意多边形 57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5443219" y="1567820"/>
                  <a:ext cx="1664342" cy="1664342"/>
                </a:xfrm>
                <a:custGeom>
                  <a:avLst/>
                  <a:gdLst>
                    <a:gd name="connsiteX0" fmla="*/ 1589098 w 3178196"/>
                    <a:gd name="connsiteY0" fmla="*/ 425696 h 3178196"/>
                    <a:gd name="connsiteX1" fmla="*/ 425696 w 3178196"/>
                    <a:gd name="connsiteY1" fmla="*/ 1589098 h 3178196"/>
                    <a:gd name="connsiteX2" fmla="*/ 1589098 w 3178196"/>
                    <a:gd name="connsiteY2" fmla="*/ 2752500 h 3178196"/>
                    <a:gd name="connsiteX3" fmla="*/ 2752500 w 3178196"/>
                    <a:gd name="connsiteY3" fmla="*/ 1589098 h 3178196"/>
                    <a:gd name="connsiteX4" fmla="*/ 1589098 w 3178196"/>
                    <a:gd name="connsiteY4" fmla="*/ 425696 h 3178196"/>
                    <a:gd name="connsiteX5" fmla="*/ 1408737 w 3178196"/>
                    <a:gd name="connsiteY5" fmla="*/ 0 h 3178196"/>
                    <a:gd name="connsiteX6" fmla="*/ 1769461 w 3178196"/>
                    <a:gd name="connsiteY6" fmla="*/ 0 h 3178196"/>
                    <a:gd name="connsiteX7" fmla="*/ 1839795 w 3178196"/>
                    <a:gd name="connsiteY7" fmla="*/ 328139 h 3178196"/>
                    <a:gd name="connsiteX8" fmla="*/ 1856789 w 3178196"/>
                    <a:gd name="connsiteY8" fmla="*/ 330732 h 3178196"/>
                    <a:gd name="connsiteX9" fmla="*/ 2000849 w 3178196"/>
                    <a:gd name="connsiteY9" fmla="*/ 373520 h 3178196"/>
                    <a:gd name="connsiteX10" fmla="*/ 2227451 w 3178196"/>
                    <a:gd name="connsiteY10" fmla="*/ 122720 h 3178196"/>
                    <a:gd name="connsiteX11" fmla="*/ 2539846 w 3178196"/>
                    <a:gd name="connsiteY11" fmla="*/ 303080 h 3178196"/>
                    <a:gd name="connsiteX12" fmla="*/ 2439451 w 3178196"/>
                    <a:gd name="connsiteY12" fmla="*/ 613872 h 3178196"/>
                    <a:gd name="connsiteX13" fmla="*/ 2458340 w 3178196"/>
                    <a:gd name="connsiteY13" fmla="*/ 627645 h 3178196"/>
                    <a:gd name="connsiteX14" fmla="*/ 2558787 w 3178196"/>
                    <a:gd name="connsiteY14" fmla="*/ 724273 h 3178196"/>
                    <a:gd name="connsiteX15" fmla="*/ 2569563 w 3178196"/>
                    <a:gd name="connsiteY15" fmla="*/ 737054 h 3178196"/>
                    <a:gd name="connsiteX16" fmla="*/ 2875118 w 3178196"/>
                    <a:gd name="connsiteY16" fmla="*/ 638354 h 3178196"/>
                    <a:gd name="connsiteX17" fmla="*/ 3055480 w 3178196"/>
                    <a:gd name="connsiteY17" fmla="*/ 950748 h 3178196"/>
                    <a:gd name="connsiteX18" fmla="*/ 2827830 w 3178196"/>
                    <a:gd name="connsiteY18" fmla="*/ 1156432 h 3178196"/>
                    <a:gd name="connsiteX19" fmla="*/ 2846251 w 3178196"/>
                    <a:gd name="connsiteY19" fmla="*/ 1202137 h 3178196"/>
                    <a:gd name="connsiteX20" fmla="*/ 2882440 w 3178196"/>
                    <a:gd name="connsiteY20" fmla="*/ 1345342 h 3178196"/>
                    <a:gd name="connsiteX21" fmla="*/ 3178196 w 3178196"/>
                    <a:gd name="connsiteY21" fmla="*/ 1408739 h 3178196"/>
                    <a:gd name="connsiteX22" fmla="*/ 3178196 w 3178196"/>
                    <a:gd name="connsiteY22" fmla="*/ 1769460 h 3178196"/>
                    <a:gd name="connsiteX23" fmla="*/ 2901180 w 3178196"/>
                    <a:gd name="connsiteY23" fmla="*/ 1828838 h 3178196"/>
                    <a:gd name="connsiteX24" fmla="*/ 2890366 w 3178196"/>
                    <a:gd name="connsiteY24" fmla="*/ 1899689 h 3178196"/>
                    <a:gd name="connsiteX25" fmla="*/ 2862393 w 3178196"/>
                    <a:gd name="connsiteY25" fmla="*/ 2011345 h 3178196"/>
                    <a:gd name="connsiteX26" fmla="*/ 2851433 w 3178196"/>
                    <a:gd name="connsiteY26" fmla="*/ 2043093 h 3178196"/>
                    <a:gd name="connsiteX27" fmla="*/ 3055480 w 3178196"/>
                    <a:gd name="connsiteY27" fmla="*/ 2227452 h 3178196"/>
                    <a:gd name="connsiteX28" fmla="*/ 2875118 w 3178196"/>
                    <a:gd name="connsiteY28" fmla="*/ 2539844 h 3178196"/>
                    <a:gd name="connsiteX29" fmla="*/ 2624366 w 3178196"/>
                    <a:gd name="connsiteY29" fmla="*/ 2458846 h 3178196"/>
                    <a:gd name="connsiteX30" fmla="*/ 2593452 w 3178196"/>
                    <a:gd name="connsiteY30" fmla="*/ 2501242 h 3178196"/>
                    <a:gd name="connsiteX31" fmla="*/ 2496828 w 3178196"/>
                    <a:gd name="connsiteY31" fmla="*/ 2601689 h 3178196"/>
                    <a:gd name="connsiteX32" fmla="*/ 2461217 w 3178196"/>
                    <a:gd name="connsiteY32" fmla="*/ 2631705 h 3178196"/>
                    <a:gd name="connsiteX33" fmla="*/ 2539846 w 3178196"/>
                    <a:gd name="connsiteY33" fmla="*/ 2875117 h 3178196"/>
                    <a:gd name="connsiteX34" fmla="*/ 2227451 w 3178196"/>
                    <a:gd name="connsiteY34" fmla="*/ 3055478 h 3178196"/>
                    <a:gd name="connsiteX35" fmla="*/ 2061632 w 3178196"/>
                    <a:gd name="connsiteY35" fmla="*/ 2871954 h 3178196"/>
                    <a:gd name="connsiteX36" fmla="*/ 2018961 w 3178196"/>
                    <a:gd name="connsiteY36" fmla="*/ 2889155 h 3178196"/>
                    <a:gd name="connsiteX37" fmla="*/ 1820676 w 3178196"/>
                    <a:gd name="connsiteY37" fmla="*/ 2939260 h 3178196"/>
                    <a:gd name="connsiteX38" fmla="*/ 1769461 w 3178196"/>
                    <a:gd name="connsiteY38" fmla="*/ 3178196 h 3178196"/>
                    <a:gd name="connsiteX39" fmla="*/ 1408737 w 3178196"/>
                    <a:gd name="connsiteY39" fmla="*/ 3178196 h 3178196"/>
                    <a:gd name="connsiteX40" fmla="*/ 1357415 w 3178196"/>
                    <a:gd name="connsiteY40" fmla="*/ 2938761 h 3178196"/>
                    <a:gd name="connsiteX41" fmla="*/ 1321409 w 3178196"/>
                    <a:gd name="connsiteY41" fmla="*/ 2933267 h 3178196"/>
                    <a:gd name="connsiteX42" fmla="*/ 1116228 w 3178196"/>
                    <a:gd name="connsiteY42" fmla="*/ 2872328 h 3178196"/>
                    <a:gd name="connsiteX43" fmla="*/ 950747 w 3178196"/>
                    <a:gd name="connsiteY43" fmla="*/ 3055478 h 3178196"/>
                    <a:gd name="connsiteX44" fmla="*/ 638354 w 3178196"/>
                    <a:gd name="connsiteY44" fmla="*/ 2875117 h 3178196"/>
                    <a:gd name="connsiteX45" fmla="*/ 716567 w 3178196"/>
                    <a:gd name="connsiteY45" fmla="*/ 2632987 h 3178196"/>
                    <a:gd name="connsiteX46" fmla="*/ 564155 w 3178196"/>
                    <a:gd name="connsiteY46" fmla="*/ 2476891 h 3178196"/>
                    <a:gd name="connsiteX47" fmla="*/ 552049 w 3178196"/>
                    <a:gd name="connsiteY47" fmla="*/ 2459421 h 3178196"/>
                    <a:gd name="connsiteX48" fmla="*/ 303082 w 3178196"/>
                    <a:gd name="connsiteY48" fmla="*/ 2539844 h 3178196"/>
                    <a:gd name="connsiteX49" fmla="*/ 122720 w 3178196"/>
                    <a:gd name="connsiteY49" fmla="*/ 2227452 h 3178196"/>
                    <a:gd name="connsiteX50" fmla="*/ 326913 w 3178196"/>
                    <a:gd name="connsiteY50" fmla="*/ 2042960 h 3178196"/>
                    <a:gd name="connsiteX51" fmla="*/ 306855 w 3178196"/>
                    <a:gd name="connsiteY51" fmla="*/ 1979828 h 3178196"/>
                    <a:gd name="connsiteX52" fmla="*/ 276470 w 3178196"/>
                    <a:gd name="connsiteY52" fmla="*/ 1828721 h 3178196"/>
                    <a:gd name="connsiteX53" fmla="*/ 0 w 3178196"/>
                    <a:gd name="connsiteY53" fmla="*/ 1769460 h 3178196"/>
                    <a:gd name="connsiteX54" fmla="*/ 0 w 3178196"/>
                    <a:gd name="connsiteY54" fmla="*/ 1408739 h 3178196"/>
                    <a:gd name="connsiteX55" fmla="*/ 293010 w 3178196"/>
                    <a:gd name="connsiteY55" fmla="*/ 1345931 h 3178196"/>
                    <a:gd name="connsiteX56" fmla="*/ 306855 w 3178196"/>
                    <a:gd name="connsiteY56" fmla="*/ 1284173 h 3178196"/>
                    <a:gd name="connsiteX57" fmla="*/ 351046 w 3178196"/>
                    <a:gd name="connsiteY57" fmla="*/ 1157043 h 3178196"/>
                    <a:gd name="connsiteX58" fmla="*/ 122720 w 3178196"/>
                    <a:gd name="connsiteY58" fmla="*/ 950748 h 3178196"/>
                    <a:gd name="connsiteX59" fmla="*/ 303082 w 3178196"/>
                    <a:gd name="connsiteY59" fmla="*/ 638354 h 3178196"/>
                    <a:gd name="connsiteX60" fmla="*/ 611017 w 3178196"/>
                    <a:gd name="connsiteY60" fmla="*/ 737822 h 3178196"/>
                    <a:gd name="connsiteX61" fmla="*/ 678469 w 3178196"/>
                    <a:gd name="connsiteY61" fmla="*/ 665039 h 3178196"/>
                    <a:gd name="connsiteX62" fmla="*/ 739168 w 3178196"/>
                    <a:gd name="connsiteY62" fmla="*/ 615179 h 3178196"/>
                    <a:gd name="connsiteX63" fmla="*/ 638354 w 3178196"/>
                    <a:gd name="connsiteY63" fmla="*/ 303080 h 3178196"/>
                    <a:gd name="connsiteX64" fmla="*/ 950747 w 3178196"/>
                    <a:gd name="connsiteY64" fmla="*/ 122720 h 3178196"/>
                    <a:gd name="connsiteX65" fmla="*/ 1175530 w 3178196"/>
                    <a:gd name="connsiteY65" fmla="*/ 371507 h 3178196"/>
                    <a:gd name="connsiteX66" fmla="*/ 1321409 w 3178196"/>
                    <a:gd name="connsiteY66" fmla="*/ 330732 h 3178196"/>
                    <a:gd name="connsiteX67" fmla="*/ 1338401 w 3178196"/>
                    <a:gd name="connsiteY67" fmla="*/ 328139 h 3178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3178196" h="3178196">
                      <a:moveTo>
                        <a:pt x="1589098" y="425696"/>
                      </a:moveTo>
                      <a:cubicBezTo>
                        <a:pt x="946569" y="425696"/>
                        <a:pt x="425696" y="946569"/>
                        <a:pt x="425696" y="1589098"/>
                      </a:cubicBezTo>
                      <a:cubicBezTo>
                        <a:pt x="425696" y="2231627"/>
                        <a:pt x="946569" y="2752500"/>
                        <a:pt x="1589098" y="2752500"/>
                      </a:cubicBezTo>
                      <a:cubicBezTo>
                        <a:pt x="2231627" y="2752500"/>
                        <a:pt x="2752500" y="2231627"/>
                        <a:pt x="2752500" y="1589098"/>
                      </a:cubicBezTo>
                      <a:cubicBezTo>
                        <a:pt x="2752500" y="946569"/>
                        <a:pt x="2231627" y="425696"/>
                        <a:pt x="1589098" y="425696"/>
                      </a:cubicBezTo>
                      <a:close/>
                      <a:moveTo>
                        <a:pt x="1408737" y="0"/>
                      </a:moveTo>
                      <a:lnTo>
                        <a:pt x="1769461" y="0"/>
                      </a:lnTo>
                      <a:lnTo>
                        <a:pt x="1839795" y="328139"/>
                      </a:lnTo>
                      <a:lnTo>
                        <a:pt x="1856789" y="330732"/>
                      </a:lnTo>
                      <a:lnTo>
                        <a:pt x="2000849" y="373520"/>
                      </a:lnTo>
                      <a:lnTo>
                        <a:pt x="2227451" y="122720"/>
                      </a:lnTo>
                      <a:lnTo>
                        <a:pt x="2539846" y="303080"/>
                      </a:lnTo>
                      <a:lnTo>
                        <a:pt x="2439451" y="613872"/>
                      </a:lnTo>
                      <a:lnTo>
                        <a:pt x="2458340" y="627645"/>
                      </a:lnTo>
                      <a:cubicBezTo>
                        <a:pt x="2493487" y="658090"/>
                        <a:pt x="2527017" y="690346"/>
                        <a:pt x="2558787" y="724273"/>
                      </a:cubicBezTo>
                      <a:lnTo>
                        <a:pt x="2569563" y="737054"/>
                      </a:lnTo>
                      <a:lnTo>
                        <a:pt x="2875118" y="638354"/>
                      </a:lnTo>
                      <a:lnTo>
                        <a:pt x="3055480" y="950748"/>
                      </a:lnTo>
                      <a:lnTo>
                        <a:pt x="2827830" y="1156432"/>
                      </a:lnTo>
                      <a:lnTo>
                        <a:pt x="2846251" y="1202137"/>
                      </a:lnTo>
                      <a:lnTo>
                        <a:pt x="2882440" y="1345342"/>
                      </a:lnTo>
                      <a:lnTo>
                        <a:pt x="3178196" y="1408739"/>
                      </a:lnTo>
                      <a:lnTo>
                        <a:pt x="3178196" y="1769460"/>
                      </a:lnTo>
                      <a:lnTo>
                        <a:pt x="2901180" y="1828838"/>
                      </a:lnTo>
                      <a:lnTo>
                        <a:pt x="2890366" y="1899689"/>
                      </a:lnTo>
                      <a:cubicBezTo>
                        <a:pt x="2882626" y="1937518"/>
                        <a:pt x="2873276" y="1974762"/>
                        <a:pt x="2862393" y="2011345"/>
                      </a:cubicBezTo>
                      <a:lnTo>
                        <a:pt x="2851433" y="2043093"/>
                      </a:lnTo>
                      <a:lnTo>
                        <a:pt x="3055480" y="2227452"/>
                      </a:lnTo>
                      <a:lnTo>
                        <a:pt x="2875118" y="2539844"/>
                      </a:lnTo>
                      <a:lnTo>
                        <a:pt x="2624366" y="2458846"/>
                      </a:lnTo>
                      <a:lnTo>
                        <a:pt x="2593452" y="2501242"/>
                      </a:lnTo>
                      <a:cubicBezTo>
                        <a:pt x="2563009" y="2536388"/>
                        <a:pt x="2530753" y="2569918"/>
                        <a:pt x="2496828" y="2601689"/>
                      </a:cubicBezTo>
                      <a:lnTo>
                        <a:pt x="2461217" y="2631705"/>
                      </a:lnTo>
                      <a:lnTo>
                        <a:pt x="2539846" y="2875117"/>
                      </a:lnTo>
                      <a:lnTo>
                        <a:pt x="2227451" y="3055478"/>
                      </a:lnTo>
                      <a:lnTo>
                        <a:pt x="2061632" y="2871954"/>
                      </a:lnTo>
                      <a:lnTo>
                        <a:pt x="2018961" y="2889155"/>
                      </a:lnTo>
                      <a:lnTo>
                        <a:pt x="1820676" y="2939260"/>
                      </a:lnTo>
                      <a:lnTo>
                        <a:pt x="1769461" y="3178196"/>
                      </a:lnTo>
                      <a:lnTo>
                        <a:pt x="1408737" y="3178196"/>
                      </a:lnTo>
                      <a:lnTo>
                        <a:pt x="1357415" y="2938761"/>
                      </a:lnTo>
                      <a:lnTo>
                        <a:pt x="1321409" y="2933267"/>
                      </a:lnTo>
                      <a:lnTo>
                        <a:pt x="1116228" y="2872328"/>
                      </a:lnTo>
                      <a:lnTo>
                        <a:pt x="950747" y="3055478"/>
                      </a:lnTo>
                      <a:lnTo>
                        <a:pt x="638354" y="2875117"/>
                      </a:lnTo>
                      <a:lnTo>
                        <a:pt x="716567" y="2632987"/>
                      </a:lnTo>
                      <a:lnTo>
                        <a:pt x="564155" y="2476891"/>
                      </a:lnTo>
                      <a:lnTo>
                        <a:pt x="552049" y="2459421"/>
                      </a:lnTo>
                      <a:lnTo>
                        <a:pt x="303082" y="2539844"/>
                      </a:lnTo>
                      <a:lnTo>
                        <a:pt x="122720" y="2227452"/>
                      </a:lnTo>
                      <a:lnTo>
                        <a:pt x="326913" y="2042960"/>
                      </a:lnTo>
                      <a:lnTo>
                        <a:pt x="306855" y="1979828"/>
                      </a:lnTo>
                      <a:lnTo>
                        <a:pt x="276470" y="1828721"/>
                      </a:lnTo>
                      <a:lnTo>
                        <a:pt x="0" y="1769460"/>
                      </a:lnTo>
                      <a:lnTo>
                        <a:pt x="0" y="1408739"/>
                      </a:lnTo>
                      <a:lnTo>
                        <a:pt x="293010" y="1345931"/>
                      </a:lnTo>
                      <a:lnTo>
                        <a:pt x="306855" y="1284173"/>
                      </a:lnTo>
                      <a:lnTo>
                        <a:pt x="351046" y="1157043"/>
                      </a:lnTo>
                      <a:lnTo>
                        <a:pt x="122720" y="950748"/>
                      </a:lnTo>
                      <a:lnTo>
                        <a:pt x="303082" y="638354"/>
                      </a:lnTo>
                      <a:lnTo>
                        <a:pt x="611017" y="737822"/>
                      </a:lnTo>
                      <a:lnTo>
                        <a:pt x="678469" y="665039"/>
                      </a:lnTo>
                      <a:lnTo>
                        <a:pt x="739168" y="615179"/>
                      </a:lnTo>
                      <a:lnTo>
                        <a:pt x="638354" y="303080"/>
                      </a:lnTo>
                      <a:lnTo>
                        <a:pt x="950747" y="122720"/>
                      </a:lnTo>
                      <a:lnTo>
                        <a:pt x="1175530" y="371507"/>
                      </a:lnTo>
                      <a:lnTo>
                        <a:pt x="1321409" y="330732"/>
                      </a:lnTo>
                      <a:lnTo>
                        <a:pt x="1338401" y="3281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2E2E2"/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765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59" name="椭圆 58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5666553" y="1791154"/>
                  <a:ext cx="1217673" cy="1217673"/>
                </a:xfrm>
                <a:prstGeom prst="ellipse">
                  <a:avLst/>
                </a:prstGeom>
                <a:noFill/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765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60" name="椭圆 59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5731080" y="1855683"/>
                  <a:ext cx="1088616" cy="1088616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2E2E2"/>
                    </a:gs>
                  </a:gsLst>
                  <a:lin ang="2700000" scaled="1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765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1" name="椭圆 60"/>
              <p:cNvSpPr/>
              <p:nvPr>
                <p:custDataLst>
                  <p:tags r:id="rId14"/>
                </p:custDataLst>
              </p:nvPr>
            </p:nvSpPr>
            <p:spPr>
              <a:xfrm>
                <a:off x="6625246" y="2134229"/>
                <a:ext cx="450774" cy="45077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376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62" name="Group 18"/>
            <p:cNvGrpSpPr>
              <a:grpSpLocks noChangeAspect="1"/>
            </p:cNvGrpSpPr>
            <p:nvPr/>
          </p:nvGrpSpPr>
          <p:grpSpPr>
            <a:xfrm>
              <a:off x="5696918" y="3507112"/>
              <a:ext cx="213964" cy="199375"/>
              <a:chOff x="3802" y="2858"/>
              <a:chExt cx="616" cy="574"/>
            </a:xfrm>
            <a:solidFill>
              <a:schemeClr val="bg1"/>
            </a:solidFill>
            <a:effectLst/>
          </p:grpSpPr>
          <p:sp>
            <p:nvSpPr>
              <p:cNvPr id="63" name="Rectangle 19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802" y="3205"/>
                <a:ext cx="129" cy="22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91376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Rectangle 20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964" y="3174"/>
                <a:ext cx="129" cy="25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91376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Rectangle 2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129" y="3131"/>
                <a:ext cx="129" cy="30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91376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Rectangle 22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289" y="3078"/>
                <a:ext cx="129" cy="35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91376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23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888" y="2858"/>
                <a:ext cx="370" cy="270"/>
              </a:xfrm>
              <a:custGeom>
                <a:avLst/>
                <a:gdLst>
                  <a:gd name="T0" fmla="*/ 94 w 155"/>
                  <a:gd name="T1" fmla="*/ 21 h 113"/>
                  <a:gd name="T2" fmla="*/ 0 w 155"/>
                  <a:gd name="T3" fmla="*/ 72 h 113"/>
                  <a:gd name="T4" fmla="*/ 114 w 155"/>
                  <a:gd name="T5" fmla="*/ 63 h 113"/>
                  <a:gd name="T6" fmla="*/ 122 w 155"/>
                  <a:gd name="T7" fmla="*/ 82 h 113"/>
                  <a:gd name="T8" fmla="*/ 155 w 155"/>
                  <a:gd name="T9" fmla="*/ 0 h 113"/>
                  <a:gd name="T10" fmla="*/ 85 w 155"/>
                  <a:gd name="T11" fmla="*/ 2 h 113"/>
                  <a:gd name="T12" fmla="*/ 94 w 155"/>
                  <a:gd name="T13" fmla="*/ 2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3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376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1178878" y="3874135"/>
            <a:ext cx="719137" cy="719138"/>
            <a:chOff x="5413874" y="4243654"/>
            <a:chExt cx="776427" cy="776427"/>
          </a:xfrm>
        </p:grpSpPr>
        <p:grpSp>
          <p:nvGrpSpPr>
            <p:cNvPr id="69" name="组合 197"/>
            <p:cNvGrpSpPr/>
            <p:nvPr/>
          </p:nvGrpSpPr>
          <p:grpSpPr>
            <a:xfrm>
              <a:off x="5413874" y="4243654"/>
              <a:ext cx="776427" cy="776427"/>
              <a:chOff x="6462420" y="1971403"/>
              <a:chExt cx="776427" cy="776427"/>
            </a:xfrm>
          </p:grpSpPr>
          <p:grpSp>
            <p:nvGrpSpPr>
              <p:cNvPr id="70" name="组合 69"/>
              <p:cNvGrpSpPr/>
              <p:nvPr/>
            </p:nvGrpSpPr>
            <p:grpSpPr>
              <a:xfrm>
                <a:off x="6462420" y="1971403"/>
                <a:ext cx="776427" cy="776427"/>
                <a:chOff x="5443219" y="1567820"/>
                <a:chExt cx="1664342" cy="1664342"/>
              </a:xfrm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71" name="任意多边形 70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5443219" y="1567820"/>
                  <a:ext cx="1664342" cy="1664342"/>
                </a:xfrm>
                <a:custGeom>
                  <a:avLst/>
                  <a:gdLst>
                    <a:gd name="connsiteX0" fmla="*/ 1589098 w 3178196"/>
                    <a:gd name="connsiteY0" fmla="*/ 425696 h 3178196"/>
                    <a:gd name="connsiteX1" fmla="*/ 425696 w 3178196"/>
                    <a:gd name="connsiteY1" fmla="*/ 1589098 h 3178196"/>
                    <a:gd name="connsiteX2" fmla="*/ 1589098 w 3178196"/>
                    <a:gd name="connsiteY2" fmla="*/ 2752500 h 3178196"/>
                    <a:gd name="connsiteX3" fmla="*/ 2752500 w 3178196"/>
                    <a:gd name="connsiteY3" fmla="*/ 1589098 h 3178196"/>
                    <a:gd name="connsiteX4" fmla="*/ 1589098 w 3178196"/>
                    <a:gd name="connsiteY4" fmla="*/ 425696 h 3178196"/>
                    <a:gd name="connsiteX5" fmla="*/ 1408737 w 3178196"/>
                    <a:gd name="connsiteY5" fmla="*/ 0 h 3178196"/>
                    <a:gd name="connsiteX6" fmla="*/ 1769461 w 3178196"/>
                    <a:gd name="connsiteY6" fmla="*/ 0 h 3178196"/>
                    <a:gd name="connsiteX7" fmla="*/ 1839795 w 3178196"/>
                    <a:gd name="connsiteY7" fmla="*/ 328139 h 3178196"/>
                    <a:gd name="connsiteX8" fmla="*/ 1856789 w 3178196"/>
                    <a:gd name="connsiteY8" fmla="*/ 330732 h 3178196"/>
                    <a:gd name="connsiteX9" fmla="*/ 2000849 w 3178196"/>
                    <a:gd name="connsiteY9" fmla="*/ 373520 h 3178196"/>
                    <a:gd name="connsiteX10" fmla="*/ 2227451 w 3178196"/>
                    <a:gd name="connsiteY10" fmla="*/ 122720 h 3178196"/>
                    <a:gd name="connsiteX11" fmla="*/ 2539846 w 3178196"/>
                    <a:gd name="connsiteY11" fmla="*/ 303080 h 3178196"/>
                    <a:gd name="connsiteX12" fmla="*/ 2439451 w 3178196"/>
                    <a:gd name="connsiteY12" fmla="*/ 613872 h 3178196"/>
                    <a:gd name="connsiteX13" fmla="*/ 2458340 w 3178196"/>
                    <a:gd name="connsiteY13" fmla="*/ 627645 h 3178196"/>
                    <a:gd name="connsiteX14" fmla="*/ 2558787 w 3178196"/>
                    <a:gd name="connsiteY14" fmla="*/ 724273 h 3178196"/>
                    <a:gd name="connsiteX15" fmla="*/ 2569563 w 3178196"/>
                    <a:gd name="connsiteY15" fmla="*/ 737054 h 3178196"/>
                    <a:gd name="connsiteX16" fmla="*/ 2875118 w 3178196"/>
                    <a:gd name="connsiteY16" fmla="*/ 638354 h 3178196"/>
                    <a:gd name="connsiteX17" fmla="*/ 3055480 w 3178196"/>
                    <a:gd name="connsiteY17" fmla="*/ 950748 h 3178196"/>
                    <a:gd name="connsiteX18" fmla="*/ 2827830 w 3178196"/>
                    <a:gd name="connsiteY18" fmla="*/ 1156432 h 3178196"/>
                    <a:gd name="connsiteX19" fmla="*/ 2846251 w 3178196"/>
                    <a:gd name="connsiteY19" fmla="*/ 1202137 h 3178196"/>
                    <a:gd name="connsiteX20" fmla="*/ 2882440 w 3178196"/>
                    <a:gd name="connsiteY20" fmla="*/ 1345342 h 3178196"/>
                    <a:gd name="connsiteX21" fmla="*/ 3178196 w 3178196"/>
                    <a:gd name="connsiteY21" fmla="*/ 1408739 h 3178196"/>
                    <a:gd name="connsiteX22" fmla="*/ 3178196 w 3178196"/>
                    <a:gd name="connsiteY22" fmla="*/ 1769460 h 3178196"/>
                    <a:gd name="connsiteX23" fmla="*/ 2901180 w 3178196"/>
                    <a:gd name="connsiteY23" fmla="*/ 1828838 h 3178196"/>
                    <a:gd name="connsiteX24" fmla="*/ 2890366 w 3178196"/>
                    <a:gd name="connsiteY24" fmla="*/ 1899689 h 3178196"/>
                    <a:gd name="connsiteX25" fmla="*/ 2862393 w 3178196"/>
                    <a:gd name="connsiteY25" fmla="*/ 2011345 h 3178196"/>
                    <a:gd name="connsiteX26" fmla="*/ 2851433 w 3178196"/>
                    <a:gd name="connsiteY26" fmla="*/ 2043093 h 3178196"/>
                    <a:gd name="connsiteX27" fmla="*/ 3055480 w 3178196"/>
                    <a:gd name="connsiteY27" fmla="*/ 2227452 h 3178196"/>
                    <a:gd name="connsiteX28" fmla="*/ 2875118 w 3178196"/>
                    <a:gd name="connsiteY28" fmla="*/ 2539844 h 3178196"/>
                    <a:gd name="connsiteX29" fmla="*/ 2624366 w 3178196"/>
                    <a:gd name="connsiteY29" fmla="*/ 2458846 h 3178196"/>
                    <a:gd name="connsiteX30" fmla="*/ 2593452 w 3178196"/>
                    <a:gd name="connsiteY30" fmla="*/ 2501242 h 3178196"/>
                    <a:gd name="connsiteX31" fmla="*/ 2496828 w 3178196"/>
                    <a:gd name="connsiteY31" fmla="*/ 2601689 h 3178196"/>
                    <a:gd name="connsiteX32" fmla="*/ 2461217 w 3178196"/>
                    <a:gd name="connsiteY32" fmla="*/ 2631705 h 3178196"/>
                    <a:gd name="connsiteX33" fmla="*/ 2539846 w 3178196"/>
                    <a:gd name="connsiteY33" fmla="*/ 2875117 h 3178196"/>
                    <a:gd name="connsiteX34" fmla="*/ 2227451 w 3178196"/>
                    <a:gd name="connsiteY34" fmla="*/ 3055478 h 3178196"/>
                    <a:gd name="connsiteX35" fmla="*/ 2061632 w 3178196"/>
                    <a:gd name="connsiteY35" fmla="*/ 2871954 h 3178196"/>
                    <a:gd name="connsiteX36" fmla="*/ 2018961 w 3178196"/>
                    <a:gd name="connsiteY36" fmla="*/ 2889155 h 3178196"/>
                    <a:gd name="connsiteX37" fmla="*/ 1820676 w 3178196"/>
                    <a:gd name="connsiteY37" fmla="*/ 2939260 h 3178196"/>
                    <a:gd name="connsiteX38" fmla="*/ 1769461 w 3178196"/>
                    <a:gd name="connsiteY38" fmla="*/ 3178196 h 3178196"/>
                    <a:gd name="connsiteX39" fmla="*/ 1408737 w 3178196"/>
                    <a:gd name="connsiteY39" fmla="*/ 3178196 h 3178196"/>
                    <a:gd name="connsiteX40" fmla="*/ 1357415 w 3178196"/>
                    <a:gd name="connsiteY40" fmla="*/ 2938761 h 3178196"/>
                    <a:gd name="connsiteX41" fmla="*/ 1321409 w 3178196"/>
                    <a:gd name="connsiteY41" fmla="*/ 2933267 h 3178196"/>
                    <a:gd name="connsiteX42" fmla="*/ 1116228 w 3178196"/>
                    <a:gd name="connsiteY42" fmla="*/ 2872328 h 3178196"/>
                    <a:gd name="connsiteX43" fmla="*/ 950747 w 3178196"/>
                    <a:gd name="connsiteY43" fmla="*/ 3055478 h 3178196"/>
                    <a:gd name="connsiteX44" fmla="*/ 638354 w 3178196"/>
                    <a:gd name="connsiteY44" fmla="*/ 2875117 h 3178196"/>
                    <a:gd name="connsiteX45" fmla="*/ 716567 w 3178196"/>
                    <a:gd name="connsiteY45" fmla="*/ 2632987 h 3178196"/>
                    <a:gd name="connsiteX46" fmla="*/ 564155 w 3178196"/>
                    <a:gd name="connsiteY46" fmla="*/ 2476891 h 3178196"/>
                    <a:gd name="connsiteX47" fmla="*/ 552049 w 3178196"/>
                    <a:gd name="connsiteY47" fmla="*/ 2459421 h 3178196"/>
                    <a:gd name="connsiteX48" fmla="*/ 303082 w 3178196"/>
                    <a:gd name="connsiteY48" fmla="*/ 2539844 h 3178196"/>
                    <a:gd name="connsiteX49" fmla="*/ 122720 w 3178196"/>
                    <a:gd name="connsiteY49" fmla="*/ 2227452 h 3178196"/>
                    <a:gd name="connsiteX50" fmla="*/ 326913 w 3178196"/>
                    <a:gd name="connsiteY50" fmla="*/ 2042960 h 3178196"/>
                    <a:gd name="connsiteX51" fmla="*/ 306855 w 3178196"/>
                    <a:gd name="connsiteY51" fmla="*/ 1979828 h 3178196"/>
                    <a:gd name="connsiteX52" fmla="*/ 276470 w 3178196"/>
                    <a:gd name="connsiteY52" fmla="*/ 1828721 h 3178196"/>
                    <a:gd name="connsiteX53" fmla="*/ 0 w 3178196"/>
                    <a:gd name="connsiteY53" fmla="*/ 1769460 h 3178196"/>
                    <a:gd name="connsiteX54" fmla="*/ 0 w 3178196"/>
                    <a:gd name="connsiteY54" fmla="*/ 1408739 h 3178196"/>
                    <a:gd name="connsiteX55" fmla="*/ 293010 w 3178196"/>
                    <a:gd name="connsiteY55" fmla="*/ 1345931 h 3178196"/>
                    <a:gd name="connsiteX56" fmla="*/ 306855 w 3178196"/>
                    <a:gd name="connsiteY56" fmla="*/ 1284173 h 3178196"/>
                    <a:gd name="connsiteX57" fmla="*/ 351046 w 3178196"/>
                    <a:gd name="connsiteY57" fmla="*/ 1157043 h 3178196"/>
                    <a:gd name="connsiteX58" fmla="*/ 122720 w 3178196"/>
                    <a:gd name="connsiteY58" fmla="*/ 950748 h 3178196"/>
                    <a:gd name="connsiteX59" fmla="*/ 303082 w 3178196"/>
                    <a:gd name="connsiteY59" fmla="*/ 638354 h 3178196"/>
                    <a:gd name="connsiteX60" fmla="*/ 611017 w 3178196"/>
                    <a:gd name="connsiteY60" fmla="*/ 737822 h 3178196"/>
                    <a:gd name="connsiteX61" fmla="*/ 678469 w 3178196"/>
                    <a:gd name="connsiteY61" fmla="*/ 665039 h 3178196"/>
                    <a:gd name="connsiteX62" fmla="*/ 739168 w 3178196"/>
                    <a:gd name="connsiteY62" fmla="*/ 615179 h 3178196"/>
                    <a:gd name="connsiteX63" fmla="*/ 638354 w 3178196"/>
                    <a:gd name="connsiteY63" fmla="*/ 303080 h 3178196"/>
                    <a:gd name="connsiteX64" fmla="*/ 950747 w 3178196"/>
                    <a:gd name="connsiteY64" fmla="*/ 122720 h 3178196"/>
                    <a:gd name="connsiteX65" fmla="*/ 1175530 w 3178196"/>
                    <a:gd name="connsiteY65" fmla="*/ 371507 h 3178196"/>
                    <a:gd name="connsiteX66" fmla="*/ 1321409 w 3178196"/>
                    <a:gd name="connsiteY66" fmla="*/ 330732 h 3178196"/>
                    <a:gd name="connsiteX67" fmla="*/ 1338401 w 3178196"/>
                    <a:gd name="connsiteY67" fmla="*/ 328139 h 3178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3178196" h="3178196">
                      <a:moveTo>
                        <a:pt x="1589098" y="425696"/>
                      </a:moveTo>
                      <a:cubicBezTo>
                        <a:pt x="946569" y="425696"/>
                        <a:pt x="425696" y="946569"/>
                        <a:pt x="425696" y="1589098"/>
                      </a:cubicBezTo>
                      <a:cubicBezTo>
                        <a:pt x="425696" y="2231627"/>
                        <a:pt x="946569" y="2752500"/>
                        <a:pt x="1589098" y="2752500"/>
                      </a:cubicBezTo>
                      <a:cubicBezTo>
                        <a:pt x="2231627" y="2752500"/>
                        <a:pt x="2752500" y="2231627"/>
                        <a:pt x="2752500" y="1589098"/>
                      </a:cubicBezTo>
                      <a:cubicBezTo>
                        <a:pt x="2752500" y="946569"/>
                        <a:pt x="2231627" y="425696"/>
                        <a:pt x="1589098" y="425696"/>
                      </a:cubicBezTo>
                      <a:close/>
                      <a:moveTo>
                        <a:pt x="1408737" y="0"/>
                      </a:moveTo>
                      <a:lnTo>
                        <a:pt x="1769461" y="0"/>
                      </a:lnTo>
                      <a:lnTo>
                        <a:pt x="1839795" y="328139"/>
                      </a:lnTo>
                      <a:lnTo>
                        <a:pt x="1856789" y="330732"/>
                      </a:lnTo>
                      <a:lnTo>
                        <a:pt x="2000849" y="373520"/>
                      </a:lnTo>
                      <a:lnTo>
                        <a:pt x="2227451" y="122720"/>
                      </a:lnTo>
                      <a:lnTo>
                        <a:pt x="2539846" y="303080"/>
                      </a:lnTo>
                      <a:lnTo>
                        <a:pt x="2439451" y="613872"/>
                      </a:lnTo>
                      <a:lnTo>
                        <a:pt x="2458340" y="627645"/>
                      </a:lnTo>
                      <a:cubicBezTo>
                        <a:pt x="2493487" y="658090"/>
                        <a:pt x="2527017" y="690346"/>
                        <a:pt x="2558787" y="724273"/>
                      </a:cubicBezTo>
                      <a:lnTo>
                        <a:pt x="2569563" y="737054"/>
                      </a:lnTo>
                      <a:lnTo>
                        <a:pt x="2875118" y="638354"/>
                      </a:lnTo>
                      <a:lnTo>
                        <a:pt x="3055480" y="950748"/>
                      </a:lnTo>
                      <a:lnTo>
                        <a:pt x="2827830" y="1156432"/>
                      </a:lnTo>
                      <a:lnTo>
                        <a:pt x="2846251" y="1202137"/>
                      </a:lnTo>
                      <a:lnTo>
                        <a:pt x="2882440" y="1345342"/>
                      </a:lnTo>
                      <a:lnTo>
                        <a:pt x="3178196" y="1408739"/>
                      </a:lnTo>
                      <a:lnTo>
                        <a:pt x="3178196" y="1769460"/>
                      </a:lnTo>
                      <a:lnTo>
                        <a:pt x="2901180" y="1828838"/>
                      </a:lnTo>
                      <a:lnTo>
                        <a:pt x="2890366" y="1899689"/>
                      </a:lnTo>
                      <a:cubicBezTo>
                        <a:pt x="2882626" y="1937518"/>
                        <a:pt x="2873276" y="1974762"/>
                        <a:pt x="2862393" y="2011345"/>
                      </a:cubicBezTo>
                      <a:lnTo>
                        <a:pt x="2851433" y="2043093"/>
                      </a:lnTo>
                      <a:lnTo>
                        <a:pt x="3055480" y="2227452"/>
                      </a:lnTo>
                      <a:lnTo>
                        <a:pt x="2875118" y="2539844"/>
                      </a:lnTo>
                      <a:lnTo>
                        <a:pt x="2624366" y="2458846"/>
                      </a:lnTo>
                      <a:lnTo>
                        <a:pt x="2593452" y="2501242"/>
                      </a:lnTo>
                      <a:cubicBezTo>
                        <a:pt x="2563009" y="2536388"/>
                        <a:pt x="2530753" y="2569918"/>
                        <a:pt x="2496828" y="2601689"/>
                      </a:cubicBezTo>
                      <a:lnTo>
                        <a:pt x="2461217" y="2631705"/>
                      </a:lnTo>
                      <a:lnTo>
                        <a:pt x="2539846" y="2875117"/>
                      </a:lnTo>
                      <a:lnTo>
                        <a:pt x="2227451" y="3055478"/>
                      </a:lnTo>
                      <a:lnTo>
                        <a:pt x="2061632" y="2871954"/>
                      </a:lnTo>
                      <a:lnTo>
                        <a:pt x="2018961" y="2889155"/>
                      </a:lnTo>
                      <a:lnTo>
                        <a:pt x="1820676" y="2939260"/>
                      </a:lnTo>
                      <a:lnTo>
                        <a:pt x="1769461" y="3178196"/>
                      </a:lnTo>
                      <a:lnTo>
                        <a:pt x="1408737" y="3178196"/>
                      </a:lnTo>
                      <a:lnTo>
                        <a:pt x="1357415" y="2938761"/>
                      </a:lnTo>
                      <a:lnTo>
                        <a:pt x="1321409" y="2933267"/>
                      </a:lnTo>
                      <a:lnTo>
                        <a:pt x="1116228" y="2872328"/>
                      </a:lnTo>
                      <a:lnTo>
                        <a:pt x="950747" y="3055478"/>
                      </a:lnTo>
                      <a:lnTo>
                        <a:pt x="638354" y="2875117"/>
                      </a:lnTo>
                      <a:lnTo>
                        <a:pt x="716567" y="2632987"/>
                      </a:lnTo>
                      <a:lnTo>
                        <a:pt x="564155" y="2476891"/>
                      </a:lnTo>
                      <a:lnTo>
                        <a:pt x="552049" y="2459421"/>
                      </a:lnTo>
                      <a:lnTo>
                        <a:pt x="303082" y="2539844"/>
                      </a:lnTo>
                      <a:lnTo>
                        <a:pt x="122720" y="2227452"/>
                      </a:lnTo>
                      <a:lnTo>
                        <a:pt x="326913" y="2042960"/>
                      </a:lnTo>
                      <a:lnTo>
                        <a:pt x="306855" y="1979828"/>
                      </a:lnTo>
                      <a:lnTo>
                        <a:pt x="276470" y="1828721"/>
                      </a:lnTo>
                      <a:lnTo>
                        <a:pt x="0" y="1769460"/>
                      </a:lnTo>
                      <a:lnTo>
                        <a:pt x="0" y="1408739"/>
                      </a:lnTo>
                      <a:lnTo>
                        <a:pt x="293010" y="1345931"/>
                      </a:lnTo>
                      <a:lnTo>
                        <a:pt x="306855" y="1284173"/>
                      </a:lnTo>
                      <a:lnTo>
                        <a:pt x="351046" y="1157043"/>
                      </a:lnTo>
                      <a:lnTo>
                        <a:pt x="122720" y="950748"/>
                      </a:lnTo>
                      <a:lnTo>
                        <a:pt x="303082" y="638354"/>
                      </a:lnTo>
                      <a:lnTo>
                        <a:pt x="611017" y="737822"/>
                      </a:lnTo>
                      <a:lnTo>
                        <a:pt x="678469" y="665039"/>
                      </a:lnTo>
                      <a:lnTo>
                        <a:pt x="739168" y="615179"/>
                      </a:lnTo>
                      <a:lnTo>
                        <a:pt x="638354" y="303080"/>
                      </a:lnTo>
                      <a:lnTo>
                        <a:pt x="950747" y="122720"/>
                      </a:lnTo>
                      <a:lnTo>
                        <a:pt x="1175530" y="371507"/>
                      </a:lnTo>
                      <a:lnTo>
                        <a:pt x="1321409" y="330732"/>
                      </a:lnTo>
                      <a:lnTo>
                        <a:pt x="1338401" y="3281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2E2E2"/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765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2" name="椭圆 71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5666553" y="1791154"/>
                  <a:ext cx="1217673" cy="1217673"/>
                </a:xfrm>
                <a:prstGeom prst="ellipse">
                  <a:avLst/>
                </a:prstGeom>
                <a:noFill/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765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3" name="椭圆 72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5731080" y="1855683"/>
                  <a:ext cx="1088616" cy="1088616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2E2E2"/>
                    </a:gs>
                  </a:gsLst>
                  <a:lin ang="2700000" scaled="1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765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74" name="椭圆 73"/>
              <p:cNvSpPr/>
              <p:nvPr>
                <p:custDataLst>
                  <p:tags r:id="rId23"/>
                </p:custDataLst>
              </p:nvPr>
            </p:nvSpPr>
            <p:spPr>
              <a:xfrm>
                <a:off x="6625246" y="2134230"/>
                <a:ext cx="450774" cy="45077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376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75" name="Group 13"/>
            <p:cNvGrpSpPr>
              <a:grpSpLocks noChangeAspect="1"/>
            </p:cNvGrpSpPr>
            <p:nvPr/>
          </p:nvGrpSpPr>
          <p:grpSpPr>
            <a:xfrm>
              <a:off x="5675442" y="4505525"/>
              <a:ext cx="256917" cy="259951"/>
              <a:chOff x="2426" y="2781"/>
              <a:chExt cx="593" cy="600"/>
            </a:xfrm>
            <a:solidFill>
              <a:schemeClr val="bg1"/>
            </a:solidFill>
            <a:effectLst/>
          </p:grpSpPr>
          <p:sp>
            <p:nvSpPr>
              <p:cNvPr id="76" name="Freeform 14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2442" y="2805"/>
                <a:ext cx="577" cy="576"/>
              </a:xfrm>
              <a:custGeom>
                <a:avLst/>
                <a:gdLst>
                  <a:gd name="T0" fmla="*/ 0 w 241"/>
                  <a:gd name="T1" fmla="*/ 115 h 241"/>
                  <a:gd name="T2" fmla="*/ 0 w 241"/>
                  <a:gd name="T3" fmla="*/ 121 h 241"/>
                  <a:gd name="T4" fmla="*/ 121 w 241"/>
                  <a:gd name="T5" fmla="*/ 241 h 241"/>
                  <a:gd name="T6" fmla="*/ 241 w 241"/>
                  <a:gd name="T7" fmla="*/ 121 h 241"/>
                  <a:gd name="T8" fmla="*/ 121 w 241"/>
                  <a:gd name="T9" fmla="*/ 0 h 241"/>
                  <a:gd name="T10" fmla="*/ 121 w 241"/>
                  <a:gd name="T11" fmla="*/ 115 h 241"/>
                  <a:gd name="T12" fmla="*/ 0 w 241"/>
                  <a:gd name="T13" fmla="*/ 11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376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7" name="Freeform 15"/>
              <p:cNvSpPr>
                <a:spLocks noEditPoint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426" y="2781"/>
                <a:ext cx="275" cy="273"/>
              </a:xfrm>
              <a:custGeom>
                <a:avLst/>
                <a:gdLst>
                  <a:gd name="T0" fmla="*/ 0 w 115"/>
                  <a:gd name="T1" fmla="*/ 114 h 114"/>
                  <a:gd name="T2" fmla="*/ 115 w 115"/>
                  <a:gd name="T3" fmla="*/ 114 h 114"/>
                  <a:gd name="T4" fmla="*/ 115 w 115"/>
                  <a:gd name="T5" fmla="*/ 0 h 114"/>
                  <a:gd name="T6" fmla="*/ 0 w 115"/>
                  <a:gd name="T7" fmla="*/ 114 h 114"/>
                  <a:gd name="T8" fmla="*/ 15 w 115"/>
                  <a:gd name="T9" fmla="*/ 104 h 114"/>
                  <a:gd name="T10" fmla="*/ 104 w 115"/>
                  <a:gd name="T11" fmla="*/ 14 h 114"/>
                  <a:gd name="T12" fmla="*/ 104 w 115"/>
                  <a:gd name="T13" fmla="*/ 104 h 114"/>
                  <a:gd name="T14" fmla="*/ 15 w 115"/>
                  <a:gd name="T1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14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376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8" name="文本框 1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113915" y="1642110"/>
            <a:ext cx="5832475" cy="436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9" tIns="34289" rIns="68579" bIns="3428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>
                <a:ea typeface="DIN-Regular"/>
                <a:cs typeface="DIN-Regular"/>
              </a:rPr>
              <a:t>肾小球基底膜增厚、系膜基质增宽、肾小球硬化、足细胞丢失 </a:t>
            </a:r>
            <a:endParaRPr lang="zh-CN" altLang="en-US" sz="1600">
              <a:ea typeface="DIN-Regular"/>
              <a:cs typeface="DIN-Regular"/>
            </a:endParaRPr>
          </a:p>
        </p:txBody>
      </p:sp>
      <p:sp>
        <p:nvSpPr>
          <p:cNvPr id="79" name="矩形 78"/>
          <p:cNvSpPr/>
          <p:nvPr>
            <p:custDataLst>
              <p:tags r:id="rId27"/>
            </p:custDataLst>
          </p:nvPr>
        </p:nvSpPr>
        <p:spPr>
          <a:xfrm>
            <a:off x="2066317" y="2660542"/>
            <a:ext cx="6352532" cy="735143"/>
          </a:xfrm>
          <a:prstGeom prst="rect">
            <a:avLst/>
          </a:prstGeom>
          <a:solidFill>
            <a:srgbClr val="E6E6E6"/>
          </a:solidFill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913765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80" name="文本框 1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113915" y="2793048"/>
            <a:ext cx="6121400" cy="558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9" tIns="34289" rIns="68579" bIns="34289">
            <a:spAutoFit/>
          </a:bodyPr>
          <a:lstStyle/>
          <a:p>
            <a:pPr algn="just"/>
            <a:r>
              <a:rPr lang="zh-CN" altLang="en-US" sz="1600">
                <a:ea typeface="DIN-Regular"/>
                <a:cs typeface="DIN-Regular"/>
              </a:rPr>
              <a:t>肾小管基底膜增厚、肾小管萎缩及细胞凋亡增加、肾间质炎性浸润、肾间质纤维化、管周毛细血管稀疏 </a:t>
            </a:r>
            <a:endParaRPr lang="zh-CN" altLang="en-US" sz="1600">
              <a:ea typeface="DIN-Regular"/>
              <a:cs typeface="DIN-Regular"/>
            </a:endParaRPr>
          </a:p>
        </p:txBody>
      </p:sp>
      <p:sp>
        <p:nvSpPr>
          <p:cNvPr id="81" name="矩形 80"/>
          <p:cNvSpPr/>
          <p:nvPr>
            <p:custDataLst>
              <p:tags r:id="rId29"/>
            </p:custDataLst>
          </p:nvPr>
        </p:nvSpPr>
        <p:spPr>
          <a:xfrm>
            <a:off x="2063841" y="3886265"/>
            <a:ext cx="6362497" cy="735143"/>
          </a:xfrm>
          <a:prstGeom prst="rect">
            <a:avLst/>
          </a:prstGeom>
          <a:solidFill>
            <a:srgbClr val="E6E6E6"/>
          </a:solidFill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913765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82" name="文本框 1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186940" y="4017010"/>
            <a:ext cx="6048375" cy="436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9" tIns="34289" rIns="68579" bIns="3428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>
                <a:ea typeface="DIN-Regular"/>
                <a:cs typeface="DIN-Regular"/>
              </a:rPr>
              <a:t>出入球小动脉壁玻璃样变，尤以出球小动脉的玻璃样变更具特征性 </a:t>
            </a:r>
            <a:endParaRPr lang="zh-CN" altLang="en-US" sz="1600">
              <a:ea typeface="DIN-Regular"/>
              <a:cs typeface="DIN-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1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2" nodeType="after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3" nodeType="afterEffect"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1"/>
      <p:bldP spid="80" grpId="2"/>
      <p:bldP spid="82" grpId="3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898_1*f*1"/>
  <p:tag name="KSO_WM_TEMPLATE_CATEGORY" val="diagram"/>
  <p:tag name="KSO_WM_TEMPLATE_INDEX" val="20211898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258"/>
  <p:tag name="KSO_WM_UNIT_SHOW_EDIT_AREA_INDICATION" val="1"/>
  <p:tag name="KSO_WM_CHIP_GROUPID" val="5e6b05596848fb12bee65ac8"/>
  <p:tag name="KSO_WM_CHIP_XID" val="5e6b05596848fb12bee65aca"/>
  <p:tag name="KSO_WM_UNIT_DEC_AREA_ID" val="b70d6105d01e4bf78a654dc38361ec1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4b9b94aeba964273aecfc2dcc28e8b33"/>
  <p:tag name="KSO_WM_UNIT_SUPPORT_UNIT_TYPE" val="[&quot;l&quot;,&quot;m&quot;,&quot;n&quot;,&quot;o&quot;,&quot;p&quot;,&quot;q&quot;,&quot;r&quot;,&quot;δ&quot;,&quot;ε&quot;,&quot;ζ&quot;,&quot;η&quot;,&quot;α&quot;,&quot;β&quot;]"/>
  <p:tag name="KSO_WM_UNIT_TEXT_FILL_FORE_SCHEMECOLOR_INDEX_BRIGHTNESS" val="0.25"/>
  <p:tag name="KSO_WM_UNIT_TEXT_FILL_FORE_SCHEMECOLOR_INDEX" val="13"/>
  <p:tag name="KSO_WM_UNIT_TEXT_FILL_TYPE" val="1"/>
  <p:tag name="KSO_WM_TEMPLATE_ASSEMBLE_XID" val="60656f174054ed1e2fb80358"/>
  <p:tag name="KSO_WM_TEMPLATE_ASSEMBLE_GROUPID" val="60656f174054ed1e2fb80358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5807_1*f*1"/>
  <p:tag name="KSO_WM_TEMPLATE_CATEGORY" val="diagram"/>
  <p:tag name="KSO_WM_TEMPLATE_INDEX" val="20215807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180"/>
  <p:tag name="KSO_WM_UNIT_SHOW_EDIT_AREA_INDICATION" val="1"/>
  <p:tag name="KSO_WM_CHIP_GROUPID" val="5e6b05596848fb12bee65ac8"/>
  <p:tag name="KSO_WM_CHIP_XID" val="5e6b05596848fb12bee65aca"/>
  <p:tag name="KSO_WM_UNIT_DEC_AREA_ID" val="e5a51bae979a46df9965d4c1ec4bbe0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67553dbc6b19492db5c586712ff5b9eb"/>
  <p:tag name="KSO_WM_UNIT_TEXT_FILL_FORE_SCHEMECOLOR_INDEX_BRIGHTNESS" val="0.25"/>
  <p:tag name="KSO_WM_UNIT_TEXT_FILL_FORE_SCHEMECOLOR_INDEX" val="13"/>
  <p:tag name="KSO_WM_UNIT_TEXT_FILL_TYPE" val="1"/>
  <p:tag name="KSO_WM_TEMPLATE_ASSEMBLE_XID" val="60656fa74054ed1e2fb80e52"/>
  <p:tag name="KSO_WM_TEMPLATE_ASSEMBLE_GROUPID" val="60656fa74054ed1e2fb80e52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UNIT_BLOCK" val="0"/>
  <p:tag name="KSO_WM_UNIT_DEC_AREA_ID" val="ae65eab5f4f6474db60bd97616c5caac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2755_1*i*1"/>
  <p:tag name="KSO_WM_TEMPLATE_CATEGORY" val="diagram"/>
  <p:tag name="KSO_WM_TEMPLATE_INDEX" val="20212755"/>
  <p:tag name="KSO_WM_UNIT_LAYERLEVEL" val="1"/>
  <p:tag name="KSO_WM_TAG_VERSION" val="1.0"/>
  <p:tag name="KSO_WM_BEAUTIFY_FLAG" val="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2298f1dda340fd2c9b5892"/>
  <p:tag name="KSO_WM_CHIP_XID" val="5f2298f1dda340fd2c9b5893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1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247"/>
  <p:tag name="KSO_WM_TEMPLATE_ASSEMBLE_XID" val="60656f454054ed1e2fb806a5"/>
  <p:tag name="KSO_WM_TEMPLATE_ASSEMBLE_GROUPID" val="60656f454054ed1e2fb806a5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UNIT_BLOCK" val="0"/>
  <p:tag name="KSO_WM_UNIT_DEC_AREA_ID" val="d15fdf9f19b547c39c00ee750aa71d31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2755_1*i*2"/>
  <p:tag name="KSO_WM_TEMPLATE_CATEGORY" val="diagram"/>
  <p:tag name="KSO_WM_TEMPLATE_INDEX" val="20212755"/>
  <p:tag name="KSO_WM_UNIT_LAYERLEVEL" val="1"/>
  <p:tag name="KSO_WM_TAG_VERSION" val="1.0"/>
  <p:tag name="KSO_WM_BEAUTIFY_FLAG" val="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CHIP_GROUPID" val="5f2298f1dda340fd2c9b5892"/>
  <p:tag name="KSO_WM_CHIP_XID" val="5f2298f1dda340fd2c9b5893"/>
  <p:tag name="KSO_WM_UNIT_LINE_FORE_SCHEMECOLOR_INDEX_BRIGHTNESS" val="0"/>
  <p:tag name="KSO_WM_UNIT_LINE_FORE_SCHEMECOLOR_INDEX" val="1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390"/>
  <p:tag name="KSO_WM_TEMPLATE_ASSEMBLE_XID" val="60656f454054ed1e2fb806a5"/>
  <p:tag name="KSO_WM_TEMPLATE_ASSEMBLE_GROUPID" val="60656f454054ed1e2fb806a5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755_1*a*1"/>
  <p:tag name="KSO_WM_TEMPLATE_CATEGORY" val="diagram"/>
  <p:tag name="KSO_WM_TEMPLATE_INDEX" val="20212755"/>
  <p:tag name="KSO_WM_UNIT_LAYERLEVEL" val="1"/>
  <p:tag name="KSO_WM_TAG_VERSION" val="1.0"/>
  <p:tag name="KSO_WM_BEAUTIFY_FLAG" val="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72535c0a7c24533b51331613326c81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219e395931e54c20a5e6bd7358252c64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f454054ed1e2fb806a5"/>
  <p:tag name="KSO_WM_TEMPLATE_ASSEMBLE_GROUPID" val="60656f454054ed1e2fb806a5"/>
</p:tagLst>
</file>

<file path=ppt/tags/tag11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755_1*f*1"/>
  <p:tag name="KSO_WM_TEMPLATE_CATEGORY" val="diagram"/>
  <p:tag name="KSO_WM_TEMPLATE_INDEX" val="20212755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70"/>
  <p:tag name="KSO_WM_UNIT_SHOW_EDIT_AREA_INDICATION" val="1"/>
  <p:tag name="KSO_WM_CHIP_GROUPID" val="5e6b05596848fb12bee65ac8"/>
  <p:tag name="KSO_WM_CHIP_XID" val="5e6b05596848fb12bee65aca"/>
  <p:tag name="KSO_WM_UNIT_DEC_AREA_ID" val="a4284736ae1245db93b9ebead92003f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35f353da578a412dbe80f362bbefae3a"/>
  <p:tag name="KSO_WM_UNIT_SUPPORT_BIG_FONT" val="1"/>
  <p:tag name="KSO_WM_UNIT_SUPPORT_UNIT_TYPE" val="[&quot;d&quot;,&quot;α&quot;,&quot;β&quot;]"/>
  <p:tag name="KSO_WM_UNIT_TEXT_FILL_FORE_SCHEMECOLOR_INDEX_BRIGHTNESS" val="0.25"/>
  <p:tag name="KSO_WM_UNIT_TEXT_FILL_FORE_SCHEMECOLOR_INDEX" val="13"/>
  <p:tag name="KSO_WM_UNIT_TEXT_FILL_TYPE" val="1"/>
  <p:tag name="KSO_WM_TEMPLATE_ASSEMBLE_XID" val="60656f454054ed1e2fb806a5"/>
  <p:tag name="KSO_WM_TEMPLATE_ASSEMBLE_GROUPID" val="60656f454054ed1e2fb806a5"/>
</p:tagLst>
</file>

<file path=ppt/tags/tag113.xml><?xml version="1.0" encoding="utf-8"?>
<p:tagLst xmlns:p="http://schemas.openxmlformats.org/presentationml/2006/main">
  <p:tag name="KSO_WM_UNIT_BLOCK" val="0"/>
  <p:tag name="KSO_WM_UNIT_DEC_AREA_ID" val="ae65eab5f4f6474db60bd97616c5caac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2755_1*i*1"/>
  <p:tag name="KSO_WM_TEMPLATE_CATEGORY" val="diagram"/>
  <p:tag name="KSO_WM_TEMPLATE_INDEX" val="20212755"/>
  <p:tag name="KSO_WM_UNIT_LAYERLEVEL" val="1"/>
  <p:tag name="KSO_WM_TAG_VERSION" val="1.0"/>
  <p:tag name="KSO_WM_BEAUTIFY_FLAG" val="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2298f1dda340fd2c9b5892"/>
  <p:tag name="KSO_WM_CHIP_XID" val="5f2298f1dda340fd2c9b5893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1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247"/>
  <p:tag name="KSO_WM_TEMPLATE_ASSEMBLE_XID" val="60656f454054ed1e2fb806a5"/>
  <p:tag name="KSO_WM_TEMPLATE_ASSEMBLE_GROUPID" val="60656f454054ed1e2fb806a5"/>
</p:tagLst>
</file>

<file path=ppt/tags/tag114.xml><?xml version="1.0" encoding="utf-8"?>
<p:tagLst xmlns:p="http://schemas.openxmlformats.org/presentationml/2006/main">
  <p:tag name="KSO_WM_UNIT_BLOCK" val="0"/>
  <p:tag name="KSO_WM_UNIT_DEC_AREA_ID" val="d15fdf9f19b547c39c00ee750aa71d31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2755_1*i*2"/>
  <p:tag name="KSO_WM_TEMPLATE_CATEGORY" val="diagram"/>
  <p:tag name="KSO_WM_TEMPLATE_INDEX" val="20212755"/>
  <p:tag name="KSO_WM_UNIT_LAYERLEVEL" val="1"/>
  <p:tag name="KSO_WM_TAG_VERSION" val="1.0"/>
  <p:tag name="KSO_WM_BEAUTIFY_FLAG" val="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CHIP_GROUPID" val="5f2298f1dda340fd2c9b5892"/>
  <p:tag name="KSO_WM_CHIP_XID" val="5f2298f1dda340fd2c9b5893"/>
  <p:tag name="KSO_WM_UNIT_LINE_FORE_SCHEMECOLOR_INDEX_BRIGHTNESS" val="0"/>
  <p:tag name="KSO_WM_UNIT_LINE_FORE_SCHEMECOLOR_INDEX" val="1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390"/>
  <p:tag name="KSO_WM_TEMPLATE_ASSEMBLE_XID" val="60656f454054ed1e2fb806a5"/>
  <p:tag name="KSO_WM_TEMPLATE_ASSEMBLE_GROUPID" val="60656f454054ed1e2fb806a5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755_1*a*1"/>
  <p:tag name="KSO_WM_TEMPLATE_CATEGORY" val="diagram"/>
  <p:tag name="KSO_WM_TEMPLATE_INDEX" val="20212755"/>
  <p:tag name="KSO_WM_UNIT_LAYERLEVEL" val="1"/>
  <p:tag name="KSO_WM_TAG_VERSION" val="1.0"/>
  <p:tag name="KSO_WM_BEAUTIFY_FLAG" val="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72535c0a7c24533b51331613326c81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219e395931e54c20a5e6bd7358252c64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f454054ed1e2fb806a5"/>
  <p:tag name="KSO_WM_TEMPLATE_ASSEMBLE_GROUPID" val="60656f454054ed1e2fb806a5"/>
</p:tagLst>
</file>

<file path=ppt/tags/tag116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755_1*f*1"/>
  <p:tag name="KSO_WM_TEMPLATE_CATEGORY" val="diagram"/>
  <p:tag name="KSO_WM_TEMPLATE_INDEX" val="20212755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70"/>
  <p:tag name="KSO_WM_UNIT_SHOW_EDIT_AREA_INDICATION" val="1"/>
  <p:tag name="KSO_WM_CHIP_GROUPID" val="5e6b05596848fb12bee65ac8"/>
  <p:tag name="KSO_WM_CHIP_XID" val="5e6b05596848fb12bee65aca"/>
  <p:tag name="KSO_WM_UNIT_DEC_AREA_ID" val="a4284736ae1245db93b9ebead92003f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35f353da578a412dbe80f362bbefae3a"/>
  <p:tag name="KSO_WM_UNIT_SUPPORT_BIG_FONT" val="1"/>
  <p:tag name="KSO_WM_UNIT_SUPPORT_UNIT_TYPE" val="[&quot;d&quot;,&quot;α&quot;,&quot;β&quot;]"/>
  <p:tag name="KSO_WM_UNIT_TEXT_FILL_FORE_SCHEMECOLOR_INDEX_BRIGHTNESS" val="0.25"/>
  <p:tag name="KSO_WM_UNIT_TEXT_FILL_FORE_SCHEMECOLOR_INDEX" val="13"/>
  <p:tag name="KSO_WM_UNIT_TEXT_FILL_TYPE" val="1"/>
  <p:tag name="KSO_WM_TEMPLATE_ASSEMBLE_XID" val="60656f454054ed1e2fb806a5"/>
  <p:tag name="KSO_WM_TEMPLATE_ASSEMBLE_GROUPID" val="60656f454054ed1e2fb806a5"/>
</p:tagLst>
</file>

<file path=ppt/tags/tag117.xml><?xml version="1.0" encoding="utf-8"?>
<p:tagLst xmlns:p="http://schemas.openxmlformats.org/presentationml/2006/main">
  <p:tag name="KSO_WM_UNIT_BLOCK" val="0"/>
  <p:tag name="KSO_WM_UNIT_DEC_AREA_ID" val="ae65eab5f4f6474db60bd97616c5caac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2755_1*i*1"/>
  <p:tag name="KSO_WM_TEMPLATE_CATEGORY" val="diagram"/>
  <p:tag name="KSO_WM_TEMPLATE_INDEX" val="20212755"/>
  <p:tag name="KSO_WM_UNIT_LAYERLEVEL" val="1"/>
  <p:tag name="KSO_WM_TAG_VERSION" val="1.0"/>
  <p:tag name="KSO_WM_BEAUTIFY_FLAG" val="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2298f1dda340fd2c9b5892"/>
  <p:tag name="KSO_WM_CHIP_XID" val="5f2298f1dda340fd2c9b5893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1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247"/>
  <p:tag name="KSO_WM_TEMPLATE_ASSEMBLE_XID" val="60656f454054ed1e2fb806a5"/>
  <p:tag name="KSO_WM_TEMPLATE_ASSEMBLE_GROUPID" val="60656f454054ed1e2fb806a5"/>
</p:tagLst>
</file>

<file path=ppt/tags/tag118.xml><?xml version="1.0" encoding="utf-8"?>
<p:tagLst xmlns:p="http://schemas.openxmlformats.org/presentationml/2006/main">
  <p:tag name="KSO_WM_UNIT_BLOCK" val="0"/>
  <p:tag name="KSO_WM_UNIT_DEC_AREA_ID" val="d15fdf9f19b547c39c00ee750aa71d31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2755_1*i*2"/>
  <p:tag name="KSO_WM_TEMPLATE_CATEGORY" val="diagram"/>
  <p:tag name="KSO_WM_TEMPLATE_INDEX" val="20212755"/>
  <p:tag name="KSO_WM_UNIT_LAYERLEVEL" val="1"/>
  <p:tag name="KSO_WM_TAG_VERSION" val="1.0"/>
  <p:tag name="KSO_WM_BEAUTIFY_FLAG" val="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CHIP_GROUPID" val="5f2298f1dda340fd2c9b5892"/>
  <p:tag name="KSO_WM_CHIP_XID" val="5f2298f1dda340fd2c9b5893"/>
  <p:tag name="KSO_WM_UNIT_LINE_FORE_SCHEMECOLOR_INDEX_BRIGHTNESS" val="0"/>
  <p:tag name="KSO_WM_UNIT_LINE_FORE_SCHEMECOLOR_INDEX" val="1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390"/>
  <p:tag name="KSO_WM_TEMPLATE_ASSEMBLE_XID" val="60656f454054ed1e2fb806a5"/>
  <p:tag name="KSO_WM_TEMPLATE_ASSEMBLE_GROUPID" val="60656f454054ed1e2fb806a5"/>
</p:tagLst>
</file>

<file path=ppt/tags/tag11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755_1*a*1"/>
  <p:tag name="KSO_WM_TEMPLATE_CATEGORY" val="diagram"/>
  <p:tag name="KSO_WM_TEMPLATE_INDEX" val="20212755"/>
  <p:tag name="KSO_WM_UNIT_LAYERLEVEL" val="1"/>
  <p:tag name="KSO_WM_TAG_VERSION" val="1.0"/>
  <p:tag name="KSO_WM_BEAUTIFY_FLAG" val="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72535c0a7c24533b51331613326c81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219e395931e54c20a5e6bd7358252c64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f454054ed1e2fb806a5"/>
  <p:tag name="KSO_WM_TEMPLATE_ASSEMBLE_GROUPID" val="60656f454054ed1e2fb806a5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755_1*f*1"/>
  <p:tag name="KSO_WM_TEMPLATE_CATEGORY" val="diagram"/>
  <p:tag name="KSO_WM_TEMPLATE_INDEX" val="20212755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70"/>
  <p:tag name="KSO_WM_UNIT_SHOW_EDIT_AREA_INDICATION" val="1"/>
  <p:tag name="KSO_WM_CHIP_GROUPID" val="5e6b05596848fb12bee65ac8"/>
  <p:tag name="KSO_WM_CHIP_XID" val="5e6b05596848fb12bee65aca"/>
  <p:tag name="KSO_WM_UNIT_DEC_AREA_ID" val="a4284736ae1245db93b9ebead92003f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35f353da578a412dbe80f362bbefae3a"/>
  <p:tag name="KSO_WM_UNIT_SUPPORT_BIG_FONT" val="1"/>
  <p:tag name="KSO_WM_UNIT_SUPPORT_UNIT_TYPE" val="[&quot;d&quot;,&quot;α&quot;,&quot;β&quot;]"/>
  <p:tag name="KSO_WM_UNIT_TEXT_FILL_FORE_SCHEMECOLOR_INDEX_BRIGHTNESS" val="0.25"/>
  <p:tag name="KSO_WM_UNIT_TEXT_FILL_FORE_SCHEMECOLOR_INDEX" val="13"/>
  <p:tag name="KSO_WM_UNIT_TEXT_FILL_TYPE" val="1"/>
  <p:tag name="KSO_WM_TEMPLATE_ASSEMBLE_XID" val="60656f454054ed1e2fb806a5"/>
  <p:tag name="KSO_WM_TEMPLATE_ASSEMBLE_GROUPID" val="60656f454054ed1e2fb806a5"/>
</p:tagLst>
</file>

<file path=ppt/tags/tag121.xml><?xml version="1.0" encoding="utf-8"?>
<p:tagLst xmlns:p="http://schemas.openxmlformats.org/presentationml/2006/main">
  <p:tag name="KSO_WM_UNIT_VALUE" val="1142*156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7608_1*d*1"/>
  <p:tag name="KSO_WM_TEMPLATE_CATEGORY" val="diagram"/>
  <p:tag name="KSO_WM_TEMPLATE_INDEX" val="20207608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25f1f68119b54d32bb7362ccd953d449"/>
  <p:tag name="KSO_WM_ASSEMBLE_CHIP_INDEX" val="be1a4f87203a4b6ead1841d636838abd"/>
  <p:tag name="KSO_WM_UNIT_SUPPORT_UNIT_TYPE" val="[&quot;l&quot;,&quot;m&quot;,&quot;n&quot;,&quot;o&quot;,&quot;p&quot;,&quot;q&quot;,&quot;r&quot;,&quot;δ&quot;,&quot;η&quot;,&quot;β&quot;,&quot;α&quot;,&quot;θ&quot;]"/>
  <p:tag name="KSO_WM_TEMPLATE_ASSEMBLE_XID" val="5ee986149390e3092d7977d0"/>
  <p:tag name="KSO_WM_TEMPLATE_ASSEMBLE_GROUPID" val="5ee986149390e3092d7977d0"/>
</p:tagLst>
</file>

<file path=ppt/tags/tag12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833_1*f*1"/>
  <p:tag name="KSO_WM_TEMPLATE_CATEGORY" val="diagram"/>
  <p:tag name="KSO_WM_TEMPLATE_INDEX" val="20207833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78"/>
  <p:tag name="KSO_WM_UNIT_SHOW_EDIT_AREA_INDICATION" val="1"/>
  <p:tag name="KSO_WM_CHIP_GROUPID" val="5e6b05596848fb12bee65ac8"/>
  <p:tag name="KSO_WM_CHIP_XID" val="5e6b05596848fb12bee65aca"/>
  <p:tag name="KSO_WM_UNIT_DEC_AREA_ID" val="3dc52d2754ca4778810c9d8e8753cd8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43940b8cf7e0486d8c93ea0d5582ac80"/>
  <p:tag name="KSO_WM_UNIT_TEXT_FILL_FORE_SCHEMECOLOR_INDEX_BRIGHTNESS" val="0.25"/>
  <p:tag name="KSO_WM_UNIT_TEXT_FILL_FORE_SCHEMECOLOR_INDEX" val="13"/>
  <p:tag name="KSO_WM_UNIT_TEXT_FILL_TYPE" val="1"/>
  <p:tag name="KSO_WM_TEMPLATE_ASSEMBLE_XID" val="60656e704054ed1e2fb7f8be"/>
  <p:tag name="KSO_WM_TEMPLATE_ASSEMBLE_GROUPID" val="60656e704054ed1e2fb7f8be"/>
</p:tagLst>
</file>

<file path=ppt/tags/tag123.xml><?xml version="1.0" encoding="utf-8"?>
<p:tagLst xmlns:p="http://schemas.openxmlformats.org/presentationml/2006/main">
  <p:tag name="KSO_WM_UNIT_VALUE" val="1396*186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7833_1*d*1"/>
  <p:tag name="KSO_WM_TEMPLATE_CATEGORY" val="diagram"/>
  <p:tag name="KSO_WM_TEMPLATE_INDEX" val="20207833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d912e9c7d1074d4bb867ec0882e0584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5c3c5e09d22a4b9ba593839b0873469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704054ed1e2fb7f8be"/>
  <p:tag name="KSO_WM_TEMPLATE_ASSEMBLE_GROUPID" val="60656e704054ed1e2fb7f8be"/>
  <p:tag name="KSO_WM_UNIT_PICTURE_CLIP_FLAG" val="0"/>
</p:tagLst>
</file>

<file path=ppt/tags/tag12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020_1*f*1"/>
  <p:tag name="KSO_WM_TEMPLATE_CATEGORY" val="diagram"/>
  <p:tag name="KSO_WM_TEMPLATE_INDEX" val="20211020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80"/>
  <p:tag name="KSO_WM_UNIT_SHOW_EDIT_AREA_INDICATION" val="1"/>
  <p:tag name="KSO_WM_CHIP_GROUPID" val="5e6b05596848fb12bee65ac8"/>
  <p:tag name="KSO_WM_CHIP_XID" val="5e6b05596848fb12bee65aca"/>
  <p:tag name="KSO_WM_UNIT_DEC_AREA_ID" val="295ebbe465864d51a25685f3f8abc8f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9428e1075e9c487bac93116564d69a3a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0656ea34054ed1e2fb7fcd1"/>
  <p:tag name="KSO_WM_TEMPLATE_ASSEMBLE_GROUPID" val="60656ea34054ed1e2fb7fcd1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833_1*f*1"/>
  <p:tag name="KSO_WM_TEMPLATE_CATEGORY" val="diagram"/>
  <p:tag name="KSO_WM_TEMPLATE_INDEX" val="20207833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78"/>
  <p:tag name="KSO_WM_UNIT_SHOW_EDIT_AREA_INDICATION" val="1"/>
  <p:tag name="KSO_WM_CHIP_GROUPID" val="5e6b05596848fb12bee65ac8"/>
  <p:tag name="KSO_WM_CHIP_XID" val="5e6b05596848fb12bee65aca"/>
  <p:tag name="KSO_WM_UNIT_DEC_AREA_ID" val="3dc52d2754ca4778810c9d8e8753cd8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43940b8cf7e0486d8c93ea0d5582ac80"/>
  <p:tag name="KSO_WM_UNIT_TEXT_FILL_FORE_SCHEMECOLOR_INDEX_BRIGHTNESS" val="0.25"/>
  <p:tag name="KSO_WM_UNIT_TEXT_FILL_FORE_SCHEMECOLOR_INDEX" val="13"/>
  <p:tag name="KSO_WM_UNIT_TEXT_FILL_TYPE" val="1"/>
  <p:tag name="KSO_WM_TEMPLATE_ASSEMBLE_XID" val="60656e704054ed1e2fb7f8be"/>
  <p:tag name="KSO_WM_TEMPLATE_ASSEMBLE_GROUPID" val="60656e704054ed1e2fb7f8be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948_1"/>
  <p:tag name="KSO_WM_UNIT_ID" val="diagram20210787_2*l_i*948_1"/>
  <p:tag name="KSO_WM_TEMPLATE_CATEGORY" val="diagram"/>
  <p:tag name="KSO_WM_TEMPLATE_INDEX" val="20210787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948_2"/>
  <p:tag name="KSO_WM_UNIT_ID" val="diagram20210787_2*l_i*948_2"/>
  <p:tag name="KSO_WM_TEMPLATE_CATEGORY" val="diagram"/>
  <p:tag name="KSO_WM_TEMPLATE_INDEX" val="20210787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948_1_1"/>
  <p:tag name="KSO_WM_UNIT_ID" val="diagram20210787_2*l_h_a*948_1_1"/>
  <p:tag name="KSO_WM_TEMPLATE_CATEGORY" val="diagram"/>
  <p:tag name="KSO_WM_TEMPLATE_INDEX" val="20210787"/>
  <p:tag name="KSO_WM_UNIT_LAYERLEVEL" val="1_1_1"/>
  <p:tag name="KSO_WM_TAG_VERSION" val="1.0"/>
  <p:tag name="KSO_WM_BEAUTIFY_FLAG" val="#wm#"/>
  <p:tag name="KSO_WM_UNIT_PRESET_TEXT" val="添加标题"/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3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948_1_1"/>
  <p:tag name="KSO_WM_UNIT_ID" val="diagram20210787_2*l_h_f*948_1_1"/>
  <p:tag name="KSO_WM_TEMPLATE_CATEGORY" val="diagram"/>
  <p:tag name="KSO_WM_TEMPLATE_INDEX" val="20210787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13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948_2_1"/>
  <p:tag name="KSO_WM_UNIT_ID" val="diagram20210787_2*l_h_a*948_2_1"/>
  <p:tag name="KSO_WM_TEMPLATE_CATEGORY" val="diagram"/>
  <p:tag name="KSO_WM_TEMPLATE_INDEX" val="20210787"/>
  <p:tag name="KSO_WM_UNIT_LAYERLEVEL" val="1_1_1"/>
  <p:tag name="KSO_WM_TAG_VERSION" val="1.0"/>
  <p:tag name="KSO_WM_BEAUTIFY_FLAG" val="#wm#"/>
  <p:tag name="KSO_WM_UNIT_PRESET_TEXT" val="添加标题"/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3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948_2_1"/>
  <p:tag name="KSO_WM_UNIT_ID" val="diagram20210787_2*l_h_f*948_2_1"/>
  <p:tag name="KSO_WM_TEMPLATE_CATEGORY" val="diagram"/>
  <p:tag name="KSO_WM_TEMPLATE_INDEX" val="20210787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1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948_3_1"/>
  <p:tag name="KSO_WM_UNIT_ID" val="diagram20210787_2*l_h_a*948_3_1"/>
  <p:tag name="KSO_WM_TEMPLATE_CATEGORY" val="diagram"/>
  <p:tag name="KSO_WM_TEMPLATE_INDEX" val="20210787"/>
  <p:tag name="KSO_WM_UNIT_LAYERLEVEL" val="1_1_1"/>
  <p:tag name="KSO_WM_TAG_VERSION" val="1.0"/>
  <p:tag name="KSO_WM_BEAUTIFY_FLAG" val="#wm#"/>
  <p:tag name="KSO_WM_UNIT_PRESET_TEXT" val="添加标题"/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3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948_3_1"/>
  <p:tag name="KSO_WM_UNIT_ID" val="diagram20210787_2*l_h_f*948_3_1"/>
  <p:tag name="KSO_WM_TEMPLATE_CATEGORY" val="diagram"/>
  <p:tag name="KSO_WM_TEMPLATE_INDEX" val="20210787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136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0829_1*f*1"/>
  <p:tag name="KSO_WM_TEMPLATE_CATEGORY" val="diagram"/>
  <p:tag name="KSO_WM_TEMPLATE_INDEX" val="20210829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176"/>
  <p:tag name="KSO_WM_UNIT_SHOW_EDIT_AREA_INDICATION" val="1"/>
  <p:tag name="KSO_WM_CHIP_GROUPID" val="5e6b05596848fb12bee65ac8"/>
  <p:tag name="KSO_WM_CHIP_XID" val="5e6b05596848fb12bee65aca"/>
  <p:tag name="KSO_WM_UNIT_DEC_AREA_ID" val="189f7ef8e5754d04a5515da1851142b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4a00cc87766c48bfbadd8034d2da5ce2"/>
  <p:tag name="KSO_WM_UNIT_SUPPORT_UNIT_TYPE" val="[&quot;α&quot;,&quot;β&quot;]"/>
  <p:tag name="KSO_WM_UNIT_TEXT_FILL_FORE_SCHEMECOLOR_INDEX_BRIGHTNESS" val="0.25"/>
  <p:tag name="KSO_WM_UNIT_TEXT_FILL_FORE_SCHEMECOLOR_INDEX" val="13"/>
  <p:tag name="KSO_WM_UNIT_TEXT_FILL_TYPE" val="1"/>
  <p:tag name="KSO_WM_TEMPLATE_ASSEMBLE_XID" val="60656ea04054ed1e2fb7fcba"/>
  <p:tag name="KSO_WM_TEMPLATE_ASSEMBLE_GROUPID" val="60656ea04054ed1e2fb7fcba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commondata" val="eyJoZGlkIjoiNGM5ZWZmOGIyYzE4YTk0NGU3M2JkNWEzNWVmNmQ0NmIifQ=="/>
  <p:tag name="COMMONDATA" val="eyJoZGlkIjoiZGQyN2U5OThmNTQ0MGM0YzNkOWZiZGY5OTE1YmM4N2IifQ==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073_1*f*1"/>
  <p:tag name="KSO_WM_TEMPLATE_CATEGORY" val="diagram"/>
  <p:tag name="KSO_WM_TEMPLATE_INDEX" val="20217073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72"/>
  <p:tag name="KSO_WM_UNIT_SHOW_EDIT_AREA_INDICATION" val="1"/>
  <p:tag name="KSO_WM_CHIP_GROUPID" val="5e6b05596848fb12bee65ac8"/>
  <p:tag name="KSO_WM_CHIP_XID" val="5e6b05596848fb12bee65aca"/>
  <p:tag name="KSO_WM_UNIT_DEC_AREA_ID" val="ce82e2753746471daed8748529970ba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ba28c40bb95945a5a4e748a293b73aa4"/>
  <p:tag name="KSO_WM_UNIT_TEXT_FILL_FORE_SCHEMECOLOR_INDEX_BRIGHTNESS" val="0.25"/>
  <p:tag name="KSO_WM_UNIT_TEXT_FILL_FORE_SCHEMECOLOR_INDEX" val="13"/>
  <p:tag name="KSO_WM_UNIT_TEXT_FILL_TYPE" val="1"/>
  <p:tag name="KSO_WM_TEMPLATE_ASSEMBLE_XID" val="606570534054ed1e2fb814c7"/>
  <p:tag name="KSO_WM_TEMPLATE_ASSEMBLE_GROUPID" val="606570534054ed1e2fb814c7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EFFFFD"/>
      </a:lt1>
      <a:dk2>
        <a:srgbClr val="003C35"/>
      </a:dk2>
      <a:lt2>
        <a:srgbClr val="FFFFFF"/>
      </a:lt2>
      <a:accent1>
        <a:srgbClr val="00A5B2"/>
      </a:accent1>
      <a:accent2>
        <a:srgbClr val="52C6B8"/>
      </a:accent2>
      <a:accent3>
        <a:srgbClr val="00657D"/>
      </a:accent3>
      <a:accent4>
        <a:srgbClr val="58C19B"/>
      </a:accent4>
      <a:accent5>
        <a:srgbClr val="6DD690"/>
      </a:accent5>
      <a:accent6>
        <a:srgbClr val="9CCA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5705</Words>
  <Application>WPS 演示</Application>
  <PresentationFormat>On-screen Show (4:3)</PresentationFormat>
  <Paragraphs>422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Arial</vt:lpstr>
      <vt:lpstr>Times New Roman</vt:lpstr>
      <vt:lpstr>Segoe UI</vt:lpstr>
      <vt:lpstr>Wingdings</vt:lpstr>
      <vt:lpstr>DIN-Regular</vt:lpstr>
      <vt:lpstr>Segoe Print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烟雨醉临安</cp:lastModifiedBy>
  <cp:revision>17</cp:revision>
  <dcterms:created xsi:type="dcterms:W3CDTF">2006-08-16T00:00:00Z</dcterms:created>
  <dcterms:modified xsi:type="dcterms:W3CDTF">2023-09-27T15:27:51Z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167D675D031F4B6F8B3321EB3B20FB17_13</vt:lpwstr>
  </property>
  <property fmtid="{D5CDD505-2E9C-101B-9397-08002B2CF9AE}" pid="3" name="KSOProductBuildVer">
    <vt:lpwstr>2052-12.1.0.15374</vt:lpwstr>
  </property>
</Properties>
</file>