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11224" r:id="rId3"/>
    <p:sldId id="11321" r:id="rId4"/>
    <p:sldId id="11319" r:id="rId5"/>
    <p:sldId id="11280" r:id="rId6"/>
    <p:sldId id="11322" r:id="rId7"/>
    <p:sldId id="11323" r:id="rId8"/>
    <p:sldId id="11318" r:id="rId9"/>
    <p:sldId id="11315" r:id="rId10"/>
    <p:sldId id="11330" r:id="rId11"/>
    <p:sldId id="11324" r:id="rId12"/>
    <p:sldId id="11327" r:id="rId13"/>
    <p:sldId id="11328" r:id="rId14"/>
    <p:sldId id="11329" r:id="rId15"/>
    <p:sldId id="11325" r:id="rId16"/>
    <p:sldId id="11326" r:id="rId17"/>
    <p:sldId id="11331" r:id="rId18"/>
    <p:sldId id="11333" r:id="rId19"/>
    <p:sldId id="11336" r:id="rId20"/>
    <p:sldId id="11338" r:id="rId21"/>
    <p:sldId id="11332" r:id="rId22"/>
    <p:sldId id="11337" r:id="rId23"/>
    <p:sldId id="11335" r:id="rId24"/>
    <p:sldId id="11339" r:id="rId25"/>
    <p:sldId id="11340" r:id="rId26"/>
    <p:sldId id="11341" r:id="rId27"/>
    <p:sldId id="11342" r:id="rId28"/>
    <p:sldId id="11344" r:id="rId29"/>
    <p:sldId id="11334" r:id="rId30"/>
    <p:sldId id="11345" r:id="rId31"/>
    <p:sldId id="11346" r:id="rId32"/>
    <p:sldId id="11347" r:id="rId33"/>
    <p:sldId id="11348" r:id="rId34"/>
    <p:sldId id="11349" r:id="rId35"/>
    <p:sldId id="11350" r:id="rId36"/>
    <p:sldId id="11351" r:id="rId37"/>
    <p:sldId id="11352" r:id="rId38"/>
    <p:sldId id="606" r:id="rId39"/>
    <p:sldId id="11303"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89" autoAdjust="0"/>
  </p:normalViewPr>
  <p:slideViewPr>
    <p:cSldViewPr snapToGrid="0">
      <p:cViewPr varScale="1">
        <p:scale>
          <a:sx n="125" d="100"/>
          <a:sy n="125" d="100"/>
        </p:scale>
        <p:origin x="1230" y="96"/>
      </p:cViewPr>
      <p:guideLst>
        <p:guide orient="horz" pos="1595"/>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AA5F00C-942F-44EF-8E35-45FF5E90DD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10593FC-6281-4E22-8812-0DD4537F8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E7A966-FC01-411A-8DF6-AEA997D3BE73}" type="datetimeFigureOut">
              <a:rPr lang="zh-CN" altLang="en-US" smtClean="0"/>
              <a:t>2023/10/1</a:t>
            </a:fld>
            <a:endParaRPr lang="zh-CN" altLang="en-US"/>
          </a:p>
        </p:txBody>
      </p:sp>
      <p:sp>
        <p:nvSpPr>
          <p:cNvPr id="4" name="页脚占位符 3">
            <a:extLst>
              <a:ext uri="{FF2B5EF4-FFF2-40B4-BE49-F238E27FC236}">
                <a16:creationId xmlns:a16="http://schemas.microsoft.com/office/drawing/2014/main" id="{B1BF377B-7E5E-41AE-8DA0-47B78DE766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DA212F3-26B7-47C5-A1D5-7FE807FB81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9972C-7552-477E-A24D-1B37CC97F67F}" type="slidenum">
              <a:rPr lang="zh-CN" altLang="en-US" smtClean="0"/>
              <a:t>‹#›</a:t>
            </a:fld>
            <a:endParaRPr lang="zh-CN" altLang="en-US"/>
          </a:p>
        </p:txBody>
      </p:sp>
    </p:spTree>
    <p:extLst>
      <p:ext uri="{BB962C8B-B14F-4D97-AF65-F5344CB8AC3E}">
        <p14:creationId xmlns:p14="http://schemas.microsoft.com/office/powerpoint/2010/main" val="616663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C8223-DA0F-4295-9613-731733205A0D}" type="datetimeFigureOut">
              <a:rPr lang="zh-CN" altLang="en-US" smtClean="0"/>
              <a:t>2023/10/1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88851-AB60-4F85-B1D7-9AC0AEE1E4EF}" type="slidenum">
              <a:rPr lang="zh-CN" altLang="en-US" smtClean="0"/>
              <a:t>‹#›</a:t>
            </a:fld>
            <a:endParaRPr lang="zh-CN" altLang="en-US"/>
          </a:p>
        </p:txBody>
      </p:sp>
    </p:spTree>
    <p:extLst>
      <p:ext uri="{BB962C8B-B14F-4D97-AF65-F5344CB8AC3E}">
        <p14:creationId xmlns:p14="http://schemas.microsoft.com/office/powerpoint/2010/main" val="284274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MyriadPro-Regular"/>
              </a:rPr>
              <a:t>Spurious electrolyte disorders refer to an </a:t>
            </a:r>
            <a:r>
              <a:rPr lang="en-US" altLang="zh-CN" sz="1800" b="1" i="0" u="none" strike="noStrike" baseline="0" dirty="0">
                <a:solidFill>
                  <a:srgbClr val="FF0000"/>
                </a:solidFill>
                <a:latin typeface="MyriadPro-Regular"/>
              </a:rPr>
              <a:t>artifactually</a:t>
            </a:r>
            <a:r>
              <a:rPr lang="en-US" altLang="zh-CN" sz="1800" b="0" i="0" u="none" strike="noStrike" baseline="0" dirty="0">
                <a:latin typeface="MyriadPro-Regular"/>
              </a:rPr>
              <a:t> elevated or decreased serum electrolyte values that do not correspond to their actual systemic levels</a:t>
            </a:r>
            <a:endParaRPr lang="zh-CN" altLang="en-US" dirty="0"/>
          </a:p>
        </p:txBody>
      </p:sp>
      <p:sp>
        <p:nvSpPr>
          <p:cNvPr id="4" name="灯片编号占位符 3"/>
          <p:cNvSpPr>
            <a:spLocks noGrp="1"/>
          </p:cNvSpPr>
          <p:nvPr>
            <p:ph type="sldNum" sz="quarter" idx="10"/>
          </p:nvPr>
        </p:nvSpPr>
        <p:spPr/>
        <p:txBody>
          <a:bodyPr/>
          <a:lstStyle/>
          <a:p>
            <a:fld id="{54B88851-AB60-4F85-B1D7-9AC0AEE1E4EF}" type="slidenum">
              <a:rPr lang="zh-CN" altLang="en-US" smtClean="0"/>
              <a:t>1</a:t>
            </a:fld>
            <a:endParaRPr lang="zh-CN" altLang="en-US"/>
          </a:p>
        </p:txBody>
      </p:sp>
    </p:spTree>
    <p:extLst>
      <p:ext uri="{BB962C8B-B14F-4D97-AF65-F5344CB8AC3E}">
        <p14:creationId xmlns:p14="http://schemas.microsoft.com/office/powerpoint/2010/main" val="357195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30</a:t>
            </a:fld>
            <a:endParaRPr lang="zh-CN" altLang="en-US"/>
          </a:p>
        </p:txBody>
      </p:sp>
    </p:spTree>
    <p:extLst>
      <p:ext uri="{BB962C8B-B14F-4D97-AF65-F5344CB8AC3E}">
        <p14:creationId xmlns:p14="http://schemas.microsoft.com/office/powerpoint/2010/main" val="140928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32</a:t>
            </a:fld>
            <a:endParaRPr lang="zh-CN" altLang="en-US"/>
          </a:p>
        </p:txBody>
      </p:sp>
    </p:spTree>
    <p:extLst>
      <p:ext uri="{BB962C8B-B14F-4D97-AF65-F5344CB8AC3E}">
        <p14:creationId xmlns:p14="http://schemas.microsoft.com/office/powerpoint/2010/main" val="34715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35</a:t>
            </a:fld>
            <a:endParaRPr lang="zh-CN" altLang="en-US"/>
          </a:p>
        </p:txBody>
      </p:sp>
    </p:spTree>
    <p:extLst>
      <p:ext uri="{BB962C8B-B14F-4D97-AF65-F5344CB8AC3E}">
        <p14:creationId xmlns:p14="http://schemas.microsoft.com/office/powerpoint/2010/main" val="226092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2</a:t>
            </a:fld>
            <a:endParaRPr lang="zh-CN" altLang="en-US"/>
          </a:p>
        </p:txBody>
      </p:sp>
    </p:spTree>
    <p:extLst>
      <p:ext uri="{BB962C8B-B14F-4D97-AF65-F5344CB8AC3E}">
        <p14:creationId xmlns:p14="http://schemas.microsoft.com/office/powerpoint/2010/main" val="301067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8</a:t>
            </a:fld>
            <a:endParaRPr lang="zh-CN" altLang="en-US"/>
          </a:p>
        </p:txBody>
      </p:sp>
    </p:spTree>
    <p:extLst>
      <p:ext uri="{BB962C8B-B14F-4D97-AF65-F5344CB8AC3E}">
        <p14:creationId xmlns:p14="http://schemas.microsoft.com/office/powerpoint/2010/main" val="32607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IE" altLang="zh-CN" sz="1800" b="0" i="0" u="none" strike="noStrike" baseline="0" dirty="0">
                <a:latin typeface="Times-Roman"/>
              </a:rPr>
              <a:t>the potassium </a:t>
            </a:r>
            <a:r>
              <a:rPr lang="en-US" altLang="zh-CN" sz="1800" b="0" i="0" u="none" strike="noStrike" baseline="0" dirty="0">
                <a:latin typeface="Times-Roman"/>
              </a:rPr>
              <a:t>content of platelets was just sufficient to account for the observed increment. Nilsson proposed an alternative hypothesis in which serotonin released by platelet activation induced potassium release</a:t>
            </a:r>
          </a:p>
          <a:p>
            <a:pPr algn="l"/>
            <a:r>
              <a:rPr lang="en-IE" altLang="zh-CN" sz="1800" b="0" i="0" u="none" strike="noStrike" baseline="0" dirty="0">
                <a:latin typeface="Times-Roman"/>
              </a:rPr>
              <a:t>from erythrocytes. </a:t>
            </a:r>
            <a:endParaRPr lang="zh-CN" altLang="en-US" dirty="0"/>
          </a:p>
        </p:txBody>
      </p:sp>
      <p:sp>
        <p:nvSpPr>
          <p:cNvPr id="4" name="灯片编号占位符 3"/>
          <p:cNvSpPr>
            <a:spLocks noGrp="1"/>
          </p:cNvSpPr>
          <p:nvPr>
            <p:ph type="sldNum" sz="quarter" idx="10"/>
          </p:nvPr>
        </p:nvSpPr>
        <p:spPr/>
        <p:txBody>
          <a:bodyPr/>
          <a:lstStyle/>
          <a:p>
            <a:fld id="{54B88851-AB60-4F85-B1D7-9AC0AEE1E4EF}" type="slidenum">
              <a:rPr lang="zh-CN" altLang="en-US" smtClean="0"/>
              <a:t>9</a:t>
            </a:fld>
            <a:endParaRPr lang="zh-CN" altLang="en-US"/>
          </a:p>
        </p:txBody>
      </p:sp>
    </p:spTree>
    <p:extLst>
      <p:ext uri="{BB962C8B-B14F-4D97-AF65-F5344CB8AC3E}">
        <p14:creationId xmlns:p14="http://schemas.microsoft.com/office/powerpoint/2010/main" val="311877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Times-Roman"/>
              </a:rPr>
              <a:t>we emphasize that the actual increment is variable and that the predicted change should not be used for clinical decisions. We endorse the recommendation of others that electrolytes are best analyzed from hemolysis-free</a:t>
            </a:r>
          </a:p>
          <a:p>
            <a:pPr algn="l"/>
            <a:r>
              <a:rPr lang="en-US" altLang="zh-CN" sz="1800" b="0" i="0" u="none" strike="noStrike" baseline="0" dirty="0">
                <a:latin typeface="Times-Roman"/>
              </a:rPr>
              <a:t>plasma samples. 9 11 </a:t>
            </a:r>
            <a:r>
              <a:rPr lang="en-US" altLang="zh-CN" sz="1800" b="0" i="0" u="none" strike="noStrike" baseline="0" dirty="0">
                <a:latin typeface="Helvetica" panose="020B0604020202020204" pitchFamily="34" charset="0"/>
              </a:rPr>
              <a:t>If </a:t>
            </a:r>
            <a:r>
              <a:rPr lang="en-US" altLang="zh-CN" sz="1800" b="0" i="0" u="none" strike="noStrike" baseline="0" dirty="0">
                <a:latin typeface="Times-Roman"/>
              </a:rPr>
              <a:t>serum is used instead, the effect of potassium to increase in proportion to the platelet count must be taken into consideration.</a:t>
            </a:r>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10</a:t>
            </a:fld>
            <a:endParaRPr lang="zh-CN" altLang="en-US"/>
          </a:p>
        </p:txBody>
      </p:sp>
    </p:spTree>
    <p:extLst>
      <p:ext uri="{BB962C8B-B14F-4D97-AF65-F5344CB8AC3E}">
        <p14:creationId xmlns:p14="http://schemas.microsoft.com/office/powerpoint/2010/main" val="84433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16</a:t>
            </a:fld>
            <a:endParaRPr lang="zh-CN" altLang="en-US"/>
          </a:p>
        </p:txBody>
      </p:sp>
    </p:spTree>
    <p:extLst>
      <p:ext uri="{BB962C8B-B14F-4D97-AF65-F5344CB8AC3E}">
        <p14:creationId xmlns:p14="http://schemas.microsoft.com/office/powerpoint/2010/main" val="3807182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17</a:t>
            </a:fld>
            <a:endParaRPr lang="zh-CN" altLang="en-US"/>
          </a:p>
        </p:txBody>
      </p:sp>
    </p:spTree>
    <p:extLst>
      <p:ext uri="{BB962C8B-B14F-4D97-AF65-F5344CB8AC3E}">
        <p14:creationId xmlns:p14="http://schemas.microsoft.com/office/powerpoint/2010/main" val="189262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important to underline that the [Na]SW, not the [Na]S, determines the biological actions of sodium, including its effect as an osmotic agent in causing fluid shifts between the intracellular and extracellular compartments</a:t>
            </a:r>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18</a:t>
            </a:fld>
            <a:endParaRPr lang="zh-CN" altLang="en-US"/>
          </a:p>
        </p:txBody>
      </p:sp>
    </p:spTree>
    <p:extLst>
      <p:ext uri="{BB962C8B-B14F-4D97-AF65-F5344CB8AC3E}">
        <p14:creationId xmlns:p14="http://schemas.microsoft.com/office/powerpoint/2010/main" val="316857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232323"/>
                </a:solidFill>
                <a:effectLst/>
                <a:latin typeface="黑体" panose="02010609060101010101" pitchFamily="49" charset="-122"/>
                <a:ea typeface="黑体" panose="02010609060101010101" pitchFamily="49" charset="-122"/>
              </a:rPr>
              <a:t>由于高脂血症或高蛋白血症，血浆中水的百分比下降，那么每升血清的钠浓度会下降</a:t>
            </a:r>
            <a:endParaRPr lang="zh-CN" altLang="en-US" dirty="0">
              <a:latin typeface="黑体" panose="02010609060101010101" pitchFamily="49" charset="-122"/>
              <a:ea typeface="黑体" panose="02010609060101010101" pitchFamily="49" charset="-122"/>
            </a:endParaRPr>
          </a:p>
          <a:p>
            <a:endParaRPr lang="zh-CN" altLang="en-US" dirty="0"/>
          </a:p>
        </p:txBody>
      </p:sp>
      <p:sp>
        <p:nvSpPr>
          <p:cNvPr id="4" name="灯片编号占位符 3"/>
          <p:cNvSpPr>
            <a:spLocks noGrp="1"/>
          </p:cNvSpPr>
          <p:nvPr>
            <p:ph type="sldNum" sz="quarter" idx="5"/>
          </p:nvPr>
        </p:nvSpPr>
        <p:spPr/>
        <p:txBody>
          <a:bodyPr/>
          <a:lstStyle/>
          <a:p>
            <a:fld id="{54B88851-AB60-4F85-B1D7-9AC0AEE1E4EF}" type="slidenum">
              <a:rPr lang="zh-CN" altLang="en-US" smtClean="0"/>
              <a:t>19</a:t>
            </a:fld>
            <a:endParaRPr lang="zh-CN" altLang="en-US"/>
          </a:p>
        </p:txBody>
      </p:sp>
    </p:spTree>
    <p:extLst>
      <p:ext uri="{BB962C8B-B14F-4D97-AF65-F5344CB8AC3E}">
        <p14:creationId xmlns:p14="http://schemas.microsoft.com/office/powerpoint/2010/main" val="51861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78799"/>
          <a:stretch>
            <a:fillRect/>
          </a:stretch>
        </p:blipFill>
        <p:spPr>
          <a:xfrm rot="16200000" flipV="1">
            <a:off x="-1800225" y="1800226"/>
            <a:ext cx="5143499" cy="1543050"/>
          </a:xfrm>
          <a:prstGeom prst="rect">
            <a:avLst/>
          </a:prstGeom>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sz="180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微软雅黑" pitchFamily="34" charset="-122"/>
                <a:ea typeface="微软雅黑" pitchFamily="34" charset="-122"/>
              </a:defRPr>
            </a:lvl1pPr>
          </a:lstStyle>
          <a:p>
            <a:endParaRPr lang="en-US" altLang="zh-CN"/>
          </a:p>
        </p:txBody>
      </p:sp>
      <p:sp>
        <p:nvSpPr>
          <p:cNvPr id="5" name="页脚占位符 4"/>
          <p:cNvSpPr>
            <a:spLocks noGrp="1"/>
          </p:cNvSpPr>
          <p:nvPr>
            <p:ph type="ftr" sz="quarter" idx="11"/>
          </p:nvPr>
        </p:nvSpPr>
        <p:spPr/>
        <p:txBody>
          <a:bodyPr/>
          <a:lstStyle>
            <a:lvl1pPr>
              <a:defRPr>
                <a:latin typeface="微软雅黑" pitchFamily="34" charset="-122"/>
                <a:ea typeface="微软雅黑" pitchFamily="34" charset="-122"/>
              </a:defRPr>
            </a:lvl1pPr>
          </a:lstStyle>
          <a:p>
            <a:endParaRPr lang="en-US" altLang="zh-CN"/>
          </a:p>
        </p:txBody>
      </p:sp>
      <p:sp>
        <p:nvSpPr>
          <p:cNvPr id="6" name="灯片编号占位符 5"/>
          <p:cNvSpPr>
            <a:spLocks noGrp="1"/>
          </p:cNvSpPr>
          <p:nvPr>
            <p:ph type="sldNum" sz="quarter" idx="12"/>
          </p:nvPr>
        </p:nvSpPr>
        <p:spPr/>
        <p:txBody>
          <a:bodyPr/>
          <a:lstStyle>
            <a:lvl1pPr>
              <a:defRPr>
                <a:latin typeface="微软雅黑" pitchFamily="34" charset="-122"/>
                <a:ea typeface="微软雅黑" pitchFamily="34" charset="-122"/>
              </a:defRPr>
            </a:lvl1pPr>
          </a:lstStyle>
          <a:p>
            <a:fld id="{F185F51B-D4E0-4832-8F8A-1F5160AF7128}" type="slidenum">
              <a:rPr lang="en-US" altLang="zh-CN" smtClean="0"/>
              <a:pPr/>
              <a:t>‹#›</a:t>
            </a:fld>
            <a:endParaRPr lang="en-US" altLang="zh-CN"/>
          </a:p>
        </p:txBody>
      </p:sp>
      <p:pic>
        <p:nvPicPr>
          <p:cNvPr id="7" name="Picture 5" descr="院标_副本"/>
          <p:cNvPicPr>
            <a:picLocks noChangeAspect="1" noChangeArrowheads="1"/>
          </p:cNvPicPr>
          <p:nvPr userDrawn="1"/>
        </p:nvPicPr>
        <p:blipFill>
          <a:blip r:embed="rId2" cstate="print"/>
          <a:srcRect/>
          <a:stretch>
            <a:fillRect/>
          </a:stretch>
        </p:blipFill>
        <p:spPr bwMode="auto">
          <a:xfrm>
            <a:off x="8215338" y="321453"/>
            <a:ext cx="665162" cy="500063"/>
          </a:xfrm>
          <a:prstGeom prst="rect">
            <a:avLst/>
          </a:prstGeom>
          <a:noFill/>
          <a:ln w="9525">
            <a:noFill/>
            <a:miter lim="800000"/>
            <a:headEnd/>
            <a:tailEnd/>
          </a:ln>
        </p:spPr>
      </p:pic>
    </p:spTree>
    <p:extLst>
      <p:ext uri="{BB962C8B-B14F-4D97-AF65-F5344CB8AC3E}">
        <p14:creationId xmlns:p14="http://schemas.microsoft.com/office/powerpoint/2010/main" val="324083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637580"/>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564BC7-E3AE-40DD-8E21-0E807129E33C}" type="slidenum">
              <a:rPr lang="zh-CN" altLang="en-US" smtClean="0"/>
              <a:t>‹#›</a:t>
            </a:fld>
            <a:endParaRPr lang="zh-CN" altLang="en-US"/>
          </a:p>
        </p:txBody>
      </p:sp>
      <p:sp>
        <p:nvSpPr>
          <p:cNvPr id="7" name="Line 59">
            <a:extLst>
              <a:ext uri="{FF2B5EF4-FFF2-40B4-BE49-F238E27FC236}">
                <a16:creationId xmlns:a16="http://schemas.microsoft.com/office/drawing/2014/main" id="{4767D673-7D70-431E-9E1D-71A08C850A77}"/>
              </a:ext>
            </a:extLst>
          </p:cNvPr>
          <p:cNvSpPr>
            <a:spLocks noChangeShapeType="1"/>
          </p:cNvSpPr>
          <p:nvPr userDrawn="1"/>
        </p:nvSpPr>
        <p:spPr bwMode="auto">
          <a:xfrm flipV="1">
            <a:off x="0" y="876975"/>
            <a:ext cx="9144000" cy="0"/>
          </a:xfrm>
          <a:prstGeom prst="line">
            <a:avLst/>
          </a:prstGeom>
          <a:noFill/>
          <a:ln w="28575">
            <a:solidFill>
              <a:srgbClr val="785FAA"/>
            </a:solidFill>
            <a:round/>
          </a:ln>
          <a:effectLst/>
        </p:spPr>
        <p:txBody>
          <a:bodyPr/>
          <a:lstStyle>
            <a:defPPr>
              <a:defRPr lang="ja-JP"/>
            </a:defPPr>
            <a:lvl1pPr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pPr>
              <a:defRPr/>
            </a:pPr>
            <a:endParaRPr lang="zh-CN" altLang="en-US" sz="2400" b="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1D2CFA-2EBD-4C1B-866E-C43D3817A52A}" type="datetimeFigureOut">
              <a:rPr lang="zh-CN" altLang="en-US" smtClean="0"/>
              <a:t>2023/10/1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564BC7-E3AE-40DD-8E21-0E807129E33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D2CFA-2EBD-4C1B-866E-C43D3817A52A}" type="datetimeFigureOut">
              <a:rPr lang="zh-CN" altLang="en-US" smtClean="0"/>
              <a:t>2023/10/1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564BC7-E3AE-40DD-8E21-0E807129E3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810223"/>
            <a:ext cx="9144000" cy="2419776"/>
          </a:xfrm>
          <a:prstGeom prst="rect">
            <a:avLst/>
          </a:prstGeom>
          <a:solidFill>
            <a:schemeClr val="tx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4000" b="1" dirty="0">
              <a:solidFill>
                <a:schemeClr val="tx1"/>
              </a:solidFill>
              <a:latin typeface="幼圆" panose="02010509060101010101" pitchFamily="49" charset="-122"/>
              <a:ea typeface="幼圆" panose="02010509060101010101" pitchFamily="49" charset="-122"/>
            </a:endParaRPr>
          </a:p>
        </p:txBody>
      </p:sp>
      <p:sp>
        <p:nvSpPr>
          <p:cNvPr id="16" name="圆角矩形 15"/>
          <p:cNvSpPr/>
          <p:nvPr/>
        </p:nvSpPr>
        <p:spPr>
          <a:xfrm>
            <a:off x="0" y="987574"/>
            <a:ext cx="9144000" cy="1955990"/>
          </a:xfrm>
          <a:prstGeom prst="roundRect">
            <a:avLst>
              <a:gd name="adj" fmla="val 0"/>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40000"/>
              </a:lnSpc>
            </a:pPr>
            <a:r>
              <a:rPr lang="zh-CN" altLang="en-US" sz="3600" b="1" dirty="0">
                <a:solidFill>
                  <a:srgbClr val="FFFF00"/>
                </a:solidFill>
                <a:latin typeface="Calibri" panose="020F0502020204030204" pitchFamily="34" charset="0"/>
                <a:ea typeface="黑体" panose="02010609060101010101" pitchFamily="49" charset="-122"/>
                <a:cs typeface="Calibri" panose="020F0502020204030204" pitchFamily="34" charset="0"/>
              </a:rPr>
              <a:t>“假性”电解质和酸碱紊乱的识别</a:t>
            </a:r>
            <a:endParaRPr lang="en-US" altLang="zh-CN" sz="3600" b="1" dirty="0">
              <a:solidFill>
                <a:srgbClr val="FFFF00"/>
              </a:solidFill>
              <a:latin typeface="Calibri" panose="020F0502020204030204" pitchFamily="34" charset="0"/>
              <a:ea typeface="黑体" panose="02010609060101010101" pitchFamily="49" charset="-122"/>
              <a:cs typeface="Calibri" panose="020F0502020204030204" pitchFamily="34" charset="0"/>
            </a:endParaRPr>
          </a:p>
          <a:p>
            <a:pPr algn="ctr">
              <a:lnSpc>
                <a:spcPct val="140000"/>
              </a:lnSpc>
            </a:pPr>
            <a:r>
              <a:rPr lang="en-US" altLang="zh-CN" sz="2400" b="1" dirty="0">
                <a:solidFill>
                  <a:srgbClr val="FFFF00"/>
                </a:solidFill>
                <a:latin typeface="Calibri" panose="020F0502020204030204" pitchFamily="34" charset="0"/>
                <a:ea typeface="黑体" panose="02010609060101010101" pitchFamily="49" charset="-122"/>
                <a:cs typeface="Calibri" panose="020F0502020204030204" pitchFamily="34" charset="0"/>
              </a:rPr>
              <a:t>Identification of spurious electrolyte and acid-base disorders</a:t>
            </a:r>
            <a:endParaRPr lang="zh-CN" altLang="en-US" sz="2400" b="1" i="1" dirty="0">
              <a:solidFill>
                <a:srgbClr val="FFFF00"/>
              </a:solidFill>
              <a:latin typeface="Calibri" panose="020F0502020204030204" pitchFamily="34" charset="0"/>
              <a:ea typeface="黑体" panose="02010609060101010101" pitchFamily="49" charset="-122"/>
              <a:cs typeface="Calibri" panose="020F0502020204030204" pitchFamily="34" charset="0"/>
            </a:endParaRPr>
          </a:p>
        </p:txBody>
      </p:sp>
      <p:sp>
        <p:nvSpPr>
          <p:cNvPr id="6" name="文本框 5">
            <a:extLst>
              <a:ext uri="{FF2B5EF4-FFF2-40B4-BE49-F238E27FC236}">
                <a16:creationId xmlns:a16="http://schemas.microsoft.com/office/drawing/2014/main" id="{6E153007-3F9F-4472-8BEE-8BA5736FA481}"/>
              </a:ext>
            </a:extLst>
          </p:cNvPr>
          <p:cNvSpPr txBox="1"/>
          <p:nvPr/>
        </p:nvSpPr>
        <p:spPr>
          <a:xfrm>
            <a:off x="1835696" y="3268520"/>
            <a:ext cx="4572000" cy="1121461"/>
          </a:xfrm>
          <a:prstGeom prst="rect">
            <a:avLst/>
          </a:prstGeom>
          <a:noFill/>
        </p:spPr>
        <p:txBody>
          <a:bodyPr wrap="square">
            <a:spAutoFit/>
          </a:bodyPr>
          <a:lstStyle/>
          <a:p>
            <a:pPr algn="ctr">
              <a:lnSpc>
                <a:spcPct val="200000"/>
              </a:lnSpc>
            </a:pPr>
            <a:r>
              <a:rPr lang="zh-CN" altLang="en-US" sz="1800" b="1" dirty="0">
                <a:latin typeface="Arial" panose="020B0604020202020204" pitchFamily="34" charset="0"/>
                <a:ea typeface="微软雅黑" panose="020B0503020204020204" pitchFamily="34" charset="-122"/>
                <a:cs typeface="Arial" panose="020B0604020202020204" pitchFamily="34" charset="0"/>
              </a:rPr>
              <a:t>齐华林</a:t>
            </a:r>
            <a:endParaRPr lang="en-US" altLang="zh-CN" sz="1800" b="1" dirty="0">
              <a:latin typeface="Arial" panose="020B0604020202020204" pitchFamily="34" charset="0"/>
              <a:ea typeface="微软雅黑" panose="020B0503020204020204" pitchFamily="34" charset="-122"/>
              <a:cs typeface="Arial" panose="020B0604020202020204" pitchFamily="34" charset="0"/>
            </a:endParaRPr>
          </a:p>
          <a:p>
            <a:pPr algn="ctr">
              <a:lnSpc>
                <a:spcPct val="200000"/>
              </a:lnSpc>
            </a:pPr>
            <a:r>
              <a:rPr lang="zh-CN" altLang="en-US" sz="1800" b="1" dirty="0">
                <a:latin typeface="Arial" panose="020B0604020202020204" pitchFamily="34" charset="0"/>
                <a:ea typeface="微软雅黑" panose="020B0503020204020204" pitchFamily="34" charset="-122"/>
                <a:cs typeface="Arial" panose="020B0604020202020204" pitchFamily="34" charset="0"/>
              </a:rPr>
              <a:t>上海市浦东新区人民医院肾内科</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61C86B-8DF0-AE93-898A-4817A9DD7F02}"/>
              </a:ext>
            </a:extLst>
          </p:cNvPr>
          <p:cNvPicPr>
            <a:picLocks noChangeAspect="1"/>
          </p:cNvPicPr>
          <p:nvPr/>
        </p:nvPicPr>
        <p:blipFill>
          <a:blip r:embed="rId3"/>
          <a:stretch>
            <a:fillRect/>
          </a:stretch>
        </p:blipFill>
        <p:spPr>
          <a:xfrm>
            <a:off x="223520" y="457200"/>
            <a:ext cx="4531360" cy="3398520"/>
          </a:xfrm>
          <a:prstGeom prst="rect">
            <a:avLst/>
          </a:prstGeom>
        </p:spPr>
      </p:pic>
      <p:pic>
        <p:nvPicPr>
          <p:cNvPr id="5" name="图片 4">
            <a:extLst>
              <a:ext uri="{FF2B5EF4-FFF2-40B4-BE49-F238E27FC236}">
                <a16:creationId xmlns:a16="http://schemas.microsoft.com/office/drawing/2014/main" id="{663D8DD8-3119-542D-89F8-54B8736DC9BC}"/>
              </a:ext>
            </a:extLst>
          </p:cNvPr>
          <p:cNvPicPr>
            <a:picLocks noChangeAspect="1"/>
          </p:cNvPicPr>
          <p:nvPr/>
        </p:nvPicPr>
        <p:blipFill>
          <a:blip r:embed="rId4"/>
          <a:stretch>
            <a:fillRect/>
          </a:stretch>
        </p:blipFill>
        <p:spPr>
          <a:xfrm>
            <a:off x="4464366" y="647700"/>
            <a:ext cx="4108133" cy="3286506"/>
          </a:xfrm>
          <a:prstGeom prst="rect">
            <a:avLst/>
          </a:prstGeom>
        </p:spPr>
      </p:pic>
      <p:sp>
        <p:nvSpPr>
          <p:cNvPr id="6" name="文本框 5">
            <a:extLst>
              <a:ext uri="{FF2B5EF4-FFF2-40B4-BE49-F238E27FC236}">
                <a16:creationId xmlns:a16="http://schemas.microsoft.com/office/drawing/2014/main" id="{F5A43F5B-22AF-A119-8B7A-8D2571FC0A52}"/>
              </a:ext>
            </a:extLst>
          </p:cNvPr>
          <p:cNvSpPr txBox="1"/>
          <p:nvPr/>
        </p:nvSpPr>
        <p:spPr>
          <a:xfrm>
            <a:off x="764855" y="3989682"/>
            <a:ext cx="7807644" cy="737381"/>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ea typeface="黑体" panose="02010609060101010101" pitchFamily="49" charset="-122"/>
              </a:rPr>
              <a:t>血小板数量每增加</a:t>
            </a:r>
            <a:r>
              <a:rPr lang="en-US" altLang="zh-CN" dirty="0">
                <a:ea typeface="黑体" panose="02010609060101010101" pitchFamily="49" charset="-122"/>
              </a:rPr>
              <a:t>100*10</a:t>
            </a:r>
            <a:r>
              <a:rPr lang="en-US" altLang="zh-CN" baseline="30000" dirty="0">
                <a:ea typeface="黑体" panose="02010609060101010101" pitchFamily="49" charset="-122"/>
              </a:rPr>
              <a:t>9</a:t>
            </a:r>
            <a:r>
              <a:rPr lang="en-US" altLang="zh-CN" dirty="0">
                <a:ea typeface="黑体" panose="02010609060101010101" pitchFamily="49" charset="-122"/>
              </a:rPr>
              <a:t>/L</a:t>
            </a:r>
            <a:r>
              <a:rPr lang="zh-CN" altLang="en-US" dirty="0">
                <a:ea typeface="黑体" panose="02010609060101010101" pitchFamily="49" charset="-122"/>
              </a:rPr>
              <a:t>，血清钾增加</a:t>
            </a:r>
            <a:r>
              <a:rPr lang="en-US" altLang="zh-CN" dirty="0">
                <a:ea typeface="黑体" panose="02010609060101010101" pitchFamily="49" charset="-122"/>
              </a:rPr>
              <a:t>0.15mmol/L</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考虑血小板增加引起假性高钾血症，进而影响临床决策，建议检测血浆钾</a:t>
            </a:r>
          </a:p>
        </p:txBody>
      </p:sp>
      <p:sp>
        <p:nvSpPr>
          <p:cNvPr id="7" name="文本框 6">
            <a:extLst>
              <a:ext uri="{FF2B5EF4-FFF2-40B4-BE49-F238E27FC236}">
                <a16:creationId xmlns:a16="http://schemas.microsoft.com/office/drawing/2014/main" id="{976EB12B-3F95-0605-57C1-573BAE20347A}"/>
              </a:ext>
            </a:extLst>
          </p:cNvPr>
          <p:cNvSpPr txBox="1"/>
          <p:nvPr/>
        </p:nvSpPr>
        <p:spPr>
          <a:xfrm>
            <a:off x="7082725" y="4782539"/>
            <a:ext cx="1952787" cy="276999"/>
          </a:xfrm>
          <a:prstGeom prst="rect">
            <a:avLst/>
          </a:prstGeom>
          <a:noFill/>
        </p:spPr>
        <p:txBody>
          <a:bodyPr wrap="square">
            <a:spAutoFit/>
          </a:bodyPr>
          <a:lstStyle/>
          <a:p>
            <a:r>
              <a:rPr lang="en-US" altLang="zh-CN" sz="1200" b="0" i="0" u="none" strike="noStrike" baseline="0" dirty="0">
                <a:latin typeface="Arial" panose="020B0604020202020204" pitchFamily="34" charset="0"/>
              </a:rPr>
              <a:t>AJKD</a:t>
            </a:r>
            <a:r>
              <a:rPr lang="en-US" altLang="zh-CN" sz="1200" dirty="0">
                <a:latin typeface="Arial" panose="020B0604020202020204" pitchFamily="34" charset="0"/>
              </a:rPr>
              <a:t>,</a:t>
            </a:r>
            <a:r>
              <a:rPr lang="en-US" altLang="zh-CN" sz="1200" b="0" i="0" u="none" strike="noStrike" baseline="0" dirty="0">
                <a:latin typeface="Arial" panose="020B0604020202020204" pitchFamily="34" charset="0"/>
              </a:rPr>
              <a:t>1989: pp 365-369</a:t>
            </a:r>
            <a:endParaRPr lang="zh-CN" altLang="en-US" sz="1200" dirty="0"/>
          </a:p>
        </p:txBody>
      </p:sp>
    </p:spTree>
    <p:extLst>
      <p:ext uri="{BB962C8B-B14F-4D97-AF65-F5344CB8AC3E}">
        <p14:creationId xmlns:p14="http://schemas.microsoft.com/office/powerpoint/2010/main" val="267164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883029" y="442621"/>
            <a:ext cx="7176089" cy="392286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400" b="1" dirty="0">
                <a:ea typeface="黑体" panose="02010609060101010101" pitchFamily="49" charset="-122"/>
              </a:rPr>
              <a:t>Case 1</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 女性，</a:t>
            </a:r>
            <a:r>
              <a:rPr lang="en-US" altLang="zh-CN" dirty="0">
                <a:ea typeface="黑体" panose="02010609060101010101" pitchFamily="49" charset="-122"/>
              </a:rPr>
              <a:t>77</a:t>
            </a:r>
            <a:r>
              <a:rPr lang="zh-CN" altLang="en-US" dirty="0">
                <a:ea typeface="黑体" panose="02010609060101010101" pitchFamily="49" charset="-122"/>
              </a:rPr>
              <a:t>岁，因“表达性失语”就诊。既往有套细胞非何杰金淋巴瘤，曾接受化疗。</a:t>
            </a:r>
            <a:r>
              <a:rPr lang="en-US" altLang="zh-CN" dirty="0">
                <a:ea typeface="黑体" panose="02010609060101010101" pitchFamily="49" charset="-122"/>
              </a:rPr>
              <a:t>CT</a:t>
            </a:r>
            <a:r>
              <a:rPr lang="zh-CN" altLang="en-US" dirty="0">
                <a:ea typeface="黑体" panose="02010609060101010101" pitchFamily="49" charset="-122"/>
              </a:rPr>
              <a:t>未发现出血或缺血性脑卒中，</a:t>
            </a:r>
            <a:r>
              <a:rPr lang="zh-CN" altLang="en-US" dirty="0">
                <a:solidFill>
                  <a:srgbClr val="FF0000"/>
                </a:solidFill>
                <a:ea typeface="黑体" panose="02010609060101010101" pitchFamily="49" charset="-122"/>
              </a:rPr>
              <a:t>外周血白细胞</a:t>
            </a:r>
            <a:r>
              <a:rPr lang="en-US" altLang="zh-CN" dirty="0">
                <a:solidFill>
                  <a:srgbClr val="FF0000"/>
                </a:solidFill>
                <a:ea typeface="黑体" panose="02010609060101010101" pitchFamily="49" charset="-122"/>
              </a:rPr>
              <a:t>290*10</a:t>
            </a:r>
            <a:r>
              <a:rPr lang="en-US" altLang="zh-CN" baseline="30000" dirty="0">
                <a:solidFill>
                  <a:srgbClr val="FF0000"/>
                </a:solidFill>
                <a:ea typeface="黑体" panose="02010609060101010101" pitchFamily="49" charset="-122"/>
              </a:rPr>
              <a:t>9</a:t>
            </a:r>
            <a:r>
              <a:rPr lang="en-US" altLang="zh-CN" dirty="0">
                <a:solidFill>
                  <a:srgbClr val="FF0000"/>
                </a:solidFill>
                <a:ea typeface="黑体" panose="02010609060101010101" pitchFamily="49" charset="-122"/>
              </a:rPr>
              <a:t>/L</a:t>
            </a:r>
            <a:r>
              <a:rPr lang="zh-CN" altLang="en-US" dirty="0">
                <a:ea typeface="黑体" panose="02010609060101010101" pitchFamily="49" charset="-122"/>
              </a:rPr>
              <a:t>，可见较多未成熟细胞。脑脊液检查细胞（</a:t>
            </a:r>
            <a:r>
              <a:rPr lang="en-US" altLang="zh-CN" dirty="0">
                <a:ea typeface="黑体" panose="02010609060101010101" pitchFamily="49" charset="-122"/>
              </a:rPr>
              <a:t>-</a:t>
            </a:r>
            <a:r>
              <a:rPr lang="zh-CN" altLang="en-US" dirty="0">
                <a:ea typeface="黑体" panose="02010609060101010101" pitchFamily="49" charset="-122"/>
              </a:rPr>
              <a:t>）。</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solidFill>
                  <a:srgbClr val="FF0000"/>
                </a:solidFill>
                <a:ea typeface="黑体" panose="02010609060101010101" pitchFamily="49" charset="-122"/>
              </a:rPr>
              <a:t>血浆</a:t>
            </a:r>
            <a:r>
              <a:rPr lang="zh-CN" altLang="en-US" dirty="0">
                <a:ea typeface="黑体" panose="02010609060101010101" pitchFamily="49" charset="-122"/>
              </a:rPr>
              <a:t>钾</a:t>
            </a:r>
            <a:r>
              <a:rPr lang="en-US" altLang="zh-CN" dirty="0">
                <a:ea typeface="黑体" panose="02010609060101010101" pitchFamily="49" charset="-122"/>
              </a:rPr>
              <a:t>6.2mmol/L</a:t>
            </a:r>
            <a:r>
              <a:rPr lang="zh-CN" altLang="en-US" dirty="0">
                <a:ea typeface="黑体" panose="02010609060101010101" pitchFamily="49" charset="-122"/>
              </a:rPr>
              <a:t>，</a:t>
            </a:r>
            <a:r>
              <a:rPr lang="en-US" altLang="zh-CN" dirty="0">
                <a:ea typeface="黑体" panose="02010609060101010101" pitchFamily="49" charset="-122"/>
              </a:rPr>
              <a:t>6</a:t>
            </a:r>
            <a:r>
              <a:rPr lang="zh-CN" altLang="en-US" dirty="0">
                <a:ea typeface="黑体" panose="02010609060101010101" pitchFamily="49" charset="-122"/>
              </a:rPr>
              <a:t>、</a:t>
            </a:r>
            <a:r>
              <a:rPr lang="en-US" altLang="zh-CN" dirty="0">
                <a:ea typeface="黑体" panose="02010609060101010101" pitchFamily="49" charset="-122"/>
              </a:rPr>
              <a:t>12</a:t>
            </a:r>
            <a:r>
              <a:rPr lang="zh-CN" altLang="en-US" dirty="0">
                <a:ea typeface="黑体" panose="02010609060101010101" pitchFamily="49" charset="-122"/>
              </a:rPr>
              <a:t>小时后复测</a:t>
            </a:r>
            <a:r>
              <a:rPr lang="en-US" altLang="zh-CN" dirty="0">
                <a:ea typeface="黑体" panose="02010609060101010101" pitchFamily="49" charset="-122"/>
              </a:rPr>
              <a:t>8.9</a:t>
            </a:r>
            <a:r>
              <a:rPr lang="zh-CN" altLang="en-US" dirty="0">
                <a:ea typeface="黑体" panose="02010609060101010101" pitchFamily="49" charset="-122"/>
              </a:rPr>
              <a:t>、</a:t>
            </a:r>
            <a:r>
              <a:rPr lang="en-US" altLang="zh-CN" dirty="0">
                <a:ea typeface="黑体" panose="02010609060101010101" pitchFamily="49" charset="-122"/>
              </a:rPr>
              <a:t>9.1mmol/L</a:t>
            </a:r>
            <a:r>
              <a:rPr lang="zh-CN" altLang="en-US" dirty="0">
                <a:ea typeface="黑体" panose="02010609060101010101" pitchFamily="49" charset="-122"/>
              </a:rPr>
              <a:t>。</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心电图无</a:t>
            </a:r>
            <a:r>
              <a:rPr lang="en-US" altLang="zh-CN" dirty="0">
                <a:ea typeface="黑体" panose="02010609060101010101" pitchFamily="49" charset="-122"/>
              </a:rPr>
              <a:t>T</a:t>
            </a:r>
            <a:r>
              <a:rPr lang="zh-CN" altLang="en-US" dirty="0">
                <a:ea typeface="黑体" panose="02010609060101010101" pitchFamily="49" charset="-122"/>
              </a:rPr>
              <a:t>波高尖或</a:t>
            </a:r>
            <a:r>
              <a:rPr lang="en-US" altLang="zh-CN" dirty="0">
                <a:ea typeface="黑体" panose="02010609060101010101" pitchFamily="49" charset="-122"/>
              </a:rPr>
              <a:t>QRS</a:t>
            </a:r>
            <a:r>
              <a:rPr lang="zh-CN" altLang="en-US" dirty="0">
                <a:ea typeface="黑体" panose="02010609060101010101" pitchFamily="49" charset="-122"/>
              </a:rPr>
              <a:t>宽大畸形表现</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再次重复</a:t>
            </a:r>
            <a:r>
              <a:rPr lang="zh-CN" altLang="en-US" dirty="0">
                <a:solidFill>
                  <a:srgbClr val="FF0000"/>
                </a:solidFill>
                <a:ea typeface="黑体" panose="02010609060101010101" pitchFamily="49" charset="-122"/>
              </a:rPr>
              <a:t>血浆</a:t>
            </a:r>
            <a:r>
              <a:rPr lang="zh-CN" altLang="en-US" dirty="0">
                <a:ea typeface="黑体" panose="02010609060101010101" pitchFamily="49" charset="-122"/>
              </a:rPr>
              <a:t>钾</a:t>
            </a:r>
            <a:r>
              <a:rPr lang="en-US" altLang="zh-CN" dirty="0">
                <a:ea typeface="黑体" panose="02010609060101010101" pitchFamily="49" charset="-122"/>
              </a:rPr>
              <a:t>7.5</a:t>
            </a:r>
            <a:r>
              <a:rPr lang="zh-CN" altLang="en-US" dirty="0">
                <a:ea typeface="黑体" panose="02010609060101010101" pitchFamily="49" charset="-122"/>
              </a:rPr>
              <a:t>、</a:t>
            </a:r>
            <a:r>
              <a:rPr lang="en-US" altLang="zh-CN" dirty="0">
                <a:ea typeface="黑体" panose="02010609060101010101" pitchFamily="49" charset="-122"/>
              </a:rPr>
              <a:t>9.2mmol/L</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行急诊血液透析，股静脉插管，无钾透析液，透析启动时血浆钾</a:t>
            </a:r>
            <a:r>
              <a:rPr lang="en-US" altLang="zh-CN" dirty="0">
                <a:ea typeface="黑体" panose="02010609060101010101" pitchFamily="49" charset="-122"/>
              </a:rPr>
              <a:t>10.5mmol/L</a:t>
            </a:r>
            <a:r>
              <a:rPr lang="zh-CN" altLang="en-US" dirty="0">
                <a:ea typeface="黑体" panose="02010609060101010101" pitchFamily="49" charset="-122"/>
              </a:rPr>
              <a:t>，</a:t>
            </a:r>
            <a:r>
              <a:rPr lang="en-US" altLang="zh-CN" dirty="0">
                <a:ea typeface="黑体" panose="02010609060101010101" pitchFamily="49" charset="-122"/>
              </a:rPr>
              <a:t>45</a:t>
            </a:r>
            <a:r>
              <a:rPr lang="zh-CN" altLang="en-US" dirty="0">
                <a:ea typeface="黑体" panose="02010609060101010101" pitchFamily="49" charset="-122"/>
              </a:rPr>
              <a:t>分钟后</a:t>
            </a:r>
            <a:r>
              <a:rPr lang="en-US" altLang="zh-CN" dirty="0">
                <a:ea typeface="黑体" panose="02010609060101010101" pitchFamily="49" charset="-122"/>
              </a:rPr>
              <a:t>10.3mmol/L</a:t>
            </a:r>
          </a:p>
        </p:txBody>
      </p:sp>
      <p:sp>
        <p:nvSpPr>
          <p:cNvPr id="3" name="文本框 2">
            <a:extLst>
              <a:ext uri="{FF2B5EF4-FFF2-40B4-BE49-F238E27FC236}">
                <a16:creationId xmlns:a16="http://schemas.microsoft.com/office/drawing/2014/main" id="{3B22E278-B998-DD92-0479-BDFBFD0B8DA2}"/>
              </a:ext>
            </a:extLst>
          </p:cNvPr>
          <p:cNvSpPr txBox="1"/>
          <p:nvPr/>
        </p:nvSpPr>
        <p:spPr>
          <a:xfrm>
            <a:off x="4815016" y="4787163"/>
            <a:ext cx="4328984" cy="276999"/>
          </a:xfrm>
          <a:prstGeom prst="rect">
            <a:avLst/>
          </a:prstGeom>
          <a:noFill/>
        </p:spPr>
        <p:txBody>
          <a:bodyPr wrap="square">
            <a:spAutoFit/>
          </a:bodyPr>
          <a:lstStyle/>
          <a:p>
            <a:r>
              <a:rPr lang="en-US" altLang="zh-CN" sz="1200" b="0" i="1" u="none" strike="noStrike" baseline="0" dirty="0">
                <a:latin typeface="Helvetica-Oblique"/>
              </a:rPr>
              <a:t>American Journal of Kidney Diseases, 2005</a:t>
            </a:r>
            <a:r>
              <a:rPr lang="zh-CN" altLang="en-US" sz="1200" b="0" i="1" u="none" strike="noStrike" baseline="0" dirty="0">
                <a:latin typeface="Helvetica-Oblique"/>
              </a:rPr>
              <a:t>，</a:t>
            </a:r>
            <a:r>
              <a:rPr lang="en-US" altLang="zh-CN" sz="1200" b="0" i="0" u="none" strike="noStrike" baseline="0" dirty="0">
                <a:latin typeface="Helvetica" panose="020B0604020202020204" pitchFamily="34" charset="0"/>
              </a:rPr>
              <a:t>46</a:t>
            </a:r>
            <a:r>
              <a:rPr lang="en-US" altLang="zh-CN" sz="1200" dirty="0">
                <a:latin typeface="Helvetica" panose="020B0604020202020204" pitchFamily="34" charset="0"/>
              </a:rPr>
              <a:t>(4)</a:t>
            </a:r>
            <a:r>
              <a:rPr lang="en-US" altLang="zh-CN" sz="1200" b="0" i="0" u="none" strike="noStrike" baseline="0" dirty="0">
                <a:latin typeface="Helvetica" panose="020B0604020202020204" pitchFamily="34" charset="0"/>
              </a:rPr>
              <a:t>: 746-748</a:t>
            </a:r>
            <a:endParaRPr lang="zh-CN" altLang="en-US" sz="1200" dirty="0"/>
          </a:p>
        </p:txBody>
      </p:sp>
    </p:spTree>
    <p:extLst>
      <p:ext uri="{BB962C8B-B14F-4D97-AF65-F5344CB8AC3E}">
        <p14:creationId xmlns:p14="http://schemas.microsoft.com/office/powerpoint/2010/main" val="365605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229987" y="862261"/>
            <a:ext cx="4585029" cy="299953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采血技术及标本运送方式作如下改进</a:t>
            </a:r>
            <a:endParaRPr lang="en-US" altLang="zh-CN" sz="2000" b="1"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真空采血，肝素锂抗凝管，气动管道传输（原来的方法）</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动脉血气针采静脉血（肝素抗凝），</a:t>
            </a:r>
            <a:r>
              <a:rPr lang="en-US" altLang="zh-CN" dirty="0">
                <a:ea typeface="黑体" panose="02010609060101010101" pitchFamily="49" charset="-122"/>
              </a:rPr>
              <a:t>ICU</a:t>
            </a:r>
            <a:r>
              <a:rPr lang="zh-CN" altLang="en-US" dirty="0">
                <a:ea typeface="黑体" panose="02010609060101010101" pitchFamily="49" charset="-122"/>
              </a:rPr>
              <a:t>检测</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真空采血，肝素锂抗凝管，步行运送</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注射器抽血，肝素锂抗凝管，步行运送</a:t>
            </a:r>
            <a:endParaRPr lang="en-US" altLang="zh-CN" dirty="0">
              <a:ea typeface="黑体" panose="02010609060101010101" pitchFamily="49" charset="-122"/>
            </a:endParaRPr>
          </a:p>
        </p:txBody>
      </p:sp>
      <p:sp>
        <p:nvSpPr>
          <p:cNvPr id="3" name="文本框 2">
            <a:extLst>
              <a:ext uri="{FF2B5EF4-FFF2-40B4-BE49-F238E27FC236}">
                <a16:creationId xmlns:a16="http://schemas.microsoft.com/office/drawing/2014/main" id="{79317239-1DDF-5EB7-3162-1E5D1FE2CAA5}"/>
              </a:ext>
            </a:extLst>
          </p:cNvPr>
          <p:cNvSpPr txBox="1"/>
          <p:nvPr/>
        </p:nvSpPr>
        <p:spPr>
          <a:xfrm>
            <a:off x="4815016" y="4787163"/>
            <a:ext cx="4328984" cy="276999"/>
          </a:xfrm>
          <a:prstGeom prst="rect">
            <a:avLst/>
          </a:prstGeom>
          <a:noFill/>
        </p:spPr>
        <p:txBody>
          <a:bodyPr wrap="square">
            <a:spAutoFit/>
          </a:bodyPr>
          <a:lstStyle/>
          <a:p>
            <a:r>
              <a:rPr lang="en-US" altLang="zh-CN" sz="1200" b="0" i="1" u="none" strike="noStrike" baseline="0" dirty="0">
                <a:latin typeface="Helvetica-Oblique"/>
              </a:rPr>
              <a:t>American Journal of Kidney Diseases, 2005</a:t>
            </a:r>
            <a:r>
              <a:rPr lang="zh-CN" altLang="en-US" sz="1200" b="0" i="1" u="none" strike="noStrike" baseline="0" dirty="0">
                <a:latin typeface="Helvetica-Oblique"/>
              </a:rPr>
              <a:t>，</a:t>
            </a:r>
            <a:r>
              <a:rPr lang="en-US" altLang="zh-CN" sz="1200" b="0" i="0" u="none" strike="noStrike" baseline="0" dirty="0">
                <a:latin typeface="Helvetica" panose="020B0604020202020204" pitchFamily="34" charset="0"/>
              </a:rPr>
              <a:t>46</a:t>
            </a:r>
            <a:r>
              <a:rPr lang="en-US" altLang="zh-CN" sz="1200" dirty="0">
                <a:latin typeface="Helvetica" panose="020B0604020202020204" pitchFamily="34" charset="0"/>
              </a:rPr>
              <a:t>(4)</a:t>
            </a:r>
            <a:r>
              <a:rPr lang="en-US" altLang="zh-CN" sz="1200" b="0" i="0" u="none" strike="noStrike" baseline="0" dirty="0">
                <a:latin typeface="Helvetica" panose="020B0604020202020204" pitchFamily="34" charset="0"/>
              </a:rPr>
              <a:t>: 746-748</a:t>
            </a:r>
            <a:endParaRPr lang="zh-CN" altLang="en-US" sz="1200" dirty="0"/>
          </a:p>
        </p:txBody>
      </p:sp>
      <p:pic>
        <p:nvPicPr>
          <p:cNvPr id="1028" name="Picture 4">
            <a:extLst>
              <a:ext uri="{FF2B5EF4-FFF2-40B4-BE49-F238E27FC236}">
                <a16:creationId xmlns:a16="http://schemas.microsoft.com/office/drawing/2014/main" id="{B7D5729F-2C97-8ABC-CE28-3D11C5D90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153" y="1097110"/>
            <a:ext cx="3896709" cy="252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3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930F521-91DB-2525-7BDF-0CA774963968}"/>
              </a:ext>
            </a:extLst>
          </p:cNvPr>
          <p:cNvSpPr txBox="1"/>
          <p:nvPr/>
        </p:nvSpPr>
        <p:spPr>
          <a:xfrm>
            <a:off x="1290148" y="3911509"/>
            <a:ext cx="6563704" cy="307777"/>
          </a:xfrm>
          <a:prstGeom prst="rect">
            <a:avLst/>
          </a:prstGeom>
          <a:noFill/>
        </p:spPr>
        <p:txBody>
          <a:bodyPr wrap="square" rtlCol="0">
            <a:spAutoFit/>
          </a:bodyPr>
          <a:lstStyle/>
          <a:p>
            <a:r>
              <a:rPr lang="en-US" altLang="zh-CN" sz="1400" dirty="0">
                <a:ea typeface="黑体" panose="02010609060101010101" pitchFamily="49" charset="-122"/>
              </a:rPr>
              <a:t>V</a:t>
            </a:r>
            <a:r>
              <a:rPr lang="zh-CN" altLang="en-US" sz="1400" dirty="0">
                <a:ea typeface="黑体" panose="02010609060101010101" pitchFamily="49" charset="-122"/>
              </a:rPr>
              <a:t>，真空采血；</a:t>
            </a:r>
            <a:r>
              <a:rPr lang="en-US" altLang="zh-CN" sz="1400" dirty="0">
                <a:ea typeface="黑体" panose="02010609060101010101" pitchFamily="49" charset="-122"/>
              </a:rPr>
              <a:t>H/L</a:t>
            </a:r>
            <a:r>
              <a:rPr lang="zh-CN" altLang="en-US" sz="1400" dirty="0">
                <a:ea typeface="黑体" panose="02010609060101010101" pitchFamily="49" charset="-122"/>
              </a:rPr>
              <a:t>，肝素锂抗凝管；</a:t>
            </a:r>
            <a:r>
              <a:rPr lang="en-US" altLang="zh-CN" sz="1400" dirty="0">
                <a:ea typeface="黑体" panose="02010609060101010101" pitchFamily="49" charset="-122"/>
              </a:rPr>
              <a:t>PT</a:t>
            </a:r>
            <a:r>
              <a:rPr lang="zh-CN" altLang="en-US" sz="1400" dirty="0">
                <a:ea typeface="黑体" panose="02010609060101010101" pitchFamily="49" charset="-122"/>
              </a:rPr>
              <a:t>，</a:t>
            </a:r>
            <a:r>
              <a:rPr lang="zh-CN" altLang="en-US" sz="1400" dirty="0">
                <a:latin typeface="+mn-lt"/>
                <a:ea typeface="黑体" panose="02010609060101010101" pitchFamily="49" charset="-122"/>
              </a:rPr>
              <a:t>气动管道传输</a:t>
            </a:r>
            <a:r>
              <a:rPr lang="zh-CN" altLang="en-US" sz="1400" dirty="0">
                <a:ea typeface="黑体" panose="02010609060101010101" pitchFamily="49" charset="-122"/>
              </a:rPr>
              <a:t>；</a:t>
            </a:r>
            <a:r>
              <a:rPr lang="en-US" altLang="zh-CN" sz="1400" dirty="0">
                <a:ea typeface="黑体" panose="02010609060101010101" pitchFamily="49" charset="-122"/>
              </a:rPr>
              <a:t>W</a:t>
            </a:r>
            <a:r>
              <a:rPr lang="zh-CN" altLang="en-US" sz="1400" dirty="0">
                <a:ea typeface="黑体" panose="02010609060101010101" pitchFamily="49" charset="-122"/>
              </a:rPr>
              <a:t>，步行；</a:t>
            </a:r>
            <a:r>
              <a:rPr lang="en-US" altLang="zh-CN" sz="1400" dirty="0">
                <a:ea typeface="黑体" panose="02010609060101010101" pitchFamily="49" charset="-122"/>
              </a:rPr>
              <a:t>ICU</a:t>
            </a:r>
            <a:r>
              <a:rPr lang="zh-CN" altLang="en-US" sz="1400" dirty="0">
                <a:ea typeface="黑体" panose="02010609060101010101" pitchFamily="49" charset="-122"/>
              </a:rPr>
              <a:t>，监护室</a:t>
            </a:r>
          </a:p>
        </p:txBody>
      </p:sp>
      <p:sp>
        <p:nvSpPr>
          <p:cNvPr id="5" name="文本框 4">
            <a:extLst>
              <a:ext uri="{FF2B5EF4-FFF2-40B4-BE49-F238E27FC236}">
                <a16:creationId xmlns:a16="http://schemas.microsoft.com/office/drawing/2014/main" id="{083262EE-A12E-1671-9D77-AE343E62960A}"/>
              </a:ext>
            </a:extLst>
          </p:cNvPr>
          <p:cNvSpPr txBox="1"/>
          <p:nvPr/>
        </p:nvSpPr>
        <p:spPr>
          <a:xfrm>
            <a:off x="574137" y="924214"/>
            <a:ext cx="7809470" cy="400110"/>
          </a:xfrm>
          <a:prstGeom prst="rect">
            <a:avLst/>
          </a:prstGeom>
          <a:noFill/>
        </p:spPr>
        <p:txBody>
          <a:bodyPr wrap="square" rtlCol="0">
            <a:spAutoFit/>
          </a:bodyPr>
          <a:lstStyle/>
          <a:p>
            <a:pPr algn="ctr"/>
            <a:r>
              <a:rPr lang="zh-CN" altLang="en-US" sz="2000" b="1" dirty="0">
                <a:ea typeface="黑体" panose="02010609060101010101" pitchFamily="49" charset="-122"/>
              </a:rPr>
              <a:t>采用不同方法处理、运送血标本血浆钾的检测结果</a:t>
            </a:r>
          </a:p>
        </p:txBody>
      </p:sp>
      <p:sp>
        <p:nvSpPr>
          <p:cNvPr id="2" name="文本框 1">
            <a:extLst>
              <a:ext uri="{FF2B5EF4-FFF2-40B4-BE49-F238E27FC236}">
                <a16:creationId xmlns:a16="http://schemas.microsoft.com/office/drawing/2014/main" id="{2AB0531C-634D-75C3-96F1-8593CC511736}"/>
              </a:ext>
            </a:extLst>
          </p:cNvPr>
          <p:cNvSpPr txBox="1"/>
          <p:nvPr/>
        </p:nvSpPr>
        <p:spPr>
          <a:xfrm>
            <a:off x="4815016" y="4787163"/>
            <a:ext cx="4328984" cy="276999"/>
          </a:xfrm>
          <a:prstGeom prst="rect">
            <a:avLst/>
          </a:prstGeom>
          <a:noFill/>
        </p:spPr>
        <p:txBody>
          <a:bodyPr wrap="square">
            <a:spAutoFit/>
          </a:bodyPr>
          <a:lstStyle/>
          <a:p>
            <a:r>
              <a:rPr lang="en-US" altLang="zh-CN" sz="1200" b="0" i="1" u="none" strike="noStrike" baseline="0" dirty="0">
                <a:latin typeface="Helvetica-Oblique"/>
              </a:rPr>
              <a:t>American Journal of Kidney Diseases, 2005</a:t>
            </a:r>
            <a:r>
              <a:rPr lang="zh-CN" altLang="en-US" sz="1200" b="0" i="1" u="none" strike="noStrike" baseline="0" dirty="0">
                <a:latin typeface="Helvetica-Oblique"/>
              </a:rPr>
              <a:t>，</a:t>
            </a:r>
            <a:r>
              <a:rPr lang="en-US" altLang="zh-CN" sz="1200" b="0" i="0" u="none" strike="noStrike" baseline="0" dirty="0">
                <a:latin typeface="Helvetica" panose="020B0604020202020204" pitchFamily="34" charset="0"/>
              </a:rPr>
              <a:t>46</a:t>
            </a:r>
            <a:r>
              <a:rPr lang="en-US" altLang="zh-CN" sz="1200" dirty="0">
                <a:latin typeface="Helvetica" panose="020B0604020202020204" pitchFamily="34" charset="0"/>
              </a:rPr>
              <a:t>(4)</a:t>
            </a:r>
            <a:r>
              <a:rPr lang="en-US" altLang="zh-CN" sz="1200" b="0" i="0" u="none" strike="noStrike" baseline="0" dirty="0">
                <a:latin typeface="Helvetica" panose="020B0604020202020204" pitchFamily="34" charset="0"/>
              </a:rPr>
              <a:t>: 746-748</a:t>
            </a:r>
            <a:endParaRPr lang="zh-CN" altLang="en-US" sz="1200" dirty="0"/>
          </a:p>
        </p:txBody>
      </p:sp>
      <p:graphicFrame>
        <p:nvGraphicFramePr>
          <p:cNvPr id="6" name="表格 6">
            <a:extLst>
              <a:ext uri="{FF2B5EF4-FFF2-40B4-BE49-F238E27FC236}">
                <a16:creationId xmlns:a16="http://schemas.microsoft.com/office/drawing/2014/main" id="{541BCFA9-1480-6A5A-3256-E5A596BF07AA}"/>
              </a:ext>
            </a:extLst>
          </p:cNvPr>
          <p:cNvGraphicFramePr>
            <a:graphicFrameLocks noGrp="1"/>
          </p:cNvGraphicFramePr>
          <p:nvPr>
            <p:extLst>
              <p:ext uri="{D42A27DB-BD31-4B8C-83A1-F6EECF244321}">
                <p14:modId xmlns:p14="http://schemas.microsoft.com/office/powerpoint/2010/main" val="2137981325"/>
              </p:ext>
            </p:extLst>
          </p:nvPr>
        </p:nvGraphicFramePr>
        <p:xfrm>
          <a:off x="1392195" y="1500646"/>
          <a:ext cx="6173355" cy="2318278"/>
        </p:xfrm>
        <a:graphic>
          <a:graphicData uri="http://schemas.openxmlformats.org/drawingml/2006/table">
            <a:tbl>
              <a:tblPr firstRow="1" bandRow="1">
                <a:tableStyleId>{5C22544A-7EE6-4342-B048-85BDC9FD1C3A}</a:tableStyleId>
              </a:tblPr>
              <a:tblGrid>
                <a:gridCol w="1246854">
                  <a:extLst>
                    <a:ext uri="{9D8B030D-6E8A-4147-A177-3AD203B41FA5}">
                      <a16:colId xmlns:a16="http://schemas.microsoft.com/office/drawing/2014/main" val="2167699880"/>
                    </a:ext>
                  </a:extLst>
                </a:gridCol>
                <a:gridCol w="1478280">
                  <a:extLst>
                    <a:ext uri="{9D8B030D-6E8A-4147-A177-3AD203B41FA5}">
                      <a16:colId xmlns:a16="http://schemas.microsoft.com/office/drawing/2014/main" val="1713298096"/>
                    </a:ext>
                  </a:extLst>
                </a:gridCol>
                <a:gridCol w="1501140">
                  <a:extLst>
                    <a:ext uri="{9D8B030D-6E8A-4147-A177-3AD203B41FA5}">
                      <a16:colId xmlns:a16="http://schemas.microsoft.com/office/drawing/2014/main" val="2455007542"/>
                    </a:ext>
                  </a:extLst>
                </a:gridCol>
                <a:gridCol w="1947081">
                  <a:extLst>
                    <a:ext uri="{9D8B030D-6E8A-4147-A177-3AD203B41FA5}">
                      <a16:colId xmlns:a16="http://schemas.microsoft.com/office/drawing/2014/main" val="1608181712"/>
                    </a:ext>
                  </a:extLst>
                </a:gridCol>
              </a:tblGrid>
              <a:tr h="489478">
                <a:tc>
                  <a:txBody>
                    <a:bodyPr/>
                    <a:lstStyle/>
                    <a:p>
                      <a:pPr algn="ctr"/>
                      <a:r>
                        <a:rPr lang="zh-CN" altLang="en-US" sz="1800" dirty="0">
                          <a:latin typeface="+mn-lt"/>
                          <a:ea typeface="黑体" panose="02010609060101010101" pitchFamily="49" charset="-122"/>
                        </a:rPr>
                        <a:t>样本号</a:t>
                      </a:r>
                    </a:p>
                  </a:txBody>
                  <a:tcPr anchor="ctr"/>
                </a:tc>
                <a:tc>
                  <a:txBody>
                    <a:bodyPr/>
                    <a:lstStyle/>
                    <a:p>
                      <a:pPr algn="ctr"/>
                      <a:r>
                        <a:rPr lang="zh-CN" altLang="en-US" sz="1800" dirty="0">
                          <a:latin typeface="+mn-lt"/>
                          <a:ea typeface="黑体" panose="02010609060101010101" pitchFamily="49" charset="-122"/>
                        </a:rPr>
                        <a:t>抽血时间</a:t>
                      </a:r>
                    </a:p>
                  </a:txBody>
                  <a:tcPr anchor="ctr"/>
                </a:tc>
                <a:tc>
                  <a:txBody>
                    <a:bodyPr/>
                    <a:lstStyle/>
                    <a:p>
                      <a:pPr algn="ctr"/>
                      <a:r>
                        <a:rPr lang="zh-CN" altLang="en-US" sz="1800" dirty="0">
                          <a:latin typeface="+mn-lt"/>
                          <a:ea typeface="黑体" panose="02010609060101010101" pitchFamily="49" charset="-122"/>
                        </a:rPr>
                        <a:t>钾（</a:t>
                      </a:r>
                      <a:r>
                        <a:rPr lang="en-US" altLang="zh-CN" sz="1800" dirty="0">
                          <a:latin typeface="+mn-lt"/>
                          <a:ea typeface="黑体" panose="02010609060101010101" pitchFamily="49" charset="-122"/>
                        </a:rPr>
                        <a:t>mmol/L</a:t>
                      </a:r>
                      <a:r>
                        <a:rPr lang="zh-CN" altLang="en-US" sz="1800" dirty="0">
                          <a:latin typeface="+mn-lt"/>
                          <a:ea typeface="黑体" panose="02010609060101010101" pitchFamily="49" charset="-122"/>
                        </a:rPr>
                        <a:t>）</a:t>
                      </a:r>
                    </a:p>
                  </a:txBody>
                  <a:tcPr anchor="ctr"/>
                </a:tc>
                <a:tc>
                  <a:txBody>
                    <a:bodyPr/>
                    <a:lstStyle/>
                    <a:p>
                      <a:pPr algn="ctr"/>
                      <a:r>
                        <a:rPr lang="zh-CN" altLang="en-US" sz="1800" dirty="0">
                          <a:latin typeface="+mn-lt"/>
                          <a:ea typeface="黑体" panose="02010609060101010101" pitchFamily="49" charset="-122"/>
                        </a:rPr>
                        <a:t>方法</a:t>
                      </a:r>
                    </a:p>
                  </a:txBody>
                  <a:tcPr anchor="ctr"/>
                </a:tc>
                <a:extLst>
                  <a:ext uri="{0D108BD9-81ED-4DB2-BD59-A6C34878D82A}">
                    <a16:rowId xmlns:a16="http://schemas.microsoft.com/office/drawing/2014/main" val="1149488125"/>
                  </a:ext>
                </a:extLst>
              </a:tr>
              <a:tr h="226147">
                <a:tc>
                  <a:txBody>
                    <a:bodyPr/>
                    <a:lstStyle/>
                    <a:p>
                      <a:pPr algn="ctr"/>
                      <a:r>
                        <a:rPr lang="en-US" altLang="zh-CN" sz="1800" dirty="0">
                          <a:latin typeface="+mn-lt"/>
                          <a:ea typeface="黑体" panose="02010609060101010101" pitchFamily="49" charset="-122"/>
                        </a:rPr>
                        <a:t>1</a:t>
                      </a:r>
                      <a:endParaRPr lang="zh-CN" altLang="en-US" sz="1800" dirty="0">
                        <a:latin typeface="+mn-lt"/>
                        <a:ea typeface="黑体" panose="02010609060101010101" pitchFamily="49" charset="-122"/>
                      </a:endParaRPr>
                    </a:p>
                  </a:txBody>
                  <a:tcPr/>
                </a:tc>
                <a:tc>
                  <a:txBody>
                    <a:bodyPr/>
                    <a:lstStyle/>
                    <a:p>
                      <a:pPr algn="ctr"/>
                      <a:r>
                        <a:rPr lang="en-US" altLang="zh-CN" sz="1800" dirty="0">
                          <a:latin typeface="+mn-lt"/>
                          <a:ea typeface="黑体" panose="02010609060101010101" pitchFamily="49" charset="-122"/>
                        </a:rPr>
                        <a:t>12:16pm</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6.6</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V, H/L, PT</a:t>
                      </a:r>
                      <a:endParaRPr lang="zh-CN" altLang="en-US" sz="1800" dirty="0">
                        <a:latin typeface="+mn-lt"/>
                        <a:ea typeface="黑体" panose="02010609060101010101" pitchFamily="49" charset="-122"/>
                      </a:endParaRPr>
                    </a:p>
                  </a:txBody>
                  <a:tcPr anchor="ctr"/>
                </a:tc>
                <a:extLst>
                  <a:ext uri="{0D108BD9-81ED-4DB2-BD59-A6C34878D82A}">
                    <a16:rowId xmlns:a16="http://schemas.microsoft.com/office/drawing/2014/main" val="851509776"/>
                  </a:ext>
                </a:extLst>
              </a:tr>
              <a:tr h="285679">
                <a:tc>
                  <a:txBody>
                    <a:bodyPr/>
                    <a:lstStyle/>
                    <a:p>
                      <a:pPr algn="ctr"/>
                      <a:r>
                        <a:rPr lang="en-US" altLang="zh-CN" sz="1800" dirty="0">
                          <a:latin typeface="+mn-lt"/>
                          <a:ea typeface="黑体" panose="02010609060101010101" pitchFamily="49" charset="-122"/>
                        </a:rPr>
                        <a:t>2</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12:15pm</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3.2</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S, H, W(ICU)</a:t>
                      </a:r>
                      <a:endParaRPr lang="zh-CN" altLang="en-US" sz="1800" dirty="0">
                        <a:latin typeface="+mn-lt"/>
                        <a:ea typeface="黑体" panose="02010609060101010101" pitchFamily="49" charset="-122"/>
                      </a:endParaRPr>
                    </a:p>
                  </a:txBody>
                  <a:tcPr anchor="ctr"/>
                </a:tc>
                <a:extLst>
                  <a:ext uri="{0D108BD9-81ED-4DB2-BD59-A6C34878D82A}">
                    <a16:rowId xmlns:a16="http://schemas.microsoft.com/office/drawing/2014/main" val="2259798644"/>
                  </a:ext>
                </a:extLst>
              </a:tr>
              <a:tr h="167145">
                <a:tc>
                  <a:txBody>
                    <a:bodyPr/>
                    <a:lstStyle/>
                    <a:p>
                      <a:pPr algn="ctr"/>
                      <a:r>
                        <a:rPr lang="en-US" altLang="zh-CN" sz="1800" dirty="0">
                          <a:latin typeface="+mn-lt"/>
                          <a:ea typeface="黑体" panose="02010609060101010101" pitchFamily="49" charset="-122"/>
                        </a:rPr>
                        <a:t>3</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12:39pm</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2.3</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V, H/L, W</a:t>
                      </a:r>
                      <a:endParaRPr lang="zh-CN" altLang="en-US" sz="1800" dirty="0">
                        <a:latin typeface="+mn-lt"/>
                        <a:ea typeface="黑体" panose="02010609060101010101" pitchFamily="49" charset="-122"/>
                      </a:endParaRPr>
                    </a:p>
                  </a:txBody>
                  <a:tcPr anchor="ctr"/>
                </a:tc>
                <a:extLst>
                  <a:ext uri="{0D108BD9-81ED-4DB2-BD59-A6C34878D82A}">
                    <a16:rowId xmlns:a16="http://schemas.microsoft.com/office/drawing/2014/main" val="2836448587"/>
                  </a:ext>
                </a:extLst>
              </a:tr>
              <a:tr h="168135">
                <a:tc>
                  <a:txBody>
                    <a:bodyPr/>
                    <a:lstStyle/>
                    <a:p>
                      <a:pPr algn="ctr"/>
                      <a:r>
                        <a:rPr lang="en-US" altLang="zh-CN" sz="1800" dirty="0">
                          <a:latin typeface="+mn-lt"/>
                          <a:ea typeface="黑体" panose="02010609060101010101" pitchFamily="49" charset="-122"/>
                        </a:rPr>
                        <a:t>4</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12:41pm</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2.5</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S, H, W</a:t>
                      </a:r>
                      <a:endParaRPr lang="zh-CN" altLang="en-US" sz="1800" dirty="0">
                        <a:latin typeface="+mn-lt"/>
                        <a:ea typeface="黑体" panose="02010609060101010101" pitchFamily="49" charset="-122"/>
                      </a:endParaRPr>
                    </a:p>
                  </a:txBody>
                  <a:tcPr anchor="ctr"/>
                </a:tc>
                <a:extLst>
                  <a:ext uri="{0D108BD9-81ED-4DB2-BD59-A6C34878D82A}">
                    <a16:rowId xmlns:a16="http://schemas.microsoft.com/office/drawing/2014/main" val="1117961670"/>
                  </a:ext>
                </a:extLst>
              </a:tr>
              <a:tr h="167145">
                <a:tc>
                  <a:txBody>
                    <a:bodyPr/>
                    <a:lstStyle/>
                    <a:p>
                      <a:pPr algn="ctr"/>
                      <a:r>
                        <a:rPr lang="en-US" altLang="zh-CN" sz="1800" dirty="0">
                          <a:latin typeface="+mn-lt"/>
                          <a:ea typeface="黑体" panose="02010609060101010101" pitchFamily="49" charset="-122"/>
                        </a:rPr>
                        <a:t>5</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12:43pm</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2.6</a:t>
                      </a:r>
                      <a:endParaRPr lang="zh-CN" altLang="en-US" sz="1800" dirty="0">
                        <a:latin typeface="+mn-lt"/>
                        <a:ea typeface="黑体" panose="02010609060101010101" pitchFamily="49" charset="-122"/>
                      </a:endParaRPr>
                    </a:p>
                  </a:txBody>
                  <a:tcPr anchor="ctr"/>
                </a:tc>
                <a:tc>
                  <a:txBody>
                    <a:bodyPr/>
                    <a:lstStyle/>
                    <a:p>
                      <a:pPr algn="ctr"/>
                      <a:r>
                        <a:rPr lang="en-US" altLang="zh-CN" sz="1800" dirty="0">
                          <a:latin typeface="+mn-lt"/>
                          <a:ea typeface="黑体" panose="02010609060101010101" pitchFamily="49" charset="-122"/>
                        </a:rPr>
                        <a:t>S, H/L, W</a:t>
                      </a:r>
                      <a:endParaRPr lang="zh-CN" altLang="en-US" sz="1800" dirty="0">
                        <a:latin typeface="+mn-lt"/>
                        <a:ea typeface="黑体" panose="02010609060101010101" pitchFamily="49" charset="-122"/>
                      </a:endParaRPr>
                    </a:p>
                  </a:txBody>
                  <a:tcPr anchor="ctr"/>
                </a:tc>
                <a:extLst>
                  <a:ext uri="{0D108BD9-81ED-4DB2-BD59-A6C34878D82A}">
                    <a16:rowId xmlns:a16="http://schemas.microsoft.com/office/drawing/2014/main" val="2864782102"/>
                  </a:ext>
                </a:extLst>
              </a:tr>
            </a:tbl>
          </a:graphicData>
        </a:graphic>
      </p:graphicFrame>
    </p:spTree>
    <p:extLst>
      <p:ext uri="{BB962C8B-B14F-4D97-AF65-F5344CB8AC3E}">
        <p14:creationId xmlns:p14="http://schemas.microsoft.com/office/powerpoint/2010/main" val="152770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8BCAC3D-D8B0-BB38-3A0B-05C29D001774}"/>
              </a:ext>
            </a:extLst>
          </p:cNvPr>
          <p:cNvSpPr txBox="1"/>
          <p:nvPr/>
        </p:nvSpPr>
        <p:spPr>
          <a:xfrm>
            <a:off x="725469" y="504433"/>
            <a:ext cx="7809470" cy="400110"/>
          </a:xfrm>
          <a:prstGeom prst="rect">
            <a:avLst/>
          </a:prstGeom>
          <a:noFill/>
        </p:spPr>
        <p:txBody>
          <a:bodyPr wrap="square" rtlCol="0">
            <a:spAutoFit/>
          </a:bodyPr>
          <a:lstStyle/>
          <a:p>
            <a:pPr algn="ctr"/>
            <a:r>
              <a:rPr lang="zh-CN" altLang="en-US" sz="2000" b="1" dirty="0">
                <a:ea typeface="黑体" panose="02010609060101010101" pitchFamily="49" charset="-122"/>
              </a:rPr>
              <a:t>标本运送方法对血钾检测结果的影响</a:t>
            </a:r>
          </a:p>
        </p:txBody>
      </p:sp>
      <p:sp>
        <p:nvSpPr>
          <p:cNvPr id="5" name="文本框 4">
            <a:extLst>
              <a:ext uri="{FF2B5EF4-FFF2-40B4-BE49-F238E27FC236}">
                <a16:creationId xmlns:a16="http://schemas.microsoft.com/office/drawing/2014/main" id="{48ADEFE4-FF75-792F-F51F-7EB7C087D284}"/>
              </a:ext>
            </a:extLst>
          </p:cNvPr>
          <p:cNvSpPr txBox="1"/>
          <p:nvPr/>
        </p:nvSpPr>
        <p:spPr>
          <a:xfrm>
            <a:off x="4815016" y="4787163"/>
            <a:ext cx="4328984" cy="276999"/>
          </a:xfrm>
          <a:prstGeom prst="rect">
            <a:avLst/>
          </a:prstGeom>
          <a:noFill/>
        </p:spPr>
        <p:txBody>
          <a:bodyPr wrap="square">
            <a:spAutoFit/>
          </a:bodyPr>
          <a:lstStyle/>
          <a:p>
            <a:r>
              <a:rPr lang="en-US" altLang="zh-CN" sz="1200" b="0" i="1" u="none" strike="noStrike" baseline="0" dirty="0">
                <a:latin typeface="Helvetica-Oblique"/>
              </a:rPr>
              <a:t>American Journal of Kidney Diseases, 2005</a:t>
            </a:r>
            <a:r>
              <a:rPr lang="zh-CN" altLang="en-US" sz="1200" b="0" i="1" u="none" strike="noStrike" baseline="0" dirty="0">
                <a:latin typeface="Helvetica-Oblique"/>
              </a:rPr>
              <a:t>，</a:t>
            </a:r>
            <a:r>
              <a:rPr lang="en-US" altLang="zh-CN" sz="1200" b="0" i="0" u="none" strike="noStrike" baseline="0" dirty="0">
                <a:latin typeface="Helvetica" panose="020B0604020202020204" pitchFamily="34" charset="0"/>
              </a:rPr>
              <a:t>46</a:t>
            </a:r>
            <a:r>
              <a:rPr lang="en-US" altLang="zh-CN" sz="1200" dirty="0">
                <a:latin typeface="Helvetica" panose="020B0604020202020204" pitchFamily="34" charset="0"/>
              </a:rPr>
              <a:t>(4)</a:t>
            </a:r>
            <a:r>
              <a:rPr lang="en-US" altLang="zh-CN" sz="1200" b="0" i="0" u="none" strike="noStrike" baseline="0" dirty="0">
                <a:latin typeface="Helvetica" panose="020B0604020202020204" pitchFamily="34" charset="0"/>
              </a:rPr>
              <a:t>: 746-748</a:t>
            </a:r>
            <a:endParaRPr lang="zh-CN" altLang="en-US" sz="1200" dirty="0"/>
          </a:p>
        </p:txBody>
      </p:sp>
      <p:graphicFrame>
        <p:nvGraphicFramePr>
          <p:cNvPr id="2" name="表格 6">
            <a:extLst>
              <a:ext uri="{FF2B5EF4-FFF2-40B4-BE49-F238E27FC236}">
                <a16:creationId xmlns:a16="http://schemas.microsoft.com/office/drawing/2014/main" id="{10D73A85-DD81-17DF-DAA5-7EB0ABF5289C}"/>
              </a:ext>
            </a:extLst>
          </p:cNvPr>
          <p:cNvGraphicFramePr>
            <a:graphicFrameLocks noGrp="1"/>
          </p:cNvGraphicFramePr>
          <p:nvPr>
            <p:extLst>
              <p:ext uri="{D42A27DB-BD31-4B8C-83A1-F6EECF244321}">
                <p14:modId xmlns:p14="http://schemas.microsoft.com/office/powerpoint/2010/main" val="146011043"/>
              </p:ext>
            </p:extLst>
          </p:nvPr>
        </p:nvGraphicFramePr>
        <p:xfrm>
          <a:off x="2458504" y="971758"/>
          <a:ext cx="4343400" cy="3515988"/>
        </p:xfrm>
        <a:graphic>
          <a:graphicData uri="http://schemas.openxmlformats.org/drawingml/2006/table">
            <a:tbl>
              <a:tblPr firstRow="1" bandRow="1">
                <a:tableStyleId>{5C22544A-7EE6-4342-B048-85BDC9FD1C3A}</a:tableStyleId>
              </a:tblPr>
              <a:tblGrid>
                <a:gridCol w="1023836">
                  <a:extLst>
                    <a:ext uri="{9D8B030D-6E8A-4147-A177-3AD203B41FA5}">
                      <a16:colId xmlns:a16="http://schemas.microsoft.com/office/drawing/2014/main" val="2167699880"/>
                    </a:ext>
                  </a:extLst>
                </a:gridCol>
                <a:gridCol w="1684020">
                  <a:extLst>
                    <a:ext uri="{9D8B030D-6E8A-4147-A177-3AD203B41FA5}">
                      <a16:colId xmlns:a16="http://schemas.microsoft.com/office/drawing/2014/main" val="2455007542"/>
                    </a:ext>
                  </a:extLst>
                </a:gridCol>
                <a:gridCol w="1635544">
                  <a:extLst>
                    <a:ext uri="{9D8B030D-6E8A-4147-A177-3AD203B41FA5}">
                      <a16:colId xmlns:a16="http://schemas.microsoft.com/office/drawing/2014/main" val="1608181712"/>
                    </a:ext>
                  </a:extLst>
                </a:gridCol>
              </a:tblGrid>
              <a:tr h="501436">
                <a:tc rowSpan="2">
                  <a:txBody>
                    <a:bodyPr/>
                    <a:lstStyle/>
                    <a:p>
                      <a:pPr algn="ctr"/>
                      <a:endParaRPr lang="zh-CN" altLang="en-US" sz="1600" dirty="0">
                        <a:latin typeface="+mn-lt"/>
                        <a:ea typeface="黑体" panose="02010609060101010101" pitchFamily="49" charset="-122"/>
                      </a:endParaRPr>
                    </a:p>
                  </a:txBody>
                  <a:tcPr/>
                </a:tc>
                <a:tc gridSpan="2">
                  <a:txBody>
                    <a:bodyPr/>
                    <a:lstStyle/>
                    <a:p>
                      <a:pPr algn="ctr"/>
                      <a:r>
                        <a:rPr lang="zh-CN" altLang="en-US" sz="1600" dirty="0">
                          <a:latin typeface="+mn-lt"/>
                          <a:ea typeface="黑体" panose="02010609060101010101" pitchFamily="49" charset="-122"/>
                        </a:rPr>
                        <a:t>钾 （</a:t>
                      </a:r>
                      <a:r>
                        <a:rPr lang="en-US" altLang="zh-CN" sz="1600" dirty="0">
                          <a:latin typeface="+mn-lt"/>
                          <a:ea typeface="黑体" panose="02010609060101010101" pitchFamily="49" charset="-122"/>
                        </a:rPr>
                        <a:t>mmol/L</a:t>
                      </a:r>
                      <a:r>
                        <a:rPr lang="zh-CN" altLang="en-US" sz="1600" dirty="0">
                          <a:latin typeface="+mn-lt"/>
                          <a:ea typeface="黑体" panose="02010609060101010101" pitchFamily="49" charset="-122"/>
                        </a:rPr>
                        <a:t>）</a:t>
                      </a:r>
                    </a:p>
                  </a:txBody>
                  <a:tcPr anchor="ctr"/>
                </a:tc>
                <a:tc hMerge="1">
                  <a:txBody>
                    <a:bodyPr/>
                    <a:lstStyle/>
                    <a:p>
                      <a:endParaRPr lang="zh-CN" altLang="en-US" dirty="0">
                        <a:latin typeface="+mn-lt"/>
                        <a:ea typeface="黑体" panose="02010609060101010101" pitchFamily="49" charset="-122"/>
                      </a:endParaRPr>
                    </a:p>
                  </a:txBody>
                  <a:tcPr/>
                </a:tc>
                <a:extLst>
                  <a:ext uri="{0D108BD9-81ED-4DB2-BD59-A6C34878D82A}">
                    <a16:rowId xmlns:a16="http://schemas.microsoft.com/office/drawing/2014/main" val="1149488125"/>
                  </a:ext>
                </a:extLst>
              </a:tr>
              <a:tr h="501436">
                <a:tc vMerge="1">
                  <a:txBody>
                    <a:bodyPr/>
                    <a:lstStyle/>
                    <a:p>
                      <a:endParaRPr lang="zh-CN" altLang="en-US" dirty="0">
                        <a:latin typeface="+mn-lt"/>
                        <a:ea typeface="黑体" panose="02010609060101010101" pitchFamily="49" charset="-122"/>
                      </a:endParaRPr>
                    </a:p>
                  </a:txBody>
                  <a:tcPr/>
                </a:tc>
                <a:tc>
                  <a:txBody>
                    <a:bodyPr/>
                    <a:lstStyle/>
                    <a:p>
                      <a:pPr algn="ctr"/>
                      <a:r>
                        <a:rPr lang="zh-CN" altLang="en-US" sz="1600" dirty="0">
                          <a:latin typeface="+mn-lt"/>
                          <a:ea typeface="黑体" panose="02010609060101010101" pitchFamily="49" charset="-122"/>
                        </a:rPr>
                        <a:t>气动管道传输</a:t>
                      </a:r>
                    </a:p>
                  </a:txBody>
                  <a:tcPr anchor="ctr"/>
                </a:tc>
                <a:tc>
                  <a:txBody>
                    <a:bodyPr/>
                    <a:lstStyle/>
                    <a:p>
                      <a:pPr algn="ctr"/>
                      <a:r>
                        <a:rPr lang="zh-CN" altLang="en-US" sz="1600" dirty="0">
                          <a:latin typeface="+mn-lt"/>
                          <a:ea typeface="黑体" panose="02010609060101010101" pitchFamily="49" charset="-122"/>
                        </a:rPr>
                        <a:t>步行</a:t>
                      </a:r>
                    </a:p>
                  </a:txBody>
                  <a:tcPr anchor="ctr"/>
                </a:tc>
                <a:extLst>
                  <a:ext uri="{0D108BD9-81ED-4DB2-BD59-A6C34878D82A}">
                    <a16:rowId xmlns:a16="http://schemas.microsoft.com/office/drawing/2014/main" val="851509776"/>
                  </a:ext>
                </a:extLst>
              </a:tr>
              <a:tr h="501436">
                <a:tc>
                  <a:txBody>
                    <a:bodyPr/>
                    <a:lstStyle/>
                    <a:p>
                      <a:pPr algn="ctr"/>
                      <a:r>
                        <a:rPr lang="zh-CN" altLang="en-US" sz="1600" dirty="0">
                          <a:latin typeface="+mn-lt"/>
                          <a:ea typeface="黑体" panose="02010609060101010101" pitchFamily="49" charset="-122"/>
                        </a:rPr>
                        <a:t>病人</a:t>
                      </a:r>
                    </a:p>
                  </a:txBody>
                  <a:tcPr anchor="ctr"/>
                </a:tc>
                <a:tc>
                  <a:txBody>
                    <a:bodyPr/>
                    <a:lstStyle/>
                    <a:p>
                      <a:pPr algn="ctr"/>
                      <a:r>
                        <a:rPr lang="en-US" altLang="zh-CN" sz="1600" dirty="0">
                          <a:latin typeface="+mn-lt"/>
                          <a:ea typeface="黑体" panose="02010609060101010101" pitchFamily="49" charset="-122"/>
                        </a:rPr>
                        <a:t>6.6</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3.2</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2259798644"/>
                  </a:ext>
                </a:extLst>
              </a:tr>
              <a:tr h="0">
                <a:tc>
                  <a:txBody>
                    <a:bodyPr/>
                    <a:lstStyle/>
                    <a:p>
                      <a:pPr algn="ct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10.3</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5.1</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2836448587"/>
                  </a:ext>
                </a:extLst>
              </a:tr>
              <a:tr h="251707">
                <a:tc>
                  <a:txBody>
                    <a:bodyPr/>
                    <a:lstStyle/>
                    <a:p>
                      <a:pPr algn="ctr"/>
                      <a:r>
                        <a:rPr lang="zh-CN" altLang="en-US" sz="1600" dirty="0">
                          <a:latin typeface="+mn-lt"/>
                          <a:ea typeface="黑体" panose="02010609060101010101" pitchFamily="49" charset="-122"/>
                        </a:rPr>
                        <a:t>对照</a:t>
                      </a:r>
                    </a:p>
                  </a:txBody>
                  <a:tcPr anchor="ctr"/>
                </a:tc>
                <a:tc>
                  <a:txBody>
                    <a:bodyPr/>
                    <a:lstStyle/>
                    <a:p>
                      <a:pPr algn="ctr"/>
                      <a:r>
                        <a:rPr lang="en-US" altLang="zh-CN" sz="1600" dirty="0">
                          <a:latin typeface="+mn-lt"/>
                          <a:ea typeface="黑体" panose="02010609060101010101" pitchFamily="49" charset="-122"/>
                        </a:rPr>
                        <a:t>4.7</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4.9</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3047286069"/>
                  </a:ext>
                </a:extLst>
              </a:tr>
              <a:tr h="168135">
                <a:tc>
                  <a:txBody>
                    <a:bodyPr/>
                    <a:lstStyle/>
                    <a:p>
                      <a:pPr algn="ct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4.1</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4.0</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1801030632"/>
                  </a:ext>
                </a:extLst>
              </a:tr>
              <a:tr h="0">
                <a:tc>
                  <a:txBody>
                    <a:bodyPr/>
                    <a:lstStyle/>
                    <a:p>
                      <a:pPr algn="ct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3.8</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3.7</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1533959443"/>
                  </a:ext>
                </a:extLst>
              </a:tr>
              <a:tr h="0">
                <a:tc>
                  <a:txBody>
                    <a:bodyPr/>
                    <a:lstStyle/>
                    <a:p>
                      <a:pPr algn="ct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4.4</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4.8</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3108678696"/>
                  </a:ext>
                </a:extLst>
              </a:tr>
              <a:tr h="0">
                <a:tc>
                  <a:txBody>
                    <a:bodyPr/>
                    <a:lstStyle/>
                    <a:p>
                      <a:pPr algn="ct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5.1</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4.9</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1733687405"/>
                  </a:ext>
                </a:extLst>
              </a:tr>
            </a:tbl>
          </a:graphicData>
        </a:graphic>
      </p:graphicFrame>
    </p:spTree>
    <p:extLst>
      <p:ext uri="{BB962C8B-B14F-4D97-AF65-F5344CB8AC3E}">
        <p14:creationId xmlns:p14="http://schemas.microsoft.com/office/powerpoint/2010/main" val="27132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5A4412F-26F6-45D7-916D-A288FE6B3DFA}"/>
              </a:ext>
            </a:extLst>
          </p:cNvPr>
          <p:cNvSpPr txBox="1"/>
          <p:nvPr/>
        </p:nvSpPr>
        <p:spPr>
          <a:xfrm>
            <a:off x="883029" y="261823"/>
            <a:ext cx="7176089" cy="424603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a:t>
            </a:r>
            <a:r>
              <a:rPr lang="en-US" altLang="zh-CN" sz="2000" b="1" dirty="0">
                <a:ea typeface="黑体" panose="02010609060101010101" pitchFamily="49" charset="-122"/>
              </a:rPr>
              <a:t>Reverse</a:t>
            </a:r>
            <a:r>
              <a:rPr lang="zh-CN" altLang="en-US" sz="2000" b="1" dirty="0">
                <a:ea typeface="黑体" panose="02010609060101010101" pitchFamily="49" charset="-122"/>
              </a:rPr>
              <a:t>”假性高钾血症</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血浆钾浓度高于血清（ “真正”）</a:t>
            </a:r>
            <a:r>
              <a:rPr lang="en-US" altLang="zh-CN" dirty="0">
                <a:ea typeface="黑体" panose="02010609060101010101" pitchFamily="49" charset="-122"/>
              </a:rPr>
              <a:t>4mmol/L</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常见于血液系统恶性肿瘤，如淋巴细胞白血病</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solidFill>
                  <a:srgbClr val="FF0000"/>
                </a:solidFill>
                <a:ea typeface="黑体" panose="02010609060101010101" pitchFamily="49" charset="-122"/>
              </a:rPr>
              <a:t>血浆</a:t>
            </a:r>
            <a:r>
              <a:rPr lang="zh-CN" altLang="en-US" dirty="0">
                <a:ea typeface="黑体" panose="02010609060101010101" pitchFamily="49" charset="-122"/>
              </a:rPr>
              <a:t>标本离心，白细胞体外溶解，钾释放</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solidFill>
                  <a:srgbClr val="FF0000"/>
                </a:solidFill>
                <a:ea typeface="黑体" panose="02010609060101010101" pitchFamily="49" charset="-122"/>
              </a:rPr>
              <a:t>血清</a:t>
            </a:r>
            <a:r>
              <a:rPr lang="zh-CN" altLang="en-US" dirty="0">
                <a:ea typeface="黑体" panose="02010609060101010101" pitchFamily="49" charset="-122"/>
              </a:rPr>
              <a:t>标本凝血，肿瘤细胞固定在血块中</a:t>
            </a:r>
            <a:endParaRPr lang="en-US" altLang="zh-CN" dirty="0">
              <a:ea typeface="黑体" panose="02010609060101010101" pitchFamily="49" charset="-122"/>
            </a:endParaRPr>
          </a:p>
          <a:p>
            <a:pPr>
              <a:lnSpc>
                <a:spcPct val="150000"/>
              </a:lnSpc>
            </a:pPr>
            <a:r>
              <a:rPr lang="zh-CN" altLang="en-US" b="1" dirty="0">
                <a:ea typeface="黑体" panose="02010609060101010101" pitchFamily="49" charset="-122"/>
              </a:rPr>
              <a:t>原因：</a:t>
            </a:r>
            <a:endParaRPr lang="en-US" altLang="zh-CN" b="1"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ea typeface="黑体" panose="02010609060101010101" pitchFamily="49" charset="-122"/>
              </a:rPr>
              <a:t>标本转运，白细胞机械损伤</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ea typeface="黑体" panose="02010609060101010101" pitchFamily="49" charset="-122"/>
              </a:rPr>
              <a:t>白细胞数量增高，干扰细胞表面</a:t>
            </a:r>
            <a:r>
              <a:rPr lang="en-US" altLang="zh-CN" dirty="0">
                <a:ea typeface="黑体" panose="02010609060101010101" pitchFamily="49" charset="-122"/>
              </a:rPr>
              <a:t>Na-K-ATPase</a:t>
            </a:r>
          </a:p>
          <a:p>
            <a:pPr marL="285750" indent="-285750">
              <a:lnSpc>
                <a:spcPct val="150000"/>
              </a:lnSpc>
              <a:buFont typeface="Wingdings" panose="05000000000000000000" pitchFamily="2" charset="2"/>
              <a:buChar char="ü"/>
            </a:pPr>
            <a:r>
              <a:rPr lang="zh-CN" altLang="en-US" dirty="0">
                <a:ea typeface="黑体" panose="02010609060101010101" pitchFamily="49" charset="-122"/>
              </a:rPr>
              <a:t>肝素抗凝损伤细胞膜</a:t>
            </a:r>
            <a:endParaRPr lang="en-US" altLang="zh-CN" dirty="0">
              <a:ea typeface="黑体" panose="02010609060101010101" pitchFamily="49" charset="-122"/>
            </a:endParaRPr>
          </a:p>
          <a:p>
            <a:pPr>
              <a:lnSpc>
                <a:spcPct val="150000"/>
              </a:lnSpc>
            </a:pPr>
            <a:r>
              <a:rPr lang="zh-CN" altLang="en-US" b="1" dirty="0">
                <a:ea typeface="黑体" panose="02010609060101010101" pitchFamily="49" charset="-122"/>
              </a:rPr>
              <a:t>怀疑“</a:t>
            </a:r>
            <a:r>
              <a:rPr lang="en-US" altLang="zh-CN" b="1" dirty="0">
                <a:ea typeface="黑体" panose="02010609060101010101" pitchFamily="49" charset="-122"/>
              </a:rPr>
              <a:t>Reverse</a:t>
            </a:r>
            <a:r>
              <a:rPr lang="zh-CN" altLang="en-US" b="1" dirty="0">
                <a:ea typeface="黑体" panose="02010609060101010101" pitchFamily="49" charset="-122"/>
              </a:rPr>
              <a:t>”假性高钾血症需小心转运全血样本，测定血清钾</a:t>
            </a:r>
            <a:endParaRPr lang="en-US" altLang="zh-CN" b="1" dirty="0">
              <a:ea typeface="黑体" panose="02010609060101010101" pitchFamily="49" charset="-122"/>
            </a:endParaRPr>
          </a:p>
        </p:txBody>
      </p:sp>
      <p:sp>
        <p:nvSpPr>
          <p:cNvPr id="3" name="文本框 2">
            <a:extLst>
              <a:ext uri="{FF2B5EF4-FFF2-40B4-BE49-F238E27FC236}">
                <a16:creationId xmlns:a16="http://schemas.microsoft.com/office/drawing/2014/main" id="{10B5E326-1120-0771-5F32-03ACEAEF146D}"/>
              </a:ext>
            </a:extLst>
          </p:cNvPr>
          <p:cNvSpPr txBox="1"/>
          <p:nvPr/>
        </p:nvSpPr>
        <p:spPr>
          <a:xfrm>
            <a:off x="4815016" y="4787163"/>
            <a:ext cx="4328984" cy="276999"/>
          </a:xfrm>
          <a:prstGeom prst="rect">
            <a:avLst/>
          </a:prstGeom>
          <a:noFill/>
        </p:spPr>
        <p:txBody>
          <a:bodyPr wrap="square">
            <a:spAutoFit/>
          </a:bodyPr>
          <a:lstStyle/>
          <a:p>
            <a:r>
              <a:rPr lang="en-US" altLang="zh-CN" sz="1200" b="0" i="1" u="none" strike="noStrike" baseline="0" dirty="0">
                <a:latin typeface="Helvetica-Oblique"/>
              </a:rPr>
              <a:t>American Journal of Kidney Diseases, 2005</a:t>
            </a:r>
            <a:r>
              <a:rPr lang="zh-CN" altLang="en-US" sz="1200" b="0" i="1" u="none" strike="noStrike" baseline="0" dirty="0">
                <a:latin typeface="Helvetica-Oblique"/>
              </a:rPr>
              <a:t>，</a:t>
            </a:r>
            <a:r>
              <a:rPr lang="en-US" altLang="zh-CN" sz="1200" b="0" i="0" u="none" strike="noStrike" baseline="0" dirty="0">
                <a:latin typeface="Helvetica" panose="020B0604020202020204" pitchFamily="34" charset="0"/>
              </a:rPr>
              <a:t>46</a:t>
            </a:r>
            <a:r>
              <a:rPr lang="en-US" altLang="zh-CN" sz="1200" dirty="0">
                <a:latin typeface="Helvetica" panose="020B0604020202020204" pitchFamily="34" charset="0"/>
              </a:rPr>
              <a:t>(4)</a:t>
            </a:r>
            <a:r>
              <a:rPr lang="en-US" altLang="zh-CN" sz="1200" b="0" i="0" u="none" strike="noStrike" baseline="0" dirty="0">
                <a:latin typeface="Helvetica" panose="020B0604020202020204" pitchFamily="34" charset="0"/>
              </a:rPr>
              <a:t>: 746-748</a:t>
            </a:r>
            <a:endParaRPr lang="zh-CN" altLang="en-US" sz="1200" dirty="0"/>
          </a:p>
        </p:txBody>
      </p:sp>
    </p:spTree>
    <p:extLst>
      <p:ext uri="{BB962C8B-B14F-4D97-AF65-F5344CB8AC3E}">
        <p14:creationId xmlns:p14="http://schemas.microsoft.com/office/powerpoint/2010/main" val="106875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94D7065-3E71-44FE-B87D-91AADC19A148}"/>
              </a:ext>
            </a:extLst>
          </p:cNvPr>
          <p:cNvSpPr txBox="1"/>
          <p:nvPr/>
        </p:nvSpPr>
        <p:spPr>
          <a:xfrm>
            <a:off x="632768" y="288531"/>
            <a:ext cx="7704856" cy="523220"/>
          </a:xfrm>
          <a:prstGeom prst="rect">
            <a:avLst/>
          </a:prstGeom>
          <a:noFill/>
        </p:spPr>
        <p:txBody>
          <a:bodyPr wrap="square">
            <a:spAutoFit/>
          </a:bodyPr>
          <a:lstStyle/>
          <a:p>
            <a:pPr algn="ctr"/>
            <a:r>
              <a:rPr lang="zh-CN" altLang="en-US" sz="2800" b="1" i="0" u="none" strike="noStrike" baseline="0" dirty="0">
                <a:latin typeface="黑体" panose="02010609060101010101" pitchFamily="49" charset="-122"/>
                <a:ea typeface="黑体" panose="02010609060101010101" pitchFamily="49" charset="-122"/>
              </a:rPr>
              <a:t>假性低钾血症</a:t>
            </a:r>
            <a:endParaRPr lang="zh-CN" altLang="en-US" sz="2800" b="1"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BA2EA5A4-1495-436C-9180-60A4FC440F2B}"/>
              </a:ext>
            </a:extLst>
          </p:cNvPr>
          <p:cNvSpPr txBox="1"/>
          <p:nvPr/>
        </p:nvSpPr>
        <p:spPr>
          <a:xfrm>
            <a:off x="3589020" y="4805121"/>
            <a:ext cx="5390842" cy="276999"/>
          </a:xfrm>
          <a:prstGeom prst="rect">
            <a:avLst/>
          </a:prstGeom>
          <a:noFill/>
        </p:spPr>
        <p:txBody>
          <a:bodyPr wrap="square">
            <a:spAutoFit/>
          </a:bodyPr>
          <a:lstStyle/>
          <a:p>
            <a:r>
              <a:rPr lang="en-US" altLang="zh-CN" sz="1200" b="0" i="0" dirty="0">
                <a:solidFill>
                  <a:srgbClr val="232323"/>
                </a:solidFill>
                <a:effectLst/>
                <a:latin typeface="Noto Sans" panose="020B0502040204020203" pitchFamily="34" charset="0"/>
              </a:rPr>
              <a:t>Clinical Physiology of Acid-Base and Electrolyte Disorders, 5th ed, p.843</a:t>
            </a:r>
            <a:endParaRPr lang="zh-CN" altLang="en-US" sz="1200" dirty="0"/>
          </a:p>
        </p:txBody>
      </p:sp>
      <p:sp>
        <p:nvSpPr>
          <p:cNvPr id="6" name="Line 59">
            <a:extLst>
              <a:ext uri="{FF2B5EF4-FFF2-40B4-BE49-F238E27FC236}">
                <a16:creationId xmlns:a16="http://schemas.microsoft.com/office/drawing/2014/main" id="{C7905FED-3DD5-4F00-8CE2-98C0A3BBC175}"/>
              </a:ext>
            </a:extLst>
          </p:cNvPr>
          <p:cNvSpPr>
            <a:spLocks noChangeShapeType="1"/>
          </p:cNvSpPr>
          <p:nvPr/>
        </p:nvSpPr>
        <p:spPr bwMode="auto">
          <a:xfrm flipV="1">
            <a:off x="0" y="862722"/>
            <a:ext cx="9144000" cy="0"/>
          </a:xfrm>
          <a:prstGeom prst="line">
            <a:avLst/>
          </a:prstGeom>
          <a:noFill/>
          <a:ln w="28575">
            <a:solidFill>
              <a:srgbClr val="785FAA"/>
            </a:solidFill>
            <a:round/>
          </a:ln>
          <a:effectLst/>
        </p:spPr>
        <p:txBody>
          <a:bodyPr/>
          <a:lstStyle>
            <a:defPPr>
              <a:defRPr lang="ja-JP"/>
            </a:defPPr>
            <a:lvl1pPr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pPr>
              <a:defRPr/>
            </a:pPr>
            <a:endParaRPr lang="zh-CN" altLang="en-US" sz="2400" b="0" dirty="0"/>
          </a:p>
        </p:txBody>
      </p:sp>
      <p:sp>
        <p:nvSpPr>
          <p:cNvPr id="2" name="文本框 1">
            <a:extLst>
              <a:ext uri="{FF2B5EF4-FFF2-40B4-BE49-F238E27FC236}">
                <a16:creationId xmlns:a16="http://schemas.microsoft.com/office/drawing/2014/main" id="{22E039C7-9F52-9E87-94AA-3A7ACBA9CD29}"/>
              </a:ext>
            </a:extLst>
          </p:cNvPr>
          <p:cNvSpPr txBox="1"/>
          <p:nvPr/>
        </p:nvSpPr>
        <p:spPr>
          <a:xfrm>
            <a:off x="754380" y="1066111"/>
            <a:ext cx="7741920" cy="2226250"/>
          </a:xfrm>
          <a:prstGeom prst="rect">
            <a:avLst/>
          </a:prstGeom>
          <a:noFill/>
        </p:spPr>
        <p:txBody>
          <a:bodyPr wrap="square" rtlCol="0">
            <a:spAutoFit/>
          </a:bodyPr>
          <a:lstStyle/>
          <a:p>
            <a:pPr marL="285750" indent="-285750">
              <a:lnSpc>
                <a:spcPct val="200000"/>
              </a:lnSpc>
              <a:buFont typeface="Wingdings" panose="05000000000000000000" pitchFamily="2" charset="2"/>
              <a:buChar char="l"/>
            </a:pPr>
            <a:r>
              <a:rPr lang="zh-CN" altLang="en-US" b="0" i="0" dirty="0">
                <a:solidFill>
                  <a:srgbClr val="232323"/>
                </a:solidFill>
                <a:effectLst/>
                <a:ea typeface="黑体" panose="02010609060101010101" pitchFamily="49" charset="-122"/>
              </a:rPr>
              <a:t>抽血后代谢活跃的细胞可吸收钾，如急性髓细胞白血病大量白细胞，测定值低于</a:t>
            </a:r>
            <a:r>
              <a:rPr lang="en-US" altLang="zh-CN" b="0" i="0" dirty="0">
                <a:solidFill>
                  <a:srgbClr val="232323"/>
                </a:solidFill>
                <a:effectLst/>
                <a:ea typeface="黑体" panose="02010609060101010101" pitchFamily="49" charset="-122"/>
              </a:rPr>
              <a:t>1mmol/L</a:t>
            </a:r>
          </a:p>
          <a:p>
            <a:pPr marL="285750" indent="-285750">
              <a:lnSpc>
                <a:spcPct val="200000"/>
              </a:lnSpc>
              <a:buFont typeface="Wingdings" panose="05000000000000000000" pitchFamily="2" charset="2"/>
              <a:buChar char="l"/>
            </a:pPr>
            <a:r>
              <a:rPr lang="zh-CN" altLang="en-US" dirty="0">
                <a:solidFill>
                  <a:srgbClr val="232323"/>
                </a:solidFill>
                <a:ea typeface="黑体" panose="02010609060101010101" pitchFamily="49" charset="-122"/>
              </a:rPr>
              <a:t>静脉穿刺取血后快速分离血浆与细胞，或检测前在</a:t>
            </a:r>
            <a:r>
              <a:rPr lang="en-US" altLang="zh-CN" dirty="0">
                <a:solidFill>
                  <a:srgbClr val="232323"/>
                </a:solidFill>
                <a:ea typeface="黑体" panose="02010609060101010101" pitchFamily="49" charset="-122"/>
              </a:rPr>
              <a:t>4℃</a:t>
            </a:r>
            <a:r>
              <a:rPr lang="zh-CN" altLang="en-US" dirty="0">
                <a:solidFill>
                  <a:srgbClr val="232323"/>
                </a:solidFill>
                <a:ea typeface="黑体" panose="02010609060101010101" pitchFamily="49" charset="-122"/>
              </a:rPr>
              <a:t>保存血液样本都可避免出现这种假性低钾血症</a:t>
            </a:r>
            <a:endParaRPr lang="en-US" altLang="zh-CN" dirty="0">
              <a:solidFill>
                <a:srgbClr val="232323"/>
              </a:solidFill>
              <a:ea typeface="黑体" panose="02010609060101010101" pitchFamily="49" charset="-122"/>
            </a:endParaRPr>
          </a:p>
        </p:txBody>
      </p:sp>
      <p:sp>
        <p:nvSpPr>
          <p:cNvPr id="3" name="AutoShape 2" descr="Image">
            <a:extLst>
              <a:ext uri="{FF2B5EF4-FFF2-40B4-BE49-F238E27FC236}">
                <a16:creationId xmlns:a16="http://schemas.microsoft.com/office/drawing/2014/main" id="{4F531315-7E25-1564-5BFE-2A8E94BBEFD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393355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04">
            <a:extLst>
              <a:ext uri="{FF2B5EF4-FFF2-40B4-BE49-F238E27FC236}">
                <a16:creationId xmlns:a16="http://schemas.microsoft.com/office/drawing/2014/main" id="{1EB76AB5-5697-42EA-9606-FD81F2DD625E}"/>
              </a:ext>
            </a:extLst>
          </p:cNvPr>
          <p:cNvSpPr/>
          <p:nvPr/>
        </p:nvSpPr>
        <p:spPr>
          <a:xfrm>
            <a:off x="2094353" y="1375295"/>
            <a:ext cx="594608" cy="594608"/>
          </a:xfrm>
          <a:prstGeom prst="ellipse">
            <a:avLst/>
          </a:prstGeom>
          <a:solidFill>
            <a:srgbClr val="FF0000"/>
          </a:soli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grpSp>
        <p:nvGrpSpPr>
          <p:cNvPr id="3" name="组合 2">
            <a:extLst>
              <a:ext uri="{FF2B5EF4-FFF2-40B4-BE49-F238E27FC236}">
                <a16:creationId xmlns:a16="http://schemas.microsoft.com/office/drawing/2014/main" id="{28D329FA-C21A-41A3-BE84-61295C11C4F1}"/>
              </a:ext>
            </a:extLst>
          </p:cNvPr>
          <p:cNvGrpSpPr/>
          <p:nvPr/>
        </p:nvGrpSpPr>
        <p:grpSpPr>
          <a:xfrm>
            <a:off x="331882" y="1821581"/>
            <a:ext cx="1290076" cy="1290076"/>
            <a:chOff x="1817492" y="2783190"/>
            <a:chExt cx="1720101" cy="1720101"/>
          </a:xfrm>
        </p:grpSpPr>
        <p:sp>
          <p:nvSpPr>
            <p:cNvPr id="4" name="Shape 1012">
              <a:extLst>
                <a:ext uri="{FF2B5EF4-FFF2-40B4-BE49-F238E27FC236}">
                  <a16:creationId xmlns:a16="http://schemas.microsoft.com/office/drawing/2014/main" id="{60D9B703-F9B6-41CD-9064-62D10FBD8C73}"/>
                </a:ext>
              </a:extLst>
            </p:cNvPr>
            <p:cNvSpPr/>
            <p:nvPr/>
          </p:nvSpPr>
          <p:spPr>
            <a:xfrm>
              <a:off x="1817492" y="2783190"/>
              <a:ext cx="1720101" cy="1720101"/>
            </a:xfrm>
            <a:prstGeom prst="ellipse">
              <a:avLst/>
            </a:prstGeom>
            <a:gradFill>
              <a:gsLst>
                <a:gs pos="0">
                  <a:srgbClr val="FFFFFF"/>
                </a:gs>
                <a:gs pos="61752">
                  <a:srgbClr val="F8F7F9"/>
                </a:gs>
              </a:gsLst>
              <a:lin ang="8100000"/>
            </a:gradFill>
            <a:ln w="381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5" name="Shape 1013">
              <a:extLst>
                <a:ext uri="{FF2B5EF4-FFF2-40B4-BE49-F238E27FC236}">
                  <a16:creationId xmlns:a16="http://schemas.microsoft.com/office/drawing/2014/main" id="{B3724B05-CC73-4C19-8F40-ED9E43D77852}"/>
                </a:ext>
              </a:extLst>
            </p:cNvPr>
            <p:cNvSpPr/>
            <p:nvPr/>
          </p:nvSpPr>
          <p:spPr>
            <a:xfrm>
              <a:off x="2092768" y="3152594"/>
              <a:ext cx="1169549" cy="769441"/>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defRPr sz="6300" b="1" baseline="12952">
                  <a:solidFill>
                    <a:srgbClr val="004B8C"/>
                  </a:solidFill>
                  <a:latin typeface="Microsoft YaHei"/>
                  <a:ea typeface="Microsoft YaHei"/>
                  <a:cs typeface="Microsoft YaHei"/>
                  <a:sym typeface="Microsoft YaHei"/>
                </a:defRPr>
              </a:lvl1pPr>
            </a:lstStyle>
            <a:p>
              <a:r>
                <a:rPr sz="4725"/>
                <a:t>目录</a:t>
              </a:r>
            </a:p>
          </p:txBody>
        </p:sp>
        <p:sp>
          <p:nvSpPr>
            <p:cNvPr id="6" name="Shape 1014">
              <a:extLst>
                <a:ext uri="{FF2B5EF4-FFF2-40B4-BE49-F238E27FC236}">
                  <a16:creationId xmlns:a16="http://schemas.microsoft.com/office/drawing/2014/main" id="{4D5015E7-3C12-458A-AF0B-F99E8D7E358C}"/>
                </a:ext>
              </a:extLst>
            </p:cNvPr>
            <p:cNvSpPr/>
            <p:nvPr/>
          </p:nvSpPr>
          <p:spPr>
            <a:xfrm>
              <a:off x="2135515" y="3733723"/>
              <a:ext cx="1084054" cy="56254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lnSpc>
                  <a:spcPct val="150000"/>
                </a:lnSpc>
                <a:defRPr sz="3300" baseline="15030">
                  <a:solidFill>
                    <a:schemeClr val="accent3">
                      <a:lumOff val="17647"/>
                    </a:schemeClr>
                  </a:solidFill>
                  <a:latin typeface="Impact"/>
                  <a:ea typeface="Impact"/>
                  <a:cs typeface="Impact"/>
                  <a:sym typeface="Impact"/>
                </a:defRPr>
              </a:lvl1pPr>
            </a:lstStyle>
            <a:p>
              <a:r>
                <a:rPr sz="2475" dirty="0"/>
                <a:t>CONTENT</a:t>
              </a:r>
            </a:p>
          </p:txBody>
        </p:sp>
      </p:grpSp>
      <p:sp>
        <p:nvSpPr>
          <p:cNvPr id="7" name="Shape 1015">
            <a:extLst>
              <a:ext uri="{FF2B5EF4-FFF2-40B4-BE49-F238E27FC236}">
                <a16:creationId xmlns:a16="http://schemas.microsoft.com/office/drawing/2014/main" id="{71B8B4BD-3B76-4735-8A5C-60EF015CAB8F}"/>
              </a:ext>
            </a:extLst>
          </p:cNvPr>
          <p:cNvSpPr/>
          <p:nvPr/>
        </p:nvSpPr>
        <p:spPr>
          <a:xfrm>
            <a:off x="2896217" y="1484555"/>
            <a:ext cx="4014357"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r>
              <a:rPr lang="zh-CN" altLang="en-US" sz="2000" dirty="0">
                <a:solidFill>
                  <a:srgbClr val="004B8C"/>
                </a:solidFill>
                <a:latin typeface="Arial" panose="020B0604020202020204" pitchFamily="34" charset="0"/>
                <a:ea typeface="Microsoft YaHei" panose="020B0503020204020204" pitchFamily="34" charset="-122"/>
                <a:cs typeface="Arial" panose="020B0604020202020204" pitchFamily="34" charset="0"/>
              </a:rPr>
              <a:t>假性低钠血症</a:t>
            </a:r>
          </a:p>
        </p:txBody>
      </p:sp>
      <p:sp>
        <p:nvSpPr>
          <p:cNvPr id="8" name="Shape 1023">
            <a:extLst>
              <a:ext uri="{FF2B5EF4-FFF2-40B4-BE49-F238E27FC236}">
                <a16:creationId xmlns:a16="http://schemas.microsoft.com/office/drawing/2014/main" id="{F3AFCFAD-5937-4A4F-8135-5A2382082F5B}"/>
              </a:ext>
            </a:extLst>
          </p:cNvPr>
          <p:cNvSpPr/>
          <p:nvPr/>
        </p:nvSpPr>
        <p:spPr>
          <a:xfrm>
            <a:off x="2896217" y="678484"/>
            <a:ext cx="2377572" cy="400110"/>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rgbClr val="C21D43"/>
                </a:solidFill>
                <a:latin typeface="Microsoft YaHei"/>
                <a:ea typeface="Microsoft YaHei"/>
                <a:cs typeface="Microsoft YaHei"/>
                <a:sym typeface="Microsoft YaHei"/>
              </a:defRPr>
            </a:lvl1pPr>
          </a:lstStyle>
          <a:p>
            <a:pPr hangingPunct="0"/>
            <a:r>
              <a:rPr lang="zh-CN" altLang="en-US" sz="2000" dirty="0">
                <a:solidFill>
                  <a:schemeClr val="bg1">
                    <a:lumMod val="75000"/>
                  </a:schemeClr>
                </a:solidFill>
                <a:sym typeface="Arial"/>
              </a:rPr>
              <a:t>假性高钾、低钾血症</a:t>
            </a:r>
          </a:p>
        </p:txBody>
      </p:sp>
      <p:grpSp>
        <p:nvGrpSpPr>
          <p:cNvPr id="9" name="组合 8">
            <a:extLst>
              <a:ext uri="{FF2B5EF4-FFF2-40B4-BE49-F238E27FC236}">
                <a16:creationId xmlns:a16="http://schemas.microsoft.com/office/drawing/2014/main" id="{C152CD51-9D8E-4E0E-9196-2879B770A21D}"/>
              </a:ext>
            </a:extLst>
          </p:cNvPr>
          <p:cNvGrpSpPr/>
          <p:nvPr/>
        </p:nvGrpSpPr>
        <p:grpSpPr>
          <a:xfrm>
            <a:off x="2024355" y="567549"/>
            <a:ext cx="754572" cy="2987675"/>
            <a:chOff x="2296859" y="506352"/>
            <a:chExt cx="1213095" cy="4803163"/>
          </a:xfrm>
        </p:grpSpPr>
        <p:sp>
          <p:nvSpPr>
            <p:cNvPr id="10" name="Shape 999">
              <a:extLst>
                <a:ext uri="{FF2B5EF4-FFF2-40B4-BE49-F238E27FC236}">
                  <a16:creationId xmlns:a16="http://schemas.microsoft.com/office/drawing/2014/main" id="{6762750E-8873-41C9-90F2-1EFEA0241185}"/>
                </a:ext>
              </a:extLst>
            </p:cNvPr>
            <p:cNvSpPr/>
            <p:nvPr/>
          </p:nvSpPr>
          <p:spPr>
            <a:xfrm>
              <a:off x="2909613" y="506352"/>
              <a:ext cx="600335" cy="1200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1" name="Shape 997">
              <a:extLst>
                <a:ext uri="{FF2B5EF4-FFF2-40B4-BE49-F238E27FC236}">
                  <a16:creationId xmlns:a16="http://schemas.microsoft.com/office/drawing/2014/main" id="{3A7ED333-FD98-48A5-BC2F-59CA1CC1BA70}"/>
                </a:ext>
              </a:extLst>
            </p:cNvPr>
            <p:cNvSpPr/>
            <p:nvPr/>
          </p:nvSpPr>
          <p:spPr>
            <a:xfrm>
              <a:off x="2428010" y="622887"/>
              <a:ext cx="955927" cy="955927"/>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2" name="Shape 998">
              <a:extLst>
                <a:ext uri="{FF2B5EF4-FFF2-40B4-BE49-F238E27FC236}">
                  <a16:creationId xmlns:a16="http://schemas.microsoft.com/office/drawing/2014/main" id="{5D3B4BE4-DD95-4D0C-935C-1BC3EE01FF89}"/>
                </a:ext>
              </a:extLst>
            </p:cNvPr>
            <p:cNvSpPr/>
            <p:nvPr/>
          </p:nvSpPr>
          <p:spPr>
            <a:xfrm>
              <a:off x="2544540" y="670571"/>
              <a:ext cx="687326" cy="8359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rgbClr val="FFFFFF"/>
                  </a:solidFill>
                  <a:latin typeface="Impact"/>
                  <a:ea typeface="Impact"/>
                  <a:cs typeface="Impact"/>
                  <a:sym typeface="Impact"/>
                </a:defRPr>
              </a:lvl1pPr>
            </a:lstStyle>
            <a:p>
              <a:r>
                <a:rPr sz="2475" dirty="0">
                  <a:solidFill>
                    <a:schemeClr val="bg1">
                      <a:lumMod val="75000"/>
                    </a:schemeClr>
                  </a:solidFill>
                </a:rPr>
                <a:t>01</a:t>
              </a:r>
            </a:p>
          </p:txBody>
        </p:sp>
        <p:sp>
          <p:nvSpPr>
            <p:cNvPr id="13" name="Shape 1000">
              <a:extLst>
                <a:ext uri="{FF2B5EF4-FFF2-40B4-BE49-F238E27FC236}">
                  <a16:creationId xmlns:a16="http://schemas.microsoft.com/office/drawing/2014/main" id="{84A2ACA2-F1A1-4FEB-A06D-F30DAFB26526}"/>
                </a:ext>
              </a:extLst>
            </p:cNvPr>
            <p:cNvSpPr/>
            <p:nvPr/>
          </p:nvSpPr>
          <p:spPr>
            <a:xfrm flipH="1">
              <a:off x="2296859" y="1707457"/>
              <a:ext cx="756119" cy="1200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4" name="Shape 1001">
              <a:extLst>
                <a:ext uri="{FF2B5EF4-FFF2-40B4-BE49-F238E27FC236}">
                  <a16:creationId xmlns:a16="http://schemas.microsoft.com/office/drawing/2014/main" id="{860773C6-EE50-4D7C-B14B-4F760CB34977}"/>
                </a:ext>
              </a:extLst>
            </p:cNvPr>
            <p:cNvSpPr/>
            <p:nvPr/>
          </p:nvSpPr>
          <p:spPr>
            <a:xfrm>
              <a:off x="2887361" y="2908504"/>
              <a:ext cx="622593" cy="1200670"/>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5" name="Shape 1005">
              <a:extLst>
                <a:ext uri="{FF2B5EF4-FFF2-40B4-BE49-F238E27FC236}">
                  <a16:creationId xmlns:a16="http://schemas.microsoft.com/office/drawing/2014/main" id="{158FA178-EDDA-44DD-93E5-D5C6FC8DDD09}"/>
                </a:ext>
              </a:extLst>
            </p:cNvPr>
            <p:cNvSpPr/>
            <p:nvPr/>
          </p:nvSpPr>
          <p:spPr>
            <a:xfrm>
              <a:off x="2510143" y="1877484"/>
              <a:ext cx="756120" cy="835931"/>
            </a:xfrm>
            <a:prstGeom prst="rect">
              <a:avLst/>
            </a:prstGeom>
            <a:noFill/>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solidFill>
                </a:rPr>
                <a:t>02</a:t>
              </a:r>
            </a:p>
          </p:txBody>
        </p:sp>
        <p:sp>
          <p:nvSpPr>
            <p:cNvPr id="16" name="Shape 1008">
              <a:extLst>
                <a:ext uri="{FF2B5EF4-FFF2-40B4-BE49-F238E27FC236}">
                  <a16:creationId xmlns:a16="http://schemas.microsoft.com/office/drawing/2014/main" id="{CAA2F94A-B253-4111-A567-8160043FBA5D}"/>
                </a:ext>
              </a:extLst>
            </p:cNvPr>
            <p:cNvSpPr/>
            <p:nvPr/>
          </p:nvSpPr>
          <p:spPr>
            <a:xfrm>
              <a:off x="2428010" y="3030880"/>
              <a:ext cx="955927" cy="955926"/>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7" name="Shape 1009">
              <a:extLst>
                <a:ext uri="{FF2B5EF4-FFF2-40B4-BE49-F238E27FC236}">
                  <a16:creationId xmlns:a16="http://schemas.microsoft.com/office/drawing/2014/main" id="{D466F7F9-7809-4283-A98E-61C6E2884561}"/>
                </a:ext>
              </a:extLst>
            </p:cNvPr>
            <p:cNvSpPr/>
            <p:nvPr/>
          </p:nvSpPr>
          <p:spPr>
            <a:xfrm>
              <a:off x="2502099" y="3078562"/>
              <a:ext cx="772209"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03</a:t>
              </a:r>
            </a:p>
          </p:txBody>
        </p:sp>
        <p:sp>
          <p:nvSpPr>
            <p:cNvPr id="18" name="Shape 1000">
              <a:extLst>
                <a:ext uri="{FF2B5EF4-FFF2-40B4-BE49-F238E27FC236}">
                  <a16:creationId xmlns:a16="http://schemas.microsoft.com/office/drawing/2014/main" id="{C076CCFB-9BEE-471D-BD9E-A75826D9D07E}"/>
                </a:ext>
              </a:extLst>
            </p:cNvPr>
            <p:cNvSpPr/>
            <p:nvPr/>
          </p:nvSpPr>
          <p:spPr>
            <a:xfrm flipH="1">
              <a:off x="2296861" y="4109207"/>
              <a:ext cx="600333" cy="120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9" name="Shape 1004">
              <a:extLst>
                <a:ext uri="{FF2B5EF4-FFF2-40B4-BE49-F238E27FC236}">
                  <a16:creationId xmlns:a16="http://schemas.microsoft.com/office/drawing/2014/main" id="{CA6BC46D-5A4C-44FD-944A-483DA4672A6A}"/>
                </a:ext>
              </a:extLst>
            </p:cNvPr>
            <p:cNvSpPr/>
            <p:nvPr/>
          </p:nvSpPr>
          <p:spPr>
            <a:xfrm>
              <a:off x="2428010" y="4231550"/>
              <a:ext cx="955927" cy="955926"/>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0" name="Shape 1005">
              <a:extLst>
                <a:ext uri="{FF2B5EF4-FFF2-40B4-BE49-F238E27FC236}">
                  <a16:creationId xmlns:a16="http://schemas.microsoft.com/office/drawing/2014/main" id="{1D10E417-8415-4C83-8B8A-B98BF0AB4E58}"/>
                </a:ext>
              </a:extLst>
            </p:cNvPr>
            <p:cNvSpPr/>
            <p:nvPr/>
          </p:nvSpPr>
          <p:spPr>
            <a:xfrm>
              <a:off x="2510143" y="4279234"/>
              <a:ext cx="756120"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4</a:t>
              </a:r>
              <a:endParaRPr sz="2475" dirty="0">
                <a:solidFill>
                  <a:schemeClr val="bg1">
                    <a:lumMod val="75000"/>
                  </a:schemeClr>
                </a:solidFill>
              </a:endParaRPr>
            </a:p>
          </p:txBody>
        </p:sp>
      </p:grpSp>
      <p:sp>
        <p:nvSpPr>
          <p:cNvPr id="21" name="Shape 1018">
            <a:extLst>
              <a:ext uri="{FF2B5EF4-FFF2-40B4-BE49-F238E27FC236}">
                <a16:creationId xmlns:a16="http://schemas.microsoft.com/office/drawing/2014/main" id="{F985750B-541B-48EE-93B8-0A016FC81E0B}"/>
              </a:ext>
            </a:extLst>
          </p:cNvPr>
          <p:cNvSpPr/>
          <p:nvPr/>
        </p:nvSpPr>
        <p:spPr>
          <a:xfrm>
            <a:off x="2896216" y="2869639"/>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假性低、高阴离子间隙</a:t>
            </a:r>
          </a:p>
        </p:txBody>
      </p:sp>
      <p:sp>
        <p:nvSpPr>
          <p:cNvPr id="22" name="Shape 1018">
            <a:extLst>
              <a:ext uri="{FF2B5EF4-FFF2-40B4-BE49-F238E27FC236}">
                <a16:creationId xmlns:a16="http://schemas.microsoft.com/office/drawing/2014/main" id="{D00A22D1-D16E-48D4-9036-F11121829388}"/>
              </a:ext>
            </a:extLst>
          </p:cNvPr>
          <p:cNvSpPr/>
          <p:nvPr/>
        </p:nvSpPr>
        <p:spPr>
          <a:xfrm>
            <a:off x="2859128" y="2095899"/>
            <a:ext cx="3916455" cy="499624"/>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假性低碳酸氢盐、高碳酸氢盐血症</a:t>
            </a:r>
            <a:endParaRPr lang="en-US" altLang="zh-CN" sz="2000" dirty="0">
              <a:solidFill>
                <a:schemeClr val="bg1">
                  <a:lumMod val="75000"/>
                </a:schemeClr>
              </a:solidFill>
            </a:endParaRPr>
          </a:p>
        </p:txBody>
      </p:sp>
      <p:sp>
        <p:nvSpPr>
          <p:cNvPr id="25" name="Shape 1001">
            <a:extLst>
              <a:ext uri="{FF2B5EF4-FFF2-40B4-BE49-F238E27FC236}">
                <a16:creationId xmlns:a16="http://schemas.microsoft.com/office/drawing/2014/main" id="{5A9D6289-DC60-1814-A901-79DB409ED370}"/>
              </a:ext>
            </a:extLst>
          </p:cNvPr>
          <p:cNvSpPr/>
          <p:nvPr/>
        </p:nvSpPr>
        <p:spPr>
          <a:xfrm>
            <a:off x="2391657" y="3555224"/>
            <a:ext cx="387267" cy="746844"/>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26" name="Shape 1008">
            <a:extLst>
              <a:ext uri="{FF2B5EF4-FFF2-40B4-BE49-F238E27FC236}">
                <a16:creationId xmlns:a16="http://schemas.microsoft.com/office/drawing/2014/main" id="{6521AB5C-615F-29DB-4C76-B3B6234CA386}"/>
              </a:ext>
            </a:extLst>
          </p:cNvPr>
          <p:cNvSpPr/>
          <p:nvPr/>
        </p:nvSpPr>
        <p:spPr>
          <a:xfrm>
            <a:off x="2132334" y="3631603"/>
            <a:ext cx="594608" cy="594607"/>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7" name="Shape 1009">
            <a:extLst>
              <a:ext uri="{FF2B5EF4-FFF2-40B4-BE49-F238E27FC236}">
                <a16:creationId xmlns:a16="http://schemas.microsoft.com/office/drawing/2014/main" id="{3A1DE0F1-75EB-68AF-4C6B-CA9C92B902FE}"/>
              </a:ext>
            </a:extLst>
          </p:cNvPr>
          <p:cNvSpPr/>
          <p:nvPr/>
        </p:nvSpPr>
        <p:spPr>
          <a:xfrm>
            <a:off x="2178419" y="3661262"/>
            <a:ext cx="480331" cy="51996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5</a:t>
            </a:r>
            <a:endParaRPr sz="2475" dirty="0">
              <a:solidFill>
                <a:schemeClr val="bg1">
                  <a:lumMod val="75000"/>
                </a:schemeClr>
              </a:solidFill>
            </a:endParaRPr>
          </a:p>
        </p:txBody>
      </p:sp>
      <p:sp>
        <p:nvSpPr>
          <p:cNvPr id="28" name="Shape 1018">
            <a:extLst>
              <a:ext uri="{FF2B5EF4-FFF2-40B4-BE49-F238E27FC236}">
                <a16:creationId xmlns:a16="http://schemas.microsoft.com/office/drawing/2014/main" id="{07C8EA85-C526-3DEA-57BB-C4703346F693}"/>
              </a:ext>
            </a:extLst>
          </p:cNvPr>
          <p:cNvSpPr/>
          <p:nvPr/>
        </p:nvSpPr>
        <p:spPr>
          <a:xfrm>
            <a:off x="2896216" y="3624742"/>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假性高磷、低磷血症</a:t>
            </a:r>
          </a:p>
        </p:txBody>
      </p:sp>
    </p:spTree>
    <p:extLst>
      <p:ext uri="{BB962C8B-B14F-4D97-AF65-F5344CB8AC3E}">
        <p14:creationId xmlns:p14="http://schemas.microsoft.com/office/powerpoint/2010/main" val="201018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94D7065-3E71-44FE-B87D-91AADC19A148}"/>
              </a:ext>
            </a:extLst>
          </p:cNvPr>
          <p:cNvSpPr txBox="1"/>
          <p:nvPr/>
        </p:nvSpPr>
        <p:spPr>
          <a:xfrm>
            <a:off x="632768" y="288531"/>
            <a:ext cx="7704856" cy="523220"/>
          </a:xfrm>
          <a:prstGeom prst="rect">
            <a:avLst/>
          </a:prstGeom>
          <a:noFill/>
        </p:spPr>
        <p:txBody>
          <a:bodyPr wrap="square">
            <a:spAutoFit/>
          </a:bodyPr>
          <a:lstStyle/>
          <a:p>
            <a:pPr algn="ctr"/>
            <a:r>
              <a:rPr lang="zh-CN" altLang="en-US" sz="2800" b="1" i="0" u="none" strike="noStrike" baseline="0" dirty="0">
                <a:latin typeface="黑体" panose="02010609060101010101" pitchFamily="49" charset="-122"/>
                <a:ea typeface="黑体" panose="02010609060101010101" pitchFamily="49" charset="-122"/>
              </a:rPr>
              <a:t>假性低钠血症</a:t>
            </a:r>
            <a:endParaRPr lang="zh-CN" altLang="en-US" sz="2800" b="1"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BA2EA5A4-1495-436C-9180-60A4FC440F2B}"/>
              </a:ext>
            </a:extLst>
          </p:cNvPr>
          <p:cNvSpPr txBox="1"/>
          <p:nvPr/>
        </p:nvSpPr>
        <p:spPr>
          <a:xfrm>
            <a:off x="3589020" y="4805121"/>
            <a:ext cx="5390842" cy="276999"/>
          </a:xfrm>
          <a:prstGeom prst="rect">
            <a:avLst/>
          </a:prstGeom>
          <a:noFill/>
        </p:spPr>
        <p:txBody>
          <a:bodyPr wrap="square">
            <a:spAutoFit/>
          </a:bodyPr>
          <a:lstStyle/>
          <a:p>
            <a:r>
              <a:rPr lang="en-US" altLang="zh-CN" sz="1200" b="0" i="0" dirty="0">
                <a:solidFill>
                  <a:srgbClr val="232323"/>
                </a:solidFill>
                <a:effectLst/>
                <a:latin typeface="Noto Sans" panose="020B0502040204020203" pitchFamily="34" charset="0"/>
              </a:rPr>
              <a:t>Clinical Physiology of Acid-Base and Electrolyte Disorders, 5th ed, p.843</a:t>
            </a:r>
            <a:endParaRPr lang="zh-CN" altLang="en-US" sz="1200" dirty="0"/>
          </a:p>
        </p:txBody>
      </p:sp>
      <p:sp>
        <p:nvSpPr>
          <p:cNvPr id="6" name="Line 59">
            <a:extLst>
              <a:ext uri="{FF2B5EF4-FFF2-40B4-BE49-F238E27FC236}">
                <a16:creationId xmlns:a16="http://schemas.microsoft.com/office/drawing/2014/main" id="{C7905FED-3DD5-4F00-8CE2-98C0A3BBC175}"/>
              </a:ext>
            </a:extLst>
          </p:cNvPr>
          <p:cNvSpPr>
            <a:spLocks noChangeShapeType="1"/>
          </p:cNvSpPr>
          <p:nvPr/>
        </p:nvSpPr>
        <p:spPr bwMode="auto">
          <a:xfrm flipV="1">
            <a:off x="0" y="862722"/>
            <a:ext cx="9144000" cy="0"/>
          </a:xfrm>
          <a:prstGeom prst="line">
            <a:avLst/>
          </a:prstGeom>
          <a:noFill/>
          <a:ln w="28575">
            <a:solidFill>
              <a:srgbClr val="785FAA"/>
            </a:solidFill>
            <a:round/>
          </a:ln>
          <a:effectLst/>
        </p:spPr>
        <p:txBody>
          <a:bodyPr/>
          <a:lstStyle>
            <a:defPPr>
              <a:defRPr lang="ja-JP"/>
            </a:defPPr>
            <a:lvl1pPr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pPr>
              <a:defRPr/>
            </a:pPr>
            <a:endParaRPr lang="zh-CN" altLang="en-US" sz="2400" b="0" dirty="0"/>
          </a:p>
        </p:txBody>
      </p:sp>
      <p:sp>
        <p:nvSpPr>
          <p:cNvPr id="2" name="文本框 1">
            <a:extLst>
              <a:ext uri="{FF2B5EF4-FFF2-40B4-BE49-F238E27FC236}">
                <a16:creationId xmlns:a16="http://schemas.microsoft.com/office/drawing/2014/main" id="{22E039C7-9F52-9E87-94AA-3A7ACBA9CD29}"/>
              </a:ext>
            </a:extLst>
          </p:cNvPr>
          <p:cNvSpPr txBox="1"/>
          <p:nvPr/>
        </p:nvSpPr>
        <p:spPr>
          <a:xfrm>
            <a:off x="570241" y="902382"/>
            <a:ext cx="7732331" cy="378436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dirty="0">
                <a:solidFill>
                  <a:srgbClr val="232323"/>
                </a:solidFill>
                <a:ea typeface="黑体" panose="02010609060101010101" pitchFamily="49" charset="-122"/>
              </a:rPr>
              <a:t>采用特定仪器测量，高脂血症或高蛋白血症会降低血清钠浓度，但不会显著改变血清水相钠浓度，这种</a:t>
            </a:r>
            <a:r>
              <a:rPr lang="zh-CN" altLang="en-US" b="1" dirty="0">
                <a:solidFill>
                  <a:srgbClr val="FF0000"/>
                </a:solidFill>
                <a:ea typeface="黑体" panose="02010609060101010101" pitchFamily="49" charset="-122"/>
              </a:rPr>
              <a:t>实验室偏差</a:t>
            </a:r>
            <a:r>
              <a:rPr lang="zh-CN" altLang="en-US" dirty="0">
                <a:solidFill>
                  <a:srgbClr val="232323"/>
                </a:solidFill>
                <a:ea typeface="黑体" panose="02010609060101010101" pitchFamily="49" charset="-122"/>
              </a:rPr>
              <a:t>又称为假性低钠血症</a:t>
            </a:r>
            <a:endParaRPr lang="en-US" altLang="zh-CN" dirty="0">
              <a:solidFill>
                <a:srgbClr val="232323"/>
              </a:solidFill>
              <a:ea typeface="黑体" panose="02010609060101010101" pitchFamily="49" charset="-122"/>
            </a:endParaRPr>
          </a:p>
          <a:p>
            <a:pPr marL="285750" indent="-285750">
              <a:lnSpc>
                <a:spcPct val="150000"/>
              </a:lnSpc>
              <a:buFont typeface="Wingdings" panose="05000000000000000000" pitchFamily="2" charset="2"/>
              <a:buChar char="l"/>
            </a:pPr>
            <a:r>
              <a:rPr lang="zh-CN" altLang="en-US" b="1" dirty="0">
                <a:solidFill>
                  <a:srgbClr val="232323"/>
                </a:solidFill>
                <a:ea typeface="黑体" panose="02010609060101010101" pitchFamily="49" charset="-122"/>
              </a:rPr>
              <a:t>血清：血清水（</a:t>
            </a:r>
            <a:r>
              <a:rPr lang="en-US" altLang="zh-CN" b="1" dirty="0">
                <a:solidFill>
                  <a:srgbClr val="232323"/>
                </a:solidFill>
                <a:ea typeface="黑体" panose="02010609060101010101" pitchFamily="49" charset="-122"/>
              </a:rPr>
              <a:t>SWC</a:t>
            </a:r>
            <a:r>
              <a:rPr lang="zh-CN" altLang="en-US" b="1" dirty="0">
                <a:solidFill>
                  <a:srgbClr val="232323"/>
                </a:solidFill>
                <a:ea typeface="黑体" panose="02010609060101010101" pitchFamily="49" charset="-122"/>
              </a:rPr>
              <a:t>）和血清固相（</a:t>
            </a:r>
            <a:r>
              <a:rPr lang="en-US" altLang="zh-CN" b="1" dirty="0">
                <a:solidFill>
                  <a:srgbClr val="232323"/>
                </a:solidFill>
                <a:ea typeface="黑体" panose="02010609060101010101" pitchFamily="49" charset="-122"/>
              </a:rPr>
              <a:t>SSC</a:t>
            </a:r>
            <a:r>
              <a:rPr lang="zh-CN" altLang="en-US" b="1" dirty="0">
                <a:solidFill>
                  <a:srgbClr val="232323"/>
                </a:solidFill>
                <a:ea typeface="黑体" panose="02010609060101010101" pitchFamily="49" charset="-122"/>
              </a:rPr>
              <a:t>）</a:t>
            </a:r>
            <a:endParaRPr lang="en-US" altLang="zh-CN" b="1" dirty="0">
              <a:solidFill>
                <a:srgbClr val="232323"/>
              </a:solidFill>
              <a:ea typeface="黑体" panose="02010609060101010101" pitchFamily="49" charset="-122"/>
            </a:endParaRPr>
          </a:p>
          <a:p>
            <a:pPr>
              <a:lnSpc>
                <a:spcPct val="150000"/>
              </a:lnSpc>
            </a:pPr>
            <a:r>
              <a:rPr lang="en-US" altLang="zh-CN" dirty="0">
                <a:solidFill>
                  <a:srgbClr val="232323"/>
                </a:solidFill>
                <a:ea typeface="黑体" panose="02010609060101010101" pitchFamily="49" charset="-122"/>
              </a:rPr>
              <a:t>                   </a:t>
            </a:r>
            <a:r>
              <a:rPr lang="en-US" altLang="zh-CN" b="1" dirty="0">
                <a:solidFill>
                  <a:srgbClr val="FF0000"/>
                </a:solidFill>
                <a:ea typeface="黑体" panose="02010609060101010101" pitchFamily="49" charset="-122"/>
              </a:rPr>
              <a:t>[Na]</a:t>
            </a:r>
            <a:r>
              <a:rPr lang="en-US" altLang="zh-CN" b="1" baseline="-25000" dirty="0">
                <a:solidFill>
                  <a:srgbClr val="FF0000"/>
                </a:solidFill>
                <a:ea typeface="黑体" panose="02010609060101010101" pitchFamily="49" charset="-122"/>
              </a:rPr>
              <a:t>SW </a:t>
            </a:r>
            <a:r>
              <a:rPr lang="en-US" altLang="zh-CN" dirty="0">
                <a:solidFill>
                  <a:srgbClr val="232323"/>
                </a:solidFill>
                <a:ea typeface="黑体" panose="02010609060101010101" pitchFamily="49" charset="-122"/>
              </a:rPr>
              <a:t>&gt; [Na]s</a:t>
            </a:r>
          </a:p>
          <a:p>
            <a:pPr>
              <a:lnSpc>
                <a:spcPct val="150000"/>
              </a:lnSpc>
            </a:pPr>
            <a:r>
              <a:rPr lang="en-US" altLang="zh-CN" dirty="0">
                <a:solidFill>
                  <a:srgbClr val="232323"/>
                </a:solidFill>
                <a:ea typeface="黑体" panose="02010609060101010101" pitchFamily="49" charset="-122"/>
              </a:rPr>
              <a:t>                   [Na]</a:t>
            </a:r>
            <a:r>
              <a:rPr lang="en-US" altLang="zh-CN" baseline="-25000" dirty="0">
                <a:solidFill>
                  <a:srgbClr val="232323"/>
                </a:solidFill>
                <a:ea typeface="黑体" panose="02010609060101010101" pitchFamily="49" charset="-122"/>
              </a:rPr>
              <a:t>SW </a:t>
            </a:r>
            <a:r>
              <a:rPr lang="en-US" altLang="zh-CN" dirty="0">
                <a:solidFill>
                  <a:srgbClr val="232323"/>
                </a:solidFill>
                <a:ea typeface="黑体" panose="02010609060101010101" pitchFamily="49" charset="-122"/>
              </a:rPr>
              <a:t>= [Na]s/SWC</a:t>
            </a:r>
          </a:p>
          <a:p>
            <a:pPr>
              <a:lnSpc>
                <a:spcPct val="150000"/>
              </a:lnSpc>
            </a:pPr>
            <a:r>
              <a:rPr lang="zh-CN" altLang="en-US" dirty="0">
                <a:solidFill>
                  <a:srgbClr val="232323"/>
                </a:solidFill>
                <a:ea typeface="黑体" panose="02010609060101010101" pitchFamily="49" charset="-122"/>
              </a:rPr>
              <a:t>检验测定值：</a:t>
            </a:r>
            <a:r>
              <a:rPr lang="en-US" altLang="zh-CN" dirty="0">
                <a:solidFill>
                  <a:srgbClr val="232323"/>
                </a:solidFill>
                <a:ea typeface="黑体" panose="02010609060101010101" pitchFamily="49" charset="-122"/>
              </a:rPr>
              <a:t>[Na]s = 143mmol/L</a:t>
            </a:r>
            <a:r>
              <a:rPr lang="zh-CN" altLang="en-US" dirty="0">
                <a:solidFill>
                  <a:srgbClr val="232323"/>
                </a:solidFill>
                <a:ea typeface="黑体" panose="02010609060101010101" pitchFamily="49" charset="-122"/>
              </a:rPr>
              <a:t>（</a:t>
            </a:r>
            <a:r>
              <a:rPr lang="en-US" altLang="zh-CN" dirty="0">
                <a:solidFill>
                  <a:srgbClr val="232323"/>
                </a:solidFill>
                <a:ea typeface="黑体" panose="02010609060101010101" pitchFamily="49" charset="-122"/>
              </a:rPr>
              <a:t>135-145mmol/L</a:t>
            </a:r>
            <a:r>
              <a:rPr lang="zh-CN" altLang="en-US" dirty="0">
                <a:solidFill>
                  <a:srgbClr val="232323"/>
                </a:solidFill>
                <a:ea typeface="黑体" panose="02010609060101010101" pitchFamily="49" charset="-122"/>
              </a:rPr>
              <a:t>）</a:t>
            </a:r>
            <a:endParaRPr lang="en-US" altLang="zh-CN" dirty="0">
              <a:solidFill>
                <a:srgbClr val="232323"/>
              </a:solidFill>
              <a:ea typeface="黑体" panose="02010609060101010101" pitchFamily="49" charset="-122"/>
            </a:endParaRPr>
          </a:p>
          <a:p>
            <a:pPr>
              <a:lnSpc>
                <a:spcPct val="150000"/>
              </a:lnSpc>
            </a:pPr>
            <a:r>
              <a:rPr lang="en-US" altLang="zh-CN" dirty="0">
                <a:solidFill>
                  <a:srgbClr val="232323"/>
                </a:solidFill>
                <a:ea typeface="黑体" panose="02010609060101010101" pitchFamily="49" charset="-122"/>
              </a:rPr>
              <a:t>                           [Na]</a:t>
            </a:r>
            <a:r>
              <a:rPr lang="en-US" altLang="zh-CN" baseline="-25000" dirty="0">
                <a:solidFill>
                  <a:srgbClr val="232323"/>
                </a:solidFill>
                <a:ea typeface="黑体" panose="02010609060101010101" pitchFamily="49" charset="-122"/>
              </a:rPr>
              <a:t>SW  </a:t>
            </a:r>
            <a:r>
              <a:rPr lang="en-US" altLang="zh-CN" dirty="0">
                <a:solidFill>
                  <a:srgbClr val="232323"/>
                </a:solidFill>
                <a:ea typeface="黑体" panose="02010609060101010101" pitchFamily="49" charset="-122"/>
              </a:rPr>
              <a:t>= 140/0.93 = 154mmol/L</a:t>
            </a:r>
          </a:p>
          <a:p>
            <a:pPr>
              <a:lnSpc>
                <a:spcPct val="150000"/>
              </a:lnSpc>
            </a:pPr>
            <a:r>
              <a:rPr lang="en-US" altLang="zh-CN" dirty="0">
                <a:solidFill>
                  <a:srgbClr val="232323"/>
                </a:solidFill>
                <a:ea typeface="黑体" panose="02010609060101010101" pitchFamily="49" charset="-122"/>
              </a:rPr>
              <a:t>                           0.9% </a:t>
            </a:r>
            <a:r>
              <a:rPr lang="en-US" altLang="zh-CN" dirty="0" err="1">
                <a:solidFill>
                  <a:srgbClr val="232323"/>
                </a:solidFill>
                <a:ea typeface="黑体" panose="02010609060101010101" pitchFamily="49" charset="-122"/>
              </a:rPr>
              <a:t>NaCL</a:t>
            </a:r>
            <a:r>
              <a:rPr lang="en-US" altLang="zh-CN" dirty="0">
                <a:solidFill>
                  <a:srgbClr val="232323"/>
                </a:solidFill>
                <a:ea typeface="黑体" panose="02010609060101010101" pitchFamily="49" charset="-122"/>
              </a:rPr>
              <a:t>   154mmol/L</a:t>
            </a:r>
          </a:p>
          <a:p>
            <a:pPr>
              <a:lnSpc>
                <a:spcPct val="150000"/>
              </a:lnSpc>
            </a:pPr>
            <a:r>
              <a:rPr lang="zh-CN" altLang="en-US" b="1" dirty="0">
                <a:solidFill>
                  <a:srgbClr val="232323"/>
                </a:solidFill>
                <a:ea typeface="黑体" panose="02010609060101010101" pitchFamily="49" charset="-122"/>
              </a:rPr>
              <a:t>假性低钠血症</a:t>
            </a:r>
            <a:r>
              <a:rPr lang="zh-CN" altLang="en-US" dirty="0">
                <a:solidFill>
                  <a:srgbClr val="232323"/>
                </a:solidFill>
                <a:ea typeface="黑体" panose="02010609060101010101" pitchFamily="49" charset="-122"/>
              </a:rPr>
              <a:t>：</a:t>
            </a:r>
            <a:r>
              <a:rPr lang="en-US" altLang="zh-CN" dirty="0">
                <a:solidFill>
                  <a:srgbClr val="232323"/>
                </a:solidFill>
                <a:ea typeface="黑体" panose="02010609060101010101" pitchFamily="49" charset="-122"/>
              </a:rPr>
              <a:t> [Na]</a:t>
            </a:r>
            <a:r>
              <a:rPr lang="en-US" altLang="zh-CN" baseline="-25000" dirty="0">
                <a:solidFill>
                  <a:srgbClr val="232323"/>
                </a:solidFill>
                <a:ea typeface="黑体" panose="02010609060101010101" pitchFamily="49" charset="-122"/>
              </a:rPr>
              <a:t> SW </a:t>
            </a:r>
            <a:r>
              <a:rPr lang="zh-CN" altLang="en-US" dirty="0">
                <a:solidFill>
                  <a:srgbClr val="232323"/>
                </a:solidFill>
                <a:ea typeface="黑体" panose="02010609060101010101" pitchFamily="49" charset="-122"/>
              </a:rPr>
              <a:t>正常，测定值</a:t>
            </a:r>
            <a:r>
              <a:rPr lang="en-US" altLang="zh-CN" dirty="0">
                <a:solidFill>
                  <a:srgbClr val="232323"/>
                </a:solidFill>
                <a:ea typeface="黑体" panose="02010609060101010101" pitchFamily="49" charset="-122"/>
              </a:rPr>
              <a:t>[Na]s</a:t>
            </a:r>
            <a:r>
              <a:rPr lang="zh-CN" altLang="en-US" b="1" dirty="0">
                <a:solidFill>
                  <a:srgbClr val="FF0000"/>
                </a:solidFill>
                <a:ea typeface="黑体" panose="02010609060101010101" pitchFamily="49" charset="-122"/>
              </a:rPr>
              <a:t>低</a:t>
            </a:r>
            <a:endParaRPr lang="en-US" altLang="zh-CN" b="1" dirty="0">
              <a:solidFill>
                <a:srgbClr val="FF0000"/>
              </a:solidFill>
              <a:ea typeface="黑体" panose="02010609060101010101" pitchFamily="49" charset="-122"/>
            </a:endParaRPr>
          </a:p>
        </p:txBody>
      </p:sp>
      <p:sp>
        <p:nvSpPr>
          <p:cNvPr id="3" name="AutoShape 2" descr="Image">
            <a:extLst>
              <a:ext uri="{FF2B5EF4-FFF2-40B4-BE49-F238E27FC236}">
                <a16:creationId xmlns:a16="http://schemas.microsoft.com/office/drawing/2014/main" id="{4F531315-7E25-1564-5BFE-2A8E94BBEFD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6" name="组合 15">
            <a:extLst>
              <a:ext uri="{FF2B5EF4-FFF2-40B4-BE49-F238E27FC236}">
                <a16:creationId xmlns:a16="http://schemas.microsoft.com/office/drawing/2014/main" id="{915493DE-BB9D-7CE2-5E8D-D554D595F714}"/>
              </a:ext>
            </a:extLst>
          </p:cNvPr>
          <p:cNvGrpSpPr/>
          <p:nvPr/>
        </p:nvGrpSpPr>
        <p:grpSpPr>
          <a:xfrm>
            <a:off x="5876340" y="2180451"/>
            <a:ext cx="3160158" cy="2472891"/>
            <a:chOff x="5715613" y="2163975"/>
            <a:chExt cx="3160158" cy="2472891"/>
          </a:xfrm>
        </p:grpSpPr>
        <p:grpSp>
          <p:nvGrpSpPr>
            <p:cNvPr id="11" name="组合 10">
              <a:extLst>
                <a:ext uri="{FF2B5EF4-FFF2-40B4-BE49-F238E27FC236}">
                  <a16:creationId xmlns:a16="http://schemas.microsoft.com/office/drawing/2014/main" id="{ACB0DAA7-39A1-F439-9F7D-69139AD09D61}"/>
                </a:ext>
              </a:extLst>
            </p:cNvPr>
            <p:cNvGrpSpPr/>
            <p:nvPr/>
          </p:nvGrpSpPr>
          <p:grpSpPr>
            <a:xfrm>
              <a:off x="5715613" y="2163975"/>
              <a:ext cx="2727347" cy="2472891"/>
              <a:chOff x="6062425" y="2114549"/>
              <a:chExt cx="2727347" cy="2472891"/>
            </a:xfrm>
          </p:grpSpPr>
          <p:pic>
            <p:nvPicPr>
              <p:cNvPr id="5" name="图片 4">
                <a:extLst>
                  <a:ext uri="{FF2B5EF4-FFF2-40B4-BE49-F238E27FC236}">
                    <a16:creationId xmlns:a16="http://schemas.microsoft.com/office/drawing/2014/main" id="{7CEF1D18-1828-2B41-EF93-85F7D485E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425" y="2114549"/>
                <a:ext cx="812115" cy="2472891"/>
              </a:xfrm>
              <a:prstGeom prst="rect">
                <a:avLst/>
              </a:prstGeom>
            </p:spPr>
          </p:pic>
          <p:sp>
            <p:nvSpPr>
              <p:cNvPr id="8" name="文本框 7">
                <a:extLst>
                  <a:ext uri="{FF2B5EF4-FFF2-40B4-BE49-F238E27FC236}">
                    <a16:creationId xmlns:a16="http://schemas.microsoft.com/office/drawing/2014/main" id="{E9C5DFD2-98C2-04C4-7A9F-627D12F85F7A}"/>
                  </a:ext>
                </a:extLst>
              </p:cNvPr>
              <p:cNvSpPr txBox="1"/>
              <p:nvPr/>
            </p:nvSpPr>
            <p:spPr>
              <a:xfrm>
                <a:off x="6874539" y="3012440"/>
                <a:ext cx="1915233" cy="338554"/>
              </a:xfrm>
              <a:prstGeom prst="rect">
                <a:avLst/>
              </a:prstGeom>
              <a:noFill/>
            </p:spPr>
            <p:txBody>
              <a:bodyPr wrap="square" rtlCol="0">
                <a:spAutoFit/>
              </a:bodyPr>
              <a:lstStyle/>
              <a:p>
                <a:r>
                  <a:rPr lang="zh-CN" altLang="en-US" sz="1600" dirty="0">
                    <a:latin typeface="黑体" panose="02010609060101010101" pitchFamily="49" charset="-122"/>
                    <a:ea typeface="黑体" panose="02010609060101010101" pitchFamily="49" charset="-122"/>
                  </a:rPr>
                  <a:t>血清固相（</a:t>
                </a:r>
                <a:r>
                  <a:rPr lang="en-US" altLang="zh-CN" sz="1600" dirty="0">
                    <a:latin typeface="黑体" panose="02010609060101010101" pitchFamily="49" charset="-122"/>
                    <a:ea typeface="黑体" panose="02010609060101010101" pitchFamily="49" charset="-122"/>
                  </a:rPr>
                  <a:t>7%</a:t>
                </a:r>
                <a:r>
                  <a:rPr lang="zh-CN" altLang="en-US" sz="1600" dirty="0">
                    <a:latin typeface="黑体" panose="02010609060101010101" pitchFamily="49" charset="-122"/>
                    <a:ea typeface="黑体" panose="02010609060101010101" pitchFamily="49" charset="-122"/>
                  </a:rPr>
                  <a:t>）</a:t>
                </a:r>
              </a:p>
            </p:txBody>
          </p:sp>
          <p:sp>
            <p:nvSpPr>
              <p:cNvPr id="10" name="文本框 9">
                <a:extLst>
                  <a:ext uri="{FF2B5EF4-FFF2-40B4-BE49-F238E27FC236}">
                    <a16:creationId xmlns:a16="http://schemas.microsoft.com/office/drawing/2014/main" id="{11FE6808-C64B-E703-818F-72FC1D39F378}"/>
                  </a:ext>
                </a:extLst>
              </p:cNvPr>
              <p:cNvSpPr txBox="1"/>
              <p:nvPr/>
            </p:nvSpPr>
            <p:spPr>
              <a:xfrm>
                <a:off x="6874540" y="3514913"/>
                <a:ext cx="1463084" cy="338554"/>
              </a:xfrm>
              <a:prstGeom prst="rect">
                <a:avLst/>
              </a:prstGeom>
              <a:noFill/>
            </p:spPr>
            <p:txBody>
              <a:bodyPr wrap="square" rtlCol="0">
                <a:spAutoFit/>
              </a:bodyPr>
              <a:lstStyle/>
              <a:p>
                <a:r>
                  <a:rPr lang="zh-CN" altLang="en-US" sz="1600" dirty="0">
                    <a:latin typeface="黑体" panose="02010609060101010101" pitchFamily="49" charset="-122"/>
                    <a:ea typeface="黑体" panose="02010609060101010101" pitchFamily="49" charset="-122"/>
                  </a:rPr>
                  <a:t>血清水（</a:t>
                </a:r>
                <a:r>
                  <a:rPr lang="en-US" altLang="zh-CN" sz="1600" dirty="0">
                    <a:latin typeface="黑体" panose="02010609060101010101" pitchFamily="49" charset="-122"/>
                    <a:ea typeface="黑体" panose="02010609060101010101" pitchFamily="49" charset="-122"/>
                  </a:rPr>
                  <a:t>93%</a:t>
                </a:r>
                <a:r>
                  <a:rPr lang="zh-CN" altLang="en-US" sz="1600" dirty="0">
                    <a:latin typeface="黑体" panose="02010609060101010101" pitchFamily="49" charset="-122"/>
                    <a:ea typeface="黑体" panose="02010609060101010101" pitchFamily="49" charset="-122"/>
                  </a:rPr>
                  <a:t>）</a:t>
                </a:r>
              </a:p>
            </p:txBody>
          </p:sp>
        </p:grpSp>
        <p:sp>
          <p:nvSpPr>
            <p:cNvPr id="12" name="右大括号 11">
              <a:extLst>
                <a:ext uri="{FF2B5EF4-FFF2-40B4-BE49-F238E27FC236}">
                  <a16:creationId xmlns:a16="http://schemas.microsoft.com/office/drawing/2014/main" id="{72747170-9E44-BB0B-2FE4-4F274A065FD4}"/>
                </a:ext>
              </a:extLst>
            </p:cNvPr>
            <p:cNvSpPr/>
            <p:nvPr/>
          </p:nvSpPr>
          <p:spPr>
            <a:xfrm>
              <a:off x="7990812" y="3231143"/>
              <a:ext cx="131696" cy="52891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306EF33A-6914-9776-EAA0-B54E8F55D4C9}"/>
                </a:ext>
              </a:extLst>
            </p:cNvPr>
            <p:cNvSpPr txBox="1"/>
            <p:nvPr/>
          </p:nvSpPr>
          <p:spPr>
            <a:xfrm>
              <a:off x="8141845" y="3300324"/>
              <a:ext cx="733926" cy="338554"/>
            </a:xfrm>
            <a:prstGeom prst="rect">
              <a:avLst/>
            </a:prstGeom>
            <a:noFill/>
          </p:spPr>
          <p:txBody>
            <a:bodyPr wrap="square" rtlCol="0">
              <a:spAutoFit/>
            </a:bodyPr>
            <a:lstStyle/>
            <a:p>
              <a:r>
                <a:rPr lang="zh-CN" altLang="en-US" sz="1600" dirty="0">
                  <a:latin typeface="黑体" panose="02010609060101010101" pitchFamily="49" charset="-122"/>
                  <a:ea typeface="黑体" panose="02010609060101010101" pitchFamily="49" charset="-122"/>
                </a:rPr>
                <a:t>血清</a:t>
              </a:r>
            </a:p>
          </p:txBody>
        </p:sp>
      </p:grpSp>
    </p:spTree>
    <p:extLst>
      <p:ext uri="{BB962C8B-B14F-4D97-AF65-F5344CB8AC3E}">
        <p14:creationId xmlns:p14="http://schemas.microsoft.com/office/powerpoint/2010/main" val="117335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D87D0D8-C7A3-40FA-17E1-67997B78784F}"/>
              </a:ext>
            </a:extLst>
          </p:cNvPr>
          <p:cNvSpPr txBox="1"/>
          <p:nvPr/>
        </p:nvSpPr>
        <p:spPr>
          <a:xfrm>
            <a:off x="811428" y="239162"/>
            <a:ext cx="7747686" cy="127387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b="1" dirty="0">
                <a:latin typeface="黑体" panose="02010609060101010101" pitchFamily="49" charset="-122"/>
                <a:ea typeface="黑体" panose="02010609060101010101" pitchFamily="49" charset="-122"/>
              </a:rPr>
              <a:t>血清钠检测方法</a:t>
            </a:r>
            <a:endParaRPr lang="en-US" altLang="zh-CN" b="1"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离子电极直接测定：例如血气分析，不受水含量、脂、蛋白变化的影响</a:t>
            </a:r>
            <a:endParaRPr lang="en-US" altLang="zh-CN"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离子电极间接测定：测定样品稀释</a:t>
            </a:r>
          </a:p>
        </p:txBody>
      </p:sp>
      <p:pic>
        <p:nvPicPr>
          <p:cNvPr id="6" name="图片 5">
            <a:extLst>
              <a:ext uri="{FF2B5EF4-FFF2-40B4-BE49-F238E27FC236}">
                <a16:creationId xmlns:a16="http://schemas.microsoft.com/office/drawing/2014/main" id="{CC404868-7101-82DE-1CA7-6C71E34D3A2E}"/>
              </a:ext>
            </a:extLst>
          </p:cNvPr>
          <p:cNvPicPr>
            <a:picLocks noChangeAspect="1"/>
          </p:cNvPicPr>
          <p:nvPr/>
        </p:nvPicPr>
        <p:blipFill>
          <a:blip r:embed="rId3"/>
          <a:stretch>
            <a:fillRect/>
          </a:stretch>
        </p:blipFill>
        <p:spPr>
          <a:xfrm>
            <a:off x="2449932" y="1680544"/>
            <a:ext cx="3402228" cy="3132447"/>
          </a:xfrm>
          <a:prstGeom prst="rect">
            <a:avLst/>
          </a:prstGeom>
        </p:spPr>
      </p:pic>
      <p:sp>
        <p:nvSpPr>
          <p:cNvPr id="3" name="文本框 2">
            <a:extLst>
              <a:ext uri="{FF2B5EF4-FFF2-40B4-BE49-F238E27FC236}">
                <a16:creationId xmlns:a16="http://schemas.microsoft.com/office/drawing/2014/main" id="{4391EA51-1484-6111-3C23-BF8621498523}"/>
              </a:ext>
            </a:extLst>
          </p:cNvPr>
          <p:cNvSpPr txBox="1"/>
          <p:nvPr/>
        </p:nvSpPr>
        <p:spPr>
          <a:xfrm>
            <a:off x="262992" y="2877436"/>
            <a:ext cx="2125980" cy="369332"/>
          </a:xfrm>
          <a:prstGeom prst="rect">
            <a:avLst/>
          </a:prstGeom>
          <a:noFill/>
        </p:spPr>
        <p:txBody>
          <a:bodyPr wrap="square" rtlCol="0">
            <a:spAutoFit/>
          </a:bodyPr>
          <a:lstStyle/>
          <a:p>
            <a:r>
              <a:rPr lang="zh-CN" altLang="en-US" dirty="0">
                <a:ea typeface="黑体" panose="02010609060101010101" pitchFamily="49" charset="-122"/>
              </a:rPr>
              <a:t>实验室报告的</a:t>
            </a:r>
            <a:r>
              <a:rPr lang="en-US" altLang="zh-CN" dirty="0" err="1">
                <a:ea typeface="黑体" panose="02010609060101010101" pitchFamily="49" charset="-122"/>
              </a:rPr>
              <a:t>PNa</a:t>
            </a:r>
            <a:r>
              <a:rPr lang="zh-CN" altLang="en-US" dirty="0">
                <a:ea typeface="黑体" panose="02010609060101010101" pitchFamily="49" charset="-122"/>
              </a:rPr>
              <a:t>：</a:t>
            </a:r>
          </a:p>
        </p:txBody>
      </p:sp>
      <p:sp>
        <p:nvSpPr>
          <p:cNvPr id="4" name="文本框 3">
            <a:extLst>
              <a:ext uri="{FF2B5EF4-FFF2-40B4-BE49-F238E27FC236}">
                <a16:creationId xmlns:a16="http://schemas.microsoft.com/office/drawing/2014/main" id="{0CBB10E7-E614-F712-D696-D7384F94F6C2}"/>
              </a:ext>
            </a:extLst>
          </p:cNvPr>
          <p:cNvSpPr txBox="1"/>
          <p:nvPr/>
        </p:nvSpPr>
        <p:spPr>
          <a:xfrm>
            <a:off x="5891543" y="2877436"/>
            <a:ext cx="276791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实验室测定的</a:t>
            </a:r>
            <a:r>
              <a:rPr lang="en-US" altLang="zh-CN" dirty="0" err="1">
                <a:latin typeface="黑体" panose="02010609060101010101" pitchFamily="49" charset="-122"/>
                <a:ea typeface="黑体" panose="02010609060101010101" pitchFamily="49" charset="-122"/>
              </a:rPr>
              <a:t>PNa</a:t>
            </a:r>
            <a:r>
              <a:rPr lang="zh-CN" altLang="en-US" dirty="0">
                <a:latin typeface="黑体" panose="02010609060101010101" pitchFamily="49" charset="-122"/>
                <a:ea typeface="黑体" panose="02010609060101010101" pitchFamily="49" charset="-122"/>
              </a:rPr>
              <a:t>：</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FDD89FA-B2D5-54B5-0E9C-66F3FAB3853E}"/>
                  </a:ext>
                </a:extLst>
              </p:cNvPr>
              <p:cNvSpPr txBox="1"/>
              <p:nvPr/>
            </p:nvSpPr>
            <p:spPr>
              <a:xfrm>
                <a:off x="681953" y="3463290"/>
                <a:ext cx="1489190" cy="788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altLang="zh-CN" i="1" smtClean="0">
                              <a:latin typeface="Cambria Math" panose="02040503050406030204" pitchFamily="18" charset="0"/>
                            </a:rPr>
                          </m:ctrlPr>
                        </m:fPr>
                        <m:num>
                          <m:r>
                            <m:rPr>
                              <m:sty m:val="p"/>
                            </m:rPr>
                            <a:rPr lang="en-US" altLang="zh-CN" i="1">
                              <a:latin typeface="Cambria Math" panose="02040503050406030204" pitchFamily="18" charset="0"/>
                            </a:rPr>
                            <m:t>Na</m:t>
                          </m:r>
                        </m:num>
                        <m:den>
                          <m:eqArr>
                            <m:eqArrPr>
                              <m:ctrlPr>
                                <a:rPr lang="en-US" altLang="zh-CN" i="1">
                                  <a:latin typeface="Cambria Math" panose="02040503050406030204" pitchFamily="18" charset="0"/>
                                </a:rPr>
                              </m:ctrlPr>
                            </m:eqArrPr>
                            <m:e>
                              <m:r>
                                <m:rPr>
                                  <m:sty m:val="p"/>
                                </m:rPr>
                                <a:rPr lang="en-US" altLang="zh-CN" i="1">
                                  <a:latin typeface="Cambria Math" panose="02040503050406030204" pitchFamily="18" charset="0"/>
                                </a:rPr>
                                <m:t>Plasma</m:t>
                              </m:r>
                              <m:r>
                                <a:rPr lang="en-US" altLang="zh-CN" b="0" i="1" smtClean="0">
                                  <a:latin typeface="Cambria Math" panose="02040503050406030204" pitchFamily="18" charset="0"/>
                                </a:rPr>
                                <m:t> </m:t>
                              </m:r>
                              <m:r>
                                <m:rPr>
                                  <m:sty m:val="p"/>
                                </m:rPr>
                                <a:rPr lang="en-US" altLang="zh-CN" i="1">
                                  <a:latin typeface="Cambria Math" panose="02040503050406030204" pitchFamily="18" charset="0"/>
                                </a:rPr>
                                <m:t>Water</m:t>
                              </m:r>
                            </m:e>
                            <m:e>
                              <m:r>
                                <a:rPr lang="zh-CN" altLang="en-US" i="1" smtClean="0">
                                  <a:latin typeface="Cambria Math" panose="02040503050406030204" pitchFamily="18" charset="0"/>
                                </a:rPr>
                                <m:t>（</m:t>
                              </m:r>
                              <m:r>
                                <a:rPr lang="zh-CN" altLang="en-US" i="1">
                                  <a:latin typeface="Cambria Math" panose="02040503050406030204" pitchFamily="18" charset="0"/>
                                </a:rPr>
                                <m:t>血浆水</m:t>
                              </m:r>
                              <m:r>
                                <a:rPr lang="zh-CN" altLang="en-US" i="1" smtClean="0">
                                  <a:latin typeface="Cambria Math" panose="02040503050406030204" pitchFamily="18" charset="0"/>
                                </a:rPr>
                                <m:t>）</m:t>
                              </m:r>
                            </m:e>
                          </m:eqArr>
                        </m:den>
                      </m:f>
                    </m:oMath>
                  </m:oMathPara>
                </a14:m>
                <a:endParaRPr lang="zh-CN" altLang="en-US" dirty="0">
                  <a:latin typeface="黑体" panose="02010609060101010101" pitchFamily="49" charset="-122"/>
                  <a:ea typeface="黑体" panose="02010609060101010101" pitchFamily="49" charset="-122"/>
                  <a:cs typeface="Calibri" panose="020F0502020204030204" pitchFamily="34" charset="0"/>
                </a:endParaRPr>
              </a:p>
            </p:txBody>
          </p:sp>
        </mc:Choice>
        <mc:Fallback xmlns="">
          <p:sp>
            <p:nvSpPr>
              <p:cNvPr id="5" name="文本框 4">
                <a:extLst>
                  <a:ext uri="{FF2B5EF4-FFF2-40B4-BE49-F238E27FC236}">
                    <a16:creationId xmlns:a16="http://schemas.microsoft.com/office/drawing/2014/main" id="{CFDD89FA-B2D5-54B5-0E9C-66F3FAB3853E}"/>
                  </a:ext>
                </a:extLst>
              </p:cNvPr>
              <p:cNvSpPr txBox="1">
                <a:spLocks noRot="1" noChangeAspect="1" noMove="1" noResize="1" noEditPoints="1" noAdjustHandles="1" noChangeArrowheads="1" noChangeShapeType="1" noTextEdit="1"/>
              </p:cNvSpPr>
              <p:nvPr/>
            </p:nvSpPr>
            <p:spPr>
              <a:xfrm>
                <a:off x="681953" y="3463290"/>
                <a:ext cx="1489190" cy="78861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A35DE00-EFD6-2588-F766-7720379FF997}"/>
                  </a:ext>
                </a:extLst>
              </p:cNvPr>
              <p:cNvSpPr txBox="1"/>
              <p:nvPr/>
            </p:nvSpPr>
            <p:spPr>
              <a:xfrm>
                <a:off x="6490028" y="3463290"/>
                <a:ext cx="1570943" cy="7886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altLang="zh-CN" i="1" smtClean="0">
                              <a:latin typeface="Cambria Math" panose="02040503050406030204" pitchFamily="18" charset="0"/>
                            </a:rPr>
                          </m:ctrlPr>
                        </m:fPr>
                        <m:num>
                          <m:r>
                            <m:rPr>
                              <m:sty m:val="p"/>
                            </m:rPr>
                            <a:rPr lang="en-US" altLang="zh-CN" i="1">
                              <a:latin typeface="Cambria Math" panose="02040503050406030204" pitchFamily="18" charset="0"/>
                            </a:rPr>
                            <m:t>Na</m:t>
                          </m:r>
                        </m:num>
                        <m:den>
                          <m:eqArr>
                            <m:eqArrPr>
                              <m:ctrlPr>
                                <a:rPr lang="en-US" altLang="zh-CN" i="1">
                                  <a:latin typeface="Cambria Math" panose="02040503050406030204" pitchFamily="18" charset="0"/>
                                </a:rPr>
                              </m:ctrlPr>
                            </m:eqArrPr>
                            <m:e>
                              <m:r>
                                <m:rPr>
                                  <m:sty m:val="p"/>
                                </m:rPr>
                                <a:rPr lang="en-US" altLang="zh-CN" i="1">
                                  <a:latin typeface="Cambria Math" panose="02040503050406030204" pitchFamily="18" charset="0"/>
                                </a:rPr>
                                <m:t>Plasma</m:t>
                              </m:r>
                              <m:r>
                                <a:rPr lang="en-US" altLang="zh-CN" b="0" i="1" smtClean="0">
                                  <a:latin typeface="Cambria Math" panose="02040503050406030204" pitchFamily="18" charset="0"/>
                                </a:rPr>
                                <m:t> </m:t>
                              </m:r>
                              <m:r>
                                <m:rPr>
                                  <m:sty m:val="p"/>
                                </m:rPr>
                                <a:rPr lang="en-US" altLang="zh-CN" i="1">
                                  <a:latin typeface="Cambria Math" panose="02040503050406030204" pitchFamily="18" charset="0"/>
                                </a:rPr>
                                <m:t>Volume</m:t>
                              </m:r>
                            </m:e>
                            <m:e>
                              <m:r>
                                <a:rPr lang="zh-CN" altLang="en-US" i="1" smtClean="0">
                                  <a:latin typeface="Cambria Math" panose="02040503050406030204" pitchFamily="18" charset="0"/>
                                </a:rPr>
                                <m:t>（</m:t>
                              </m:r>
                              <m:r>
                                <a:rPr lang="zh-CN" altLang="en-US" i="1">
                                  <a:latin typeface="Cambria Math" panose="02040503050406030204" pitchFamily="18" charset="0"/>
                                </a:rPr>
                                <m:t>血浆</m:t>
                              </m:r>
                              <m:r>
                                <a:rPr lang="zh-CN" altLang="en-US" i="1" smtClean="0">
                                  <a:latin typeface="Cambria Math" panose="02040503050406030204" pitchFamily="18" charset="0"/>
                                </a:rPr>
                                <m:t>容量）</m:t>
                              </m:r>
                            </m:e>
                          </m:eqArr>
                        </m:den>
                      </m:f>
                    </m:oMath>
                  </m:oMathPara>
                </a14:m>
                <a:endParaRPr lang="zh-CN" altLang="en-US" dirty="0">
                  <a:latin typeface="Calibri" panose="020F0502020204030204" pitchFamily="34" charset="0"/>
                  <a:cs typeface="Calibri" panose="020F0502020204030204" pitchFamily="34" charset="0"/>
                </a:endParaRPr>
              </a:p>
            </p:txBody>
          </p:sp>
        </mc:Choice>
        <mc:Fallback xmlns="">
          <p:sp>
            <p:nvSpPr>
              <p:cNvPr id="7" name="文本框 6">
                <a:extLst>
                  <a:ext uri="{FF2B5EF4-FFF2-40B4-BE49-F238E27FC236}">
                    <a16:creationId xmlns:a16="http://schemas.microsoft.com/office/drawing/2014/main" id="{CA35DE00-EFD6-2588-F766-7720379FF997}"/>
                  </a:ext>
                </a:extLst>
              </p:cNvPr>
              <p:cNvSpPr txBox="1">
                <a:spLocks noRot="1" noChangeAspect="1" noMove="1" noResize="1" noEditPoints="1" noAdjustHandles="1" noChangeArrowheads="1" noChangeShapeType="1" noTextEdit="1"/>
              </p:cNvSpPr>
              <p:nvPr/>
            </p:nvSpPr>
            <p:spPr>
              <a:xfrm>
                <a:off x="6490028" y="3463290"/>
                <a:ext cx="1570943" cy="788614"/>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760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04">
            <a:extLst>
              <a:ext uri="{FF2B5EF4-FFF2-40B4-BE49-F238E27FC236}">
                <a16:creationId xmlns:a16="http://schemas.microsoft.com/office/drawing/2014/main" id="{1EB76AB5-5697-42EA-9606-FD81F2DD625E}"/>
              </a:ext>
            </a:extLst>
          </p:cNvPr>
          <p:cNvSpPr/>
          <p:nvPr/>
        </p:nvSpPr>
        <p:spPr>
          <a:xfrm>
            <a:off x="2046985" y="1348800"/>
            <a:ext cx="594608" cy="594608"/>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grpSp>
        <p:nvGrpSpPr>
          <p:cNvPr id="3" name="组合 2">
            <a:extLst>
              <a:ext uri="{FF2B5EF4-FFF2-40B4-BE49-F238E27FC236}">
                <a16:creationId xmlns:a16="http://schemas.microsoft.com/office/drawing/2014/main" id="{28D329FA-C21A-41A3-BE84-61295C11C4F1}"/>
              </a:ext>
            </a:extLst>
          </p:cNvPr>
          <p:cNvGrpSpPr/>
          <p:nvPr/>
        </p:nvGrpSpPr>
        <p:grpSpPr>
          <a:xfrm>
            <a:off x="331882" y="1821581"/>
            <a:ext cx="1290076" cy="1290076"/>
            <a:chOff x="1817492" y="2783190"/>
            <a:chExt cx="1720101" cy="1720101"/>
          </a:xfrm>
        </p:grpSpPr>
        <p:sp>
          <p:nvSpPr>
            <p:cNvPr id="4" name="Shape 1012">
              <a:extLst>
                <a:ext uri="{FF2B5EF4-FFF2-40B4-BE49-F238E27FC236}">
                  <a16:creationId xmlns:a16="http://schemas.microsoft.com/office/drawing/2014/main" id="{60D9B703-F9B6-41CD-9064-62D10FBD8C73}"/>
                </a:ext>
              </a:extLst>
            </p:cNvPr>
            <p:cNvSpPr/>
            <p:nvPr/>
          </p:nvSpPr>
          <p:spPr>
            <a:xfrm>
              <a:off x="1817492" y="2783190"/>
              <a:ext cx="1720101" cy="1720101"/>
            </a:xfrm>
            <a:prstGeom prst="ellipse">
              <a:avLst/>
            </a:prstGeom>
            <a:gradFill>
              <a:gsLst>
                <a:gs pos="0">
                  <a:srgbClr val="FFFFFF"/>
                </a:gs>
                <a:gs pos="61752">
                  <a:srgbClr val="F8F7F9"/>
                </a:gs>
              </a:gsLst>
              <a:lin ang="8100000"/>
            </a:gradFill>
            <a:ln w="381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5" name="Shape 1013">
              <a:extLst>
                <a:ext uri="{FF2B5EF4-FFF2-40B4-BE49-F238E27FC236}">
                  <a16:creationId xmlns:a16="http://schemas.microsoft.com/office/drawing/2014/main" id="{B3724B05-CC73-4C19-8F40-ED9E43D77852}"/>
                </a:ext>
              </a:extLst>
            </p:cNvPr>
            <p:cNvSpPr/>
            <p:nvPr/>
          </p:nvSpPr>
          <p:spPr>
            <a:xfrm>
              <a:off x="2092768" y="3152594"/>
              <a:ext cx="1169549" cy="769441"/>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defRPr sz="6300" b="1" baseline="12952">
                  <a:solidFill>
                    <a:srgbClr val="004B8C"/>
                  </a:solidFill>
                  <a:latin typeface="Microsoft YaHei"/>
                  <a:ea typeface="Microsoft YaHei"/>
                  <a:cs typeface="Microsoft YaHei"/>
                  <a:sym typeface="Microsoft YaHei"/>
                </a:defRPr>
              </a:lvl1pPr>
            </a:lstStyle>
            <a:p>
              <a:r>
                <a:rPr sz="4725"/>
                <a:t>目录</a:t>
              </a:r>
            </a:p>
          </p:txBody>
        </p:sp>
        <p:sp>
          <p:nvSpPr>
            <p:cNvPr id="6" name="Shape 1014">
              <a:extLst>
                <a:ext uri="{FF2B5EF4-FFF2-40B4-BE49-F238E27FC236}">
                  <a16:creationId xmlns:a16="http://schemas.microsoft.com/office/drawing/2014/main" id="{4D5015E7-3C12-458A-AF0B-F99E8D7E358C}"/>
                </a:ext>
              </a:extLst>
            </p:cNvPr>
            <p:cNvSpPr/>
            <p:nvPr/>
          </p:nvSpPr>
          <p:spPr>
            <a:xfrm>
              <a:off x="2135515" y="3733723"/>
              <a:ext cx="1084054" cy="56254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lnSpc>
                  <a:spcPct val="150000"/>
                </a:lnSpc>
                <a:defRPr sz="3300" baseline="15030">
                  <a:solidFill>
                    <a:schemeClr val="accent3">
                      <a:lumOff val="17647"/>
                    </a:schemeClr>
                  </a:solidFill>
                  <a:latin typeface="Impact"/>
                  <a:ea typeface="Impact"/>
                  <a:cs typeface="Impact"/>
                  <a:sym typeface="Impact"/>
                </a:defRPr>
              </a:lvl1pPr>
            </a:lstStyle>
            <a:p>
              <a:r>
                <a:rPr sz="2475" dirty="0"/>
                <a:t>CONTENT</a:t>
              </a:r>
            </a:p>
          </p:txBody>
        </p:sp>
      </p:grpSp>
      <p:sp>
        <p:nvSpPr>
          <p:cNvPr id="7" name="Shape 1015">
            <a:extLst>
              <a:ext uri="{FF2B5EF4-FFF2-40B4-BE49-F238E27FC236}">
                <a16:creationId xmlns:a16="http://schemas.microsoft.com/office/drawing/2014/main" id="{71B8B4BD-3B76-4735-8A5C-60EF015CAB8F}"/>
              </a:ext>
            </a:extLst>
          </p:cNvPr>
          <p:cNvSpPr/>
          <p:nvPr/>
        </p:nvSpPr>
        <p:spPr>
          <a:xfrm>
            <a:off x="2896217" y="1484555"/>
            <a:ext cx="4014357"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r>
              <a:rPr lang="zh-CN" altLang="en-US" sz="2000" dirty="0">
                <a:solidFill>
                  <a:schemeClr val="bg1">
                    <a:lumMod val="75000"/>
                  </a:schemeClr>
                </a:solidFill>
              </a:rPr>
              <a:t>假性低钠血症</a:t>
            </a:r>
          </a:p>
        </p:txBody>
      </p:sp>
      <p:sp>
        <p:nvSpPr>
          <p:cNvPr id="8" name="Shape 1023">
            <a:extLst>
              <a:ext uri="{FF2B5EF4-FFF2-40B4-BE49-F238E27FC236}">
                <a16:creationId xmlns:a16="http://schemas.microsoft.com/office/drawing/2014/main" id="{F3AFCFAD-5937-4A4F-8135-5A2382082F5B}"/>
              </a:ext>
            </a:extLst>
          </p:cNvPr>
          <p:cNvSpPr/>
          <p:nvPr/>
        </p:nvSpPr>
        <p:spPr>
          <a:xfrm>
            <a:off x="2896217" y="678484"/>
            <a:ext cx="2377572" cy="400110"/>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rgbClr val="C21D43"/>
                </a:solidFill>
                <a:latin typeface="Microsoft YaHei"/>
                <a:ea typeface="Microsoft YaHei"/>
                <a:cs typeface="Microsoft YaHei"/>
                <a:sym typeface="Microsoft YaHei"/>
              </a:defRPr>
            </a:lvl1pPr>
          </a:lstStyle>
          <a:p>
            <a:pPr hangingPunct="0"/>
            <a:r>
              <a:rPr lang="zh-CN" altLang="en-US" sz="2000" dirty="0">
                <a:solidFill>
                  <a:srgbClr val="004B8C"/>
                </a:solidFill>
                <a:latin typeface="Arial" panose="020B0604020202020204" pitchFamily="34" charset="0"/>
                <a:ea typeface="Microsoft YaHei" panose="020B0503020204020204" pitchFamily="34" charset="-122"/>
                <a:cs typeface="Arial" panose="020B0604020202020204" pitchFamily="34" charset="0"/>
                <a:sym typeface="Arial"/>
              </a:rPr>
              <a:t>假性高钾、低钾血症</a:t>
            </a:r>
          </a:p>
        </p:txBody>
      </p:sp>
      <p:grpSp>
        <p:nvGrpSpPr>
          <p:cNvPr id="9" name="组合 8">
            <a:extLst>
              <a:ext uri="{FF2B5EF4-FFF2-40B4-BE49-F238E27FC236}">
                <a16:creationId xmlns:a16="http://schemas.microsoft.com/office/drawing/2014/main" id="{C152CD51-9D8E-4E0E-9196-2879B770A21D}"/>
              </a:ext>
            </a:extLst>
          </p:cNvPr>
          <p:cNvGrpSpPr/>
          <p:nvPr/>
        </p:nvGrpSpPr>
        <p:grpSpPr>
          <a:xfrm>
            <a:off x="2024357" y="567549"/>
            <a:ext cx="754571" cy="2987675"/>
            <a:chOff x="2296861" y="506352"/>
            <a:chExt cx="1213093" cy="4803163"/>
          </a:xfrm>
        </p:grpSpPr>
        <p:sp>
          <p:nvSpPr>
            <p:cNvPr id="10" name="Shape 999">
              <a:extLst>
                <a:ext uri="{FF2B5EF4-FFF2-40B4-BE49-F238E27FC236}">
                  <a16:creationId xmlns:a16="http://schemas.microsoft.com/office/drawing/2014/main" id="{6762750E-8873-41C9-90F2-1EFEA0241185}"/>
                </a:ext>
              </a:extLst>
            </p:cNvPr>
            <p:cNvSpPr/>
            <p:nvPr/>
          </p:nvSpPr>
          <p:spPr>
            <a:xfrm>
              <a:off x="2909613" y="506352"/>
              <a:ext cx="600335" cy="1200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1" name="Shape 997">
              <a:extLst>
                <a:ext uri="{FF2B5EF4-FFF2-40B4-BE49-F238E27FC236}">
                  <a16:creationId xmlns:a16="http://schemas.microsoft.com/office/drawing/2014/main" id="{3A7ED333-FD98-48A5-BC2F-59CA1CC1BA70}"/>
                </a:ext>
              </a:extLst>
            </p:cNvPr>
            <p:cNvSpPr/>
            <p:nvPr/>
          </p:nvSpPr>
          <p:spPr>
            <a:xfrm>
              <a:off x="2428010" y="622887"/>
              <a:ext cx="955927" cy="955927"/>
            </a:xfrm>
            <a:prstGeom prst="ellipse">
              <a:avLst/>
            </a:prstGeom>
            <a:solidFill>
              <a:srgbClr val="FF0000"/>
            </a:soli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2" name="Shape 998">
              <a:extLst>
                <a:ext uri="{FF2B5EF4-FFF2-40B4-BE49-F238E27FC236}">
                  <a16:creationId xmlns:a16="http://schemas.microsoft.com/office/drawing/2014/main" id="{5D3B4BE4-DD95-4D0C-935C-1BC3EE01FF89}"/>
                </a:ext>
              </a:extLst>
            </p:cNvPr>
            <p:cNvSpPr/>
            <p:nvPr/>
          </p:nvSpPr>
          <p:spPr>
            <a:xfrm>
              <a:off x="2544540" y="670571"/>
              <a:ext cx="687326" cy="8359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rgbClr val="FFFFFF"/>
                  </a:solidFill>
                  <a:latin typeface="Impact"/>
                  <a:ea typeface="Impact"/>
                  <a:cs typeface="Impact"/>
                  <a:sym typeface="Impact"/>
                </a:defRPr>
              </a:lvl1pPr>
            </a:lstStyle>
            <a:p>
              <a:r>
                <a:rPr sz="2475" dirty="0">
                  <a:solidFill>
                    <a:schemeClr val="bg1"/>
                  </a:solidFill>
                </a:rPr>
                <a:t>01</a:t>
              </a:r>
            </a:p>
          </p:txBody>
        </p:sp>
        <p:sp>
          <p:nvSpPr>
            <p:cNvPr id="13" name="Shape 1000">
              <a:extLst>
                <a:ext uri="{FF2B5EF4-FFF2-40B4-BE49-F238E27FC236}">
                  <a16:creationId xmlns:a16="http://schemas.microsoft.com/office/drawing/2014/main" id="{84A2ACA2-F1A1-4FEB-A06D-F30DAFB26526}"/>
                </a:ext>
              </a:extLst>
            </p:cNvPr>
            <p:cNvSpPr/>
            <p:nvPr/>
          </p:nvSpPr>
          <p:spPr>
            <a:xfrm flipH="1">
              <a:off x="2296861" y="1707457"/>
              <a:ext cx="600333" cy="120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4" name="Shape 1001">
              <a:extLst>
                <a:ext uri="{FF2B5EF4-FFF2-40B4-BE49-F238E27FC236}">
                  <a16:creationId xmlns:a16="http://schemas.microsoft.com/office/drawing/2014/main" id="{860773C6-EE50-4D7C-B14B-4F760CB34977}"/>
                </a:ext>
              </a:extLst>
            </p:cNvPr>
            <p:cNvSpPr/>
            <p:nvPr/>
          </p:nvSpPr>
          <p:spPr>
            <a:xfrm>
              <a:off x="2887361" y="2908504"/>
              <a:ext cx="622593" cy="1200670"/>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5" name="Shape 1005">
              <a:extLst>
                <a:ext uri="{FF2B5EF4-FFF2-40B4-BE49-F238E27FC236}">
                  <a16:creationId xmlns:a16="http://schemas.microsoft.com/office/drawing/2014/main" id="{158FA178-EDDA-44DD-93E5-D5C6FC8DDD09}"/>
                </a:ext>
              </a:extLst>
            </p:cNvPr>
            <p:cNvSpPr/>
            <p:nvPr/>
          </p:nvSpPr>
          <p:spPr>
            <a:xfrm>
              <a:off x="2433142" y="1889219"/>
              <a:ext cx="756121" cy="835931"/>
            </a:xfrm>
            <a:prstGeom prst="rect">
              <a:avLst/>
            </a:prstGeom>
            <a:noFill/>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02</a:t>
              </a:r>
            </a:p>
          </p:txBody>
        </p:sp>
        <p:sp>
          <p:nvSpPr>
            <p:cNvPr id="16" name="Shape 1008">
              <a:extLst>
                <a:ext uri="{FF2B5EF4-FFF2-40B4-BE49-F238E27FC236}">
                  <a16:creationId xmlns:a16="http://schemas.microsoft.com/office/drawing/2014/main" id="{CAA2F94A-B253-4111-A567-8160043FBA5D}"/>
                </a:ext>
              </a:extLst>
            </p:cNvPr>
            <p:cNvSpPr/>
            <p:nvPr/>
          </p:nvSpPr>
          <p:spPr>
            <a:xfrm>
              <a:off x="2428010" y="3030880"/>
              <a:ext cx="955927" cy="955926"/>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7" name="Shape 1009">
              <a:extLst>
                <a:ext uri="{FF2B5EF4-FFF2-40B4-BE49-F238E27FC236}">
                  <a16:creationId xmlns:a16="http://schemas.microsoft.com/office/drawing/2014/main" id="{D466F7F9-7809-4283-A98E-61C6E2884561}"/>
                </a:ext>
              </a:extLst>
            </p:cNvPr>
            <p:cNvSpPr/>
            <p:nvPr/>
          </p:nvSpPr>
          <p:spPr>
            <a:xfrm>
              <a:off x="2502099" y="3078562"/>
              <a:ext cx="772209"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03</a:t>
              </a:r>
            </a:p>
          </p:txBody>
        </p:sp>
        <p:sp>
          <p:nvSpPr>
            <p:cNvPr id="18" name="Shape 1000">
              <a:extLst>
                <a:ext uri="{FF2B5EF4-FFF2-40B4-BE49-F238E27FC236}">
                  <a16:creationId xmlns:a16="http://schemas.microsoft.com/office/drawing/2014/main" id="{C076CCFB-9BEE-471D-BD9E-A75826D9D07E}"/>
                </a:ext>
              </a:extLst>
            </p:cNvPr>
            <p:cNvSpPr/>
            <p:nvPr/>
          </p:nvSpPr>
          <p:spPr>
            <a:xfrm flipH="1">
              <a:off x="2296861" y="4109207"/>
              <a:ext cx="600333" cy="120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9" name="Shape 1004">
              <a:extLst>
                <a:ext uri="{FF2B5EF4-FFF2-40B4-BE49-F238E27FC236}">
                  <a16:creationId xmlns:a16="http://schemas.microsoft.com/office/drawing/2014/main" id="{CA6BC46D-5A4C-44FD-944A-483DA4672A6A}"/>
                </a:ext>
              </a:extLst>
            </p:cNvPr>
            <p:cNvSpPr/>
            <p:nvPr/>
          </p:nvSpPr>
          <p:spPr>
            <a:xfrm>
              <a:off x="2428010" y="4231550"/>
              <a:ext cx="955927" cy="955926"/>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0" name="Shape 1005">
              <a:extLst>
                <a:ext uri="{FF2B5EF4-FFF2-40B4-BE49-F238E27FC236}">
                  <a16:creationId xmlns:a16="http://schemas.microsoft.com/office/drawing/2014/main" id="{1D10E417-8415-4C83-8B8A-B98BF0AB4E58}"/>
                </a:ext>
              </a:extLst>
            </p:cNvPr>
            <p:cNvSpPr/>
            <p:nvPr/>
          </p:nvSpPr>
          <p:spPr>
            <a:xfrm>
              <a:off x="2510143" y="4279234"/>
              <a:ext cx="756120"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4</a:t>
              </a:r>
              <a:endParaRPr sz="2475" dirty="0">
                <a:solidFill>
                  <a:schemeClr val="bg1">
                    <a:lumMod val="75000"/>
                  </a:schemeClr>
                </a:solidFill>
              </a:endParaRPr>
            </a:p>
          </p:txBody>
        </p:sp>
      </p:grpSp>
      <p:sp>
        <p:nvSpPr>
          <p:cNvPr id="21" name="Shape 1018">
            <a:extLst>
              <a:ext uri="{FF2B5EF4-FFF2-40B4-BE49-F238E27FC236}">
                <a16:creationId xmlns:a16="http://schemas.microsoft.com/office/drawing/2014/main" id="{F985750B-541B-48EE-93B8-0A016FC81E0B}"/>
              </a:ext>
            </a:extLst>
          </p:cNvPr>
          <p:cNvSpPr/>
          <p:nvPr/>
        </p:nvSpPr>
        <p:spPr>
          <a:xfrm>
            <a:off x="2896216" y="2869639"/>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假性低、高阴离子间隙</a:t>
            </a:r>
          </a:p>
        </p:txBody>
      </p:sp>
      <p:sp>
        <p:nvSpPr>
          <p:cNvPr id="22" name="Shape 1018">
            <a:extLst>
              <a:ext uri="{FF2B5EF4-FFF2-40B4-BE49-F238E27FC236}">
                <a16:creationId xmlns:a16="http://schemas.microsoft.com/office/drawing/2014/main" id="{D00A22D1-D16E-48D4-9036-F11121829388}"/>
              </a:ext>
            </a:extLst>
          </p:cNvPr>
          <p:cNvSpPr/>
          <p:nvPr/>
        </p:nvSpPr>
        <p:spPr>
          <a:xfrm>
            <a:off x="2859128" y="2095899"/>
            <a:ext cx="3916455" cy="499624"/>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假性低碳酸氢盐、高碳酸氢盐血症</a:t>
            </a:r>
            <a:endParaRPr lang="en-US" altLang="zh-CN" sz="2000" dirty="0">
              <a:solidFill>
                <a:schemeClr val="bg1">
                  <a:lumMod val="75000"/>
                </a:schemeClr>
              </a:solidFill>
            </a:endParaRPr>
          </a:p>
        </p:txBody>
      </p:sp>
      <p:sp>
        <p:nvSpPr>
          <p:cNvPr id="25" name="Shape 1001">
            <a:extLst>
              <a:ext uri="{FF2B5EF4-FFF2-40B4-BE49-F238E27FC236}">
                <a16:creationId xmlns:a16="http://schemas.microsoft.com/office/drawing/2014/main" id="{5A9D6289-DC60-1814-A901-79DB409ED370}"/>
              </a:ext>
            </a:extLst>
          </p:cNvPr>
          <p:cNvSpPr/>
          <p:nvPr/>
        </p:nvSpPr>
        <p:spPr>
          <a:xfrm>
            <a:off x="2391657" y="3555224"/>
            <a:ext cx="387267" cy="746844"/>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26" name="Shape 1008">
            <a:extLst>
              <a:ext uri="{FF2B5EF4-FFF2-40B4-BE49-F238E27FC236}">
                <a16:creationId xmlns:a16="http://schemas.microsoft.com/office/drawing/2014/main" id="{6521AB5C-615F-29DB-4C76-B3B6234CA386}"/>
              </a:ext>
            </a:extLst>
          </p:cNvPr>
          <p:cNvSpPr/>
          <p:nvPr/>
        </p:nvSpPr>
        <p:spPr>
          <a:xfrm>
            <a:off x="2132334" y="3631603"/>
            <a:ext cx="594608" cy="594607"/>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7" name="Shape 1009">
            <a:extLst>
              <a:ext uri="{FF2B5EF4-FFF2-40B4-BE49-F238E27FC236}">
                <a16:creationId xmlns:a16="http://schemas.microsoft.com/office/drawing/2014/main" id="{3A1DE0F1-75EB-68AF-4C6B-CA9C92B902FE}"/>
              </a:ext>
            </a:extLst>
          </p:cNvPr>
          <p:cNvSpPr/>
          <p:nvPr/>
        </p:nvSpPr>
        <p:spPr>
          <a:xfrm>
            <a:off x="2178419" y="3661262"/>
            <a:ext cx="480331" cy="51996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5</a:t>
            </a:r>
            <a:endParaRPr sz="2475" dirty="0">
              <a:solidFill>
                <a:schemeClr val="bg1">
                  <a:lumMod val="75000"/>
                </a:schemeClr>
              </a:solidFill>
            </a:endParaRPr>
          </a:p>
        </p:txBody>
      </p:sp>
      <p:sp>
        <p:nvSpPr>
          <p:cNvPr id="28" name="Shape 1018">
            <a:extLst>
              <a:ext uri="{FF2B5EF4-FFF2-40B4-BE49-F238E27FC236}">
                <a16:creationId xmlns:a16="http://schemas.microsoft.com/office/drawing/2014/main" id="{07C8EA85-C526-3DEA-57BB-C4703346F693}"/>
              </a:ext>
            </a:extLst>
          </p:cNvPr>
          <p:cNvSpPr/>
          <p:nvPr/>
        </p:nvSpPr>
        <p:spPr>
          <a:xfrm>
            <a:off x="2896216" y="3624742"/>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假性高磷、低磷血症</a:t>
            </a:r>
          </a:p>
        </p:txBody>
      </p:sp>
    </p:spTree>
    <p:extLst>
      <p:ext uri="{BB962C8B-B14F-4D97-AF65-F5344CB8AC3E}">
        <p14:creationId xmlns:p14="http://schemas.microsoft.com/office/powerpoint/2010/main" val="284514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E68D2A5-A5C9-A370-08A7-A55C4EA98941}"/>
              </a:ext>
            </a:extLst>
          </p:cNvPr>
          <p:cNvSpPr txBox="1"/>
          <p:nvPr/>
        </p:nvSpPr>
        <p:spPr>
          <a:xfrm>
            <a:off x="774359" y="296563"/>
            <a:ext cx="7982464" cy="4205126"/>
          </a:xfrm>
          <a:prstGeom prst="rect">
            <a:avLst/>
          </a:prstGeom>
          <a:noFill/>
        </p:spPr>
        <p:txBody>
          <a:bodyPr wrap="square" rtlCol="0">
            <a:spAutoFit/>
          </a:bodyPr>
          <a:lstStyle/>
          <a:p>
            <a:pPr>
              <a:lnSpc>
                <a:spcPct val="150000"/>
              </a:lnSpc>
            </a:pPr>
            <a:r>
              <a:rPr lang="zh-CN" altLang="en-US" b="1" dirty="0">
                <a:ea typeface="黑体" panose="02010609060101010101" pitchFamily="49" charset="-122"/>
              </a:rPr>
              <a:t>举例：</a:t>
            </a:r>
            <a:endParaRPr lang="en-US" altLang="zh-CN" b="1" dirty="0">
              <a:ea typeface="黑体" panose="02010609060101010101" pitchFamily="49" charset="-122"/>
            </a:endParaRPr>
          </a:p>
          <a:p>
            <a:pPr marL="285750" indent="-285750">
              <a:lnSpc>
                <a:spcPct val="150000"/>
              </a:lnSpc>
              <a:buFont typeface="Wingdings" panose="05000000000000000000" pitchFamily="2" charset="2"/>
              <a:buChar char="Ø"/>
            </a:pPr>
            <a:r>
              <a:rPr lang="en-US" altLang="zh-CN" sz="1600" dirty="0">
                <a:ea typeface="黑体" panose="02010609060101010101" pitchFamily="49" charset="-122"/>
              </a:rPr>
              <a:t>1mL</a:t>
            </a:r>
            <a:r>
              <a:rPr lang="zh-CN" altLang="en-US" sz="1600" dirty="0">
                <a:ea typeface="黑体" panose="02010609060101010101" pitchFamily="49" charset="-122"/>
              </a:rPr>
              <a:t>血清样本，按</a:t>
            </a:r>
            <a:r>
              <a:rPr lang="en-US" altLang="zh-CN" sz="1600" dirty="0">
                <a:ea typeface="黑体" panose="02010609060101010101" pitchFamily="49" charset="-122"/>
              </a:rPr>
              <a:t>1:1000</a:t>
            </a:r>
            <a:r>
              <a:rPr lang="zh-CN" altLang="en-US" sz="1600" dirty="0">
                <a:ea typeface="黑体" panose="02010609060101010101" pitchFamily="49" charset="-122"/>
              </a:rPr>
              <a:t>稀释</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sz="1600" dirty="0">
                <a:ea typeface="黑体" panose="02010609060101010101" pitchFamily="49" charset="-122"/>
              </a:rPr>
              <a:t>假设血清含水量</a:t>
            </a:r>
            <a:r>
              <a:rPr lang="en-US" altLang="zh-CN" sz="1600" dirty="0">
                <a:ea typeface="黑体" panose="02010609060101010101" pitchFamily="49" charset="-122"/>
              </a:rPr>
              <a:t>93%</a:t>
            </a:r>
            <a:r>
              <a:rPr lang="zh-CN" altLang="en-US" sz="1600" dirty="0">
                <a:ea typeface="黑体" panose="02010609060101010101" pitchFamily="49" charset="-122"/>
              </a:rPr>
              <a:t>，</a:t>
            </a:r>
            <a:r>
              <a:rPr lang="en-US" altLang="zh-CN" sz="1600" dirty="0">
                <a:solidFill>
                  <a:srgbClr val="232323"/>
                </a:solidFill>
                <a:ea typeface="黑体" panose="02010609060101010101" pitchFamily="49" charset="-122"/>
              </a:rPr>
              <a:t> [Na]</a:t>
            </a:r>
            <a:r>
              <a:rPr lang="en-US" altLang="zh-CN" sz="1600" baseline="-25000" dirty="0">
                <a:solidFill>
                  <a:srgbClr val="232323"/>
                </a:solidFill>
                <a:ea typeface="黑体" panose="02010609060101010101" pitchFamily="49" charset="-122"/>
              </a:rPr>
              <a:t>SW </a:t>
            </a:r>
            <a:r>
              <a:rPr lang="en-US" altLang="zh-CN" sz="1600" dirty="0">
                <a:ea typeface="黑体" panose="02010609060101010101" pitchFamily="49" charset="-122"/>
              </a:rPr>
              <a:t>=154mmol/L</a:t>
            </a:r>
            <a:r>
              <a:rPr lang="zh-CN" altLang="en-US" sz="1600" dirty="0">
                <a:ea typeface="黑体" panose="02010609060101010101" pitchFamily="49" charset="-122"/>
              </a:rPr>
              <a:t>，</a:t>
            </a:r>
            <a:r>
              <a:rPr lang="en-US" altLang="zh-CN" sz="1600" dirty="0">
                <a:ea typeface="黑体" panose="02010609060101010101" pitchFamily="49" charset="-122"/>
              </a:rPr>
              <a:t>[Na]s=154mmol/L ×0.93=143mmol/L</a:t>
            </a:r>
          </a:p>
          <a:p>
            <a:pPr marL="285750" indent="-285750">
              <a:lnSpc>
                <a:spcPct val="150000"/>
              </a:lnSpc>
              <a:buFont typeface="Wingdings" panose="05000000000000000000" pitchFamily="2" charset="2"/>
              <a:buChar char="Ø"/>
            </a:pPr>
            <a:r>
              <a:rPr lang="en-US" altLang="zh-CN" sz="1600" dirty="0">
                <a:ea typeface="黑体" panose="02010609060101010101" pitchFamily="49" charset="-122"/>
              </a:rPr>
              <a:t>1mL</a:t>
            </a:r>
            <a:r>
              <a:rPr lang="zh-CN" altLang="en-US" sz="1600" dirty="0">
                <a:ea typeface="黑体" panose="02010609060101010101" pitchFamily="49" charset="-122"/>
              </a:rPr>
              <a:t>血清样本中含有</a:t>
            </a:r>
            <a:r>
              <a:rPr lang="en-US" altLang="zh-CN" sz="1600" dirty="0">
                <a:ea typeface="黑体" panose="02010609060101010101" pitchFamily="49" charset="-122"/>
              </a:rPr>
              <a:t>143umol Na</a:t>
            </a:r>
          </a:p>
          <a:p>
            <a:pPr marL="285750" indent="-285750">
              <a:lnSpc>
                <a:spcPct val="150000"/>
              </a:lnSpc>
              <a:buFont typeface="Wingdings" panose="05000000000000000000" pitchFamily="2" charset="2"/>
              <a:buChar char="Ø"/>
            </a:pPr>
            <a:r>
              <a:rPr lang="zh-CN" altLang="en-US" sz="1600" dirty="0">
                <a:ea typeface="黑体" panose="02010609060101010101" pitchFamily="49" charset="-122"/>
              </a:rPr>
              <a:t>稀释后样本中的钠浓度为</a:t>
            </a:r>
            <a:r>
              <a:rPr lang="en-US" altLang="zh-CN" sz="1600" dirty="0">
                <a:ea typeface="黑体" panose="02010609060101010101" pitchFamily="49" charset="-122"/>
              </a:rPr>
              <a:t>143umol/L</a:t>
            </a:r>
          </a:p>
          <a:p>
            <a:pPr marL="285750" indent="-285750">
              <a:lnSpc>
                <a:spcPct val="150000"/>
              </a:lnSpc>
              <a:buFont typeface="Wingdings" panose="05000000000000000000" pitchFamily="2" charset="2"/>
              <a:buChar char="Ø"/>
            </a:pPr>
            <a:r>
              <a:rPr lang="zh-CN" altLang="en-US" sz="1600" dirty="0">
                <a:ea typeface="黑体" panose="02010609060101010101" pitchFamily="49" charset="-122"/>
              </a:rPr>
              <a:t>考虑稀释，检验报告：</a:t>
            </a:r>
            <a:r>
              <a:rPr lang="en-US" altLang="zh-CN" sz="1600" b="1" dirty="0">
                <a:ea typeface="黑体" panose="02010609060101010101" pitchFamily="49" charset="-122"/>
              </a:rPr>
              <a:t>143mmol/L</a:t>
            </a:r>
          </a:p>
          <a:p>
            <a:pPr>
              <a:lnSpc>
                <a:spcPct val="150000"/>
              </a:lnSpc>
            </a:pPr>
            <a:r>
              <a:rPr lang="zh-CN" altLang="en-US" b="1" dirty="0">
                <a:solidFill>
                  <a:srgbClr val="FF0000"/>
                </a:solidFill>
                <a:ea typeface="黑体" panose="02010609060101010101" pitchFamily="49" charset="-122"/>
              </a:rPr>
              <a:t>假设存在严重的高脂血症，血清水含量</a:t>
            </a:r>
            <a:r>
              <a:rPr lang="en-US" altLang="zh-CN" b="1" dirty="0">
                <a:solidFill>
                  <a:srgbClr val="FF0000"/>
                </a:solidFill>
                <a:ea typeface="黑体" panose="02010609060101010101" pitchFamily="49" charset="-122"/>
              </a:rPr>
              <a:t>80%</a:t>
            </a:r>
            <a:r>
              <a:rPr lang="zh-CN" altLang="en-US" b="1" dirty="0">
                <a:solidFill>
                  <a:srgbClr val="FF0000"/>
                </a:solidFill>
                <a:ea typeface="黑体" panose="02010609060101010101" pitchFamily="49" charset="-122"/>
              </a:rPr>
              <a:t>，</a:t>
            </a:r>
            <a:r>
              <a:rPr lang="en-US" altLang="zh-CN" dirty="0">
                <a:solidFill>
                  <a:srgbClr val="232323"/>
                </a:solidFill>
                <a:ea typeface="黑体" panose="02010609060101010101" pitchFamily="49" charset="-122"/>
              </a:rPr>
              <a:t>[Na]</a:t>
            </a:r>
            <a:r>
              <a:rPr lang="en-US" altLang="zh-CN" baseline="-25000" dirty="0">
                <a:solidFill>
                  <a:srgbClr val="232323"/>
                </a:solidFill>
                <a:ea typeface="黑体" panose="02010609060101010101" pitchFamily="49" charset="-122"/>
              </a:rPr>
              <a:t>SW </a:t>
            </a:r>
            <a:r>
              <a:rPr lang="en-US" altLang="zh-CN" dirty="0">
                <a:ea typeface="黑体" panose="02010609060101010101" pitchFamily="49" charset="-122"/>
              </a:rPr>
              <a:t>=154mmol/L</a:t>
            </a:r>
          </a:p>
          <a:p>
            <a:pPr marL="285750" indent="-285750">
              <a:lnSpc>
                <a:spcPct val="150000"/>
              </a:lnSpc>
              <a:buFont typeface="Wingdings" panose="05000000000000000000" pitchFamily="2" charset="2"/>
              <a:buChar char="Ø"/>
            </a:pPr>
            <a:r>
              <a:rPr lang="zh-CN" altLang="en-US" sz="1600" dirty="0">
                <a:ea typeface="黑体" panose="02010609060101010101" pitchFamily="49" charset="-122"/>
              </a:rPr>
              <a:t>初始</a:t>
            </a:r>
            <a:r>
              <a:rPr lang="en-US" altLang="zh-CN" sz="1600" dirty="0">
                <a:ea typeface="黑体" panose="02010609060101010101" pitchFamily="49" charset="-122"/>
              </a:rPr>
              <a:t>[Na]s= 154mEq/L×0.8=123mmol/L</a:t>
            </a:r>
          </a:p>
          <a:p>
            <a:pPr marL="285750" indent="-285750">
              <a:lnSpc>
                <a:spcPct val="150000"/>
              </a:lnSpc>
              <a:buFont typeface="Wingdings" panose="05000000000000000000" pitchFamily="2" charset="2"/>
              <a:buChar char="Ø"/>
            </a:pPr>
            <a:r>
              <a:rPr lang="en-US" altLang="zh-CN" sz="1600" dirty="0">
                <a:ea typeface="黑体" panose="02010609060101010101" pitchFamily="49" charset="-122"/>
              </a:rPr>
              <a:t>1mL</a:t>
            </a:r>
            <a:r>
              <a:rPr lang="zh-CN" altLang="en-US" sz="1600" dirty="0">
                <a:ea typeface="黑体" panose="02010609060101010101" pitchFamily="49" charset="-122"/>
              </a:rPr>
              <a:t>样本中含</a:t>
            </a:r>
            <a:r>
              <a:rPr lang="en-US" altLang="zh-CN" sz="1600" dirty="0">
                <a:ea typeface="黑体" panose="02010609060101010101" pitchFamily="49" charset="-122"/>
              </a:rPr>
              <a:t>123μmol Na</a:t>
            </a:r>
          </a:p>
          <a:p>
            <a:pPr marL="285750" indent="-285750">
              <a:lnSpc>
                <a:spcPct val="150000"/>
              </a:lnSpc>
              <a:buFont typeface="Wingdings" panose="05000000000000000000" pitchFamily="2" charset="2"/>
              <a:buChar char="Ø"/>
            </a:pPr>
            <a:r>
              <a:rPr lang="zh-CN" altLang="en-US" sz="1600" dirty="0">
                <a:ea typeface="黑体" panose="02010609060101010101" pitchFamily="49" charset="-122"/>
              </a:rPr>
              <a:t>稀释后样本钠浓度为</a:t>
            </a:r>
            <a:r>
              <a:rPr lang="en-US" altLang="zh-CN" sz="1600" dirty="0">
                <a:ea typeface="黑体" panose="02010609060101010101" pitchFamily="49" charset="-122"/>
              </a:rPr>
              <a:t>123umol/L</a:t>
            </a:r>
          </a:p>
          <a:p>
            <a:pPr marL="285750" indent="-285750">
              <a:lnSpc>
                <a:spcPct val="150000"/>
              </a:lnSpc>
              <a:buFont typeface="Wingdings" panose="05000000000000000000" pitchFamily="2" charset="2"/>
              <a:buChar char="Ø"/>
            </a:pPr>
            <a:r>
              <a:rPr lang="zh-CN" altLang="en-US" sz="1600" dirty="0">
                <a:ea typeface="黑体" panose="02010609060101010101" pitchFamily="49" charset="-122"/>
              </a:rPr>
              <a:t>考虑到稀释项，检测报告：</a:t>
            </a:r>
            <a:r>
              <a:rPr lang="en-US" altLang="zh-CN" sz="1600" dirty="0">
                <a:ea typeface="黑体" panose="02010609060101010101" pitchFamily="49" charset="-122"/>
              </a:rPr>
              <a:t>123mmol/L</a:t>
            </a:r>
            <a:endParaRPr lang="zh-CN" altLang="en-US" sz="1600" dirty="0">
              <a:ea typeface="黑体" panose="02010609060101010101" pitchFamily="49" charset="-122"/>
            </a:endParaRPr>
          </a:p>
        </p:txBody>
      </p:sp>
    </p:spTree>
    <p:extLst>
      <p:ext uri="{BB962C8B-B14F-4D97-AF65-F5344CB8AC3E}">
        <p14:creationId xmlns:p14="http://schemas.microsoft.com/office/powerpoint/2010/main" val="377716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a:extLst>
              <a:ext uri="{FF2B5EF4-FFF2-40B4-BE49-F238E27FC236}">
                <a16:creationId xmlns:a16="http://schemas.microsoft.com/office/drawing/2014/main" id="{7D1729D9-40AD-A19D-35DE-42EF60EA856A}"/>
              </a:ext>
            </a:extLst>
          </p:cNvPr>
          <p:cNvGraphicFramePr>
            <a:graphicFrameLocks noGrp="1"/>
          </p:cNvGraphicFramePr>
          <p:nvPr>
            <p:extLst>
              <p:ext uri="{D42A27DB-BD31-4B8C-83A1-F6EECF244321}">
                <p14:modId xmlns:p14="http://schemas.microsoft.com/office/powerpoint/2010/main" val="2739024907"/>
              </p:ext>
            </p:extLst>
          </p:nvPr>
        </p:nvGraphicFramePr>
        <p:xfrm>
          <a:off x="1495166" y="182401"/>
          <a:ext cx="6763268" cy="4602480"/>
        </p:xfrm>
        <a:graphic>
          <a:graphicData uri="http://schemas.openxmlformats.org/drawingml/2006/table">
            <a:tbl>
              <a:tblPr firstRow="1" bandRow="1">
                <a:tableStyleId>{3B4B98B0-60AC-42C2-AFA5-B58CD77FA1E5}</a:tableStyleId>
              </a:tblPr>
              <a:tblGrid>
                <a:gridCol w="1890585">
                  <a:extLst>
                    <a:ext uri="{9D8B030D-6E8A-4147-A177-3AD203B41FA5}">
                      <a16:colId xmlns:a16="http://schemas.microsoft.com/office/drawing/2014/main" val="3616788364"/>
                    </a:ext>
                  </a:extLst>
                </a:gridCol>
                <a:gridCol w="1729946">
                  <a:extLst>
                    <a:ext uri="{9D8B030D-6E8A-4147-A177-3AD203B41FA5}">
                      <a16:colId xmlns:a16="http://schemas.microsoft.com/office/drawing/2014/main" val="55915830"/>
                    </a:ext>
                  </a:extLst>
                </a:gridCol>
                <a:gridCol w="1532238">
                  <a:extLst>
                    <a:ext uri="{9D8B030D-6E8A-4147-A177-3AD203B41FA5}">
                      <a16:colId xmlns:a16="http://schemas.microsoft.com/office/drawing/2014/main" val="3518854682"/>
                    </a:ext>
                  </a:extLst>
                </a:gridCol>
                <a:gridCol w="1610499">
                  <a:extLst>
                    <a:ext uri="{9D8B030D-6E8A-4147-A177-3AD203B41FA5}">
                      <a16:colId xmlns:a16="http://schemas.microsoft.com/office/drawing/2014/main" val="3146903544"/>
                    </a:ext>
                  </a:extLst>
                </a:gridCol>
              </a:tblGrid>
              <a:tr h="501339">
                <a:tc>
                  <a:txBody>
                    <a:bodyPr/>
                    <a:lstStyle/>
                    <a:p>
                      <a:r>
                        <a:rPr lang="en-US" altLang="zh-CN" sz="1600" dirty="0">
                          <a:latin typeface="+mn-lt"/>
                        </a:rPr>
                        <a:t>Component</a:t>
                      </a:r>
                      <a:endParaRPr lang="zh-CN" altLang="en-US" sz="1600" dirty="0">
                        <a:latin typeface="+mn-lt"/>
                      </a:endParaRPr>
                    </a:p>
                  </a:txBody>
                  <a:tcPr anchor="ctr"/>
                </a:tc>
                <a:tc>
                  <a:txBody>
                    <a:bodyPr/>
                    <a:lstStyle/>
                    <a:p>
                      <a:pPr algn="ctr"/>
                      <a:r>
                        <a:rPr lang="en-US" altLang="zh-CN" sz="1600" dirty="0">
                          <a:solidFill>
                            <a:srgbClr val="FF0000"/>
                          </a:solidFill>
                          <a:latin typeface="+mn-lt"/>
                        </a:rPr>
                        <a:t>SSC=0.07</a:t>
                      </a:r>
                    </a:p>
                    <a:p>
                      <a:pPr algn="ctr"/>
                      <a:r>
                        <a:rPr lang="en-US" altLang="zh-CN" sz="1600" dirty="0">
                          <a:latin typeface="+mn-lt"/>
                        </a:rPr>
                        <a:t>SWC=0.93</a:t>
                      </a:r>
                      <a:endParaRPr lang="zh-CN" altLang="en-US" sz="1600" dirty="0">
                        <a:latin typeface="+mn-lt"/>
                      </a:endParaRPr>
                    </a:p>
                  </a:txBody>
                  <a:tcPr/>
                </a:tc>
                <a:tc>
                  <a:txBody>
                    <a:bodyPr/>
                    <a:lstStyle/>
                    <a:p>
                      <a:pPr algn="ctr"/>
                      <a:r>
                        <a:rPr lang="en-US" altLang="zh-CN" sz="1600" dirty="0">
                          <a:solidFill>
                            <a:srgbClr val="FF0000"/>
                          </a:solidFill>
                          <a:latin typeface="+mn-lt"/>
                        </a:rPr>
                        <a:t>SSC=0.14</a:t>
                      </a:r>
                    </a:p>
                    <a:p>
                      <a:pPr algn="ctr"/>
                      <a:r>
                        <a:rPr lang="en-US" altLang="zh-CN" sz="1600" dirty="0">
                          <a:latin typeface="+mn-lt"/>
                        </a:rPr>
                        <a:t>SWC=0.86</a:t>
                      </a:r>
                      <a:endParaRPr lang="zh-CN" altLang="en-US" sz="1600" dirty="0">
                        <a:latin typeface="+mn-lt"/>
                      </a:endParaRPr>
                    </a:p>
                  </a:txBody>
                  <a:tcPr/>
                </a:tc>
                <a:tc>
                  <a:txBody>
                    <a:bodyPr/>
                    <a:lstStyle/>
                    <a:p>
                      <a:pPr algn="ctr"/>
                      <a:r>
                        <a:rPr lang="en-US" altLang="zh-CN" sz="1600" dirty="0">
                          <a:solidFill>
                            <a:srgbClr val="FF0000"/>
                          </a:solidFill>
                          <a:latin typeface="+mn-lt"/>
                        </a:rPr>
                        <a:t>SSC=0.21</a:t>
                      </a:r>
                    </a:p>
                    <a:p>
                      <a:pPr algn="ctr"/>
                      <a:r>
                        <a:rPr lang="en-US" altLang="zh-CN" sz="1600" dirty="0">
                          <a:latin typeface="+mn-lt"/>
                        </a:rPr>
                        <a:t>SWC=0.79</a:t>
                      </a:r>
                      <a:endParaRPr lang="zh-CN" altLang="en-US" sz="1600" dirty="0">
                        <a:latin typeface="+mn-lt"/>
                      </a:endParaRPr>
                    </a:p>
                  </a:txBody>
                  <a:tcPr/>
                </a:tc>
                <a:extLst>
                  <a:ext uri="{0D108BD9-81ED-4DB2-BD59-A6C34878D82A}">
                    <a16:rowId xmlns:a16="http://schemas.microsoft.com/office/drawing/2014/main" val="2122392835"/>
                  </a:ext>
                </a:extLst>
              </a:tr>
              <a:tr h="276446">
                <a:tc>
                  <a:txBody>
                    <a:bodyPr/>
                    <a:lstStyle/>
                    <a:p>
                      <a:r>
                        <a:rPr lang="zh-CN" altLang="en-US" sz="1400" dirty="0">
                          <a:latin typeface="+mn-lt"/>
                          <a:ea typeface="黑体" panose="02010609060101010101" pitchFamily="49" charset="-122"/>
                        </a:rPr>
                        <a:t>稀释液（</a:t>
                      </a:r>
                      <a:r>
                        <a:rPr lang="en-US" altLang="zh-CN" sz="1400" dirty="0">
                          <a:latin typeface="+mn-lt"/>
                          <a:ea typeface="黑体" panose="02010609060101010101" pitchFamily="49" charset="-122"/>
                        </a:rPr>
                        <a:t>L</a:t>
                      </a:r>
                      <a:r>
                        <a:rPr lang="zh-CN" altLang="en-US" sz="1400" dirty="0">
                          <a:latin typeface="+mn-lt"/>
                          <a:ea typeface="黑体" panose="02010609060101010101" pitchFamily="49" charset="-122"/>
                        </a:rPr>
                        <a:t>）</a:t>
                      </a:r>
                    </a:p>
                  </a:txBody>
                  <a:tcPr anchor="ctr"/>
                </a:tc>
                <a:tc>
                  <a:txBody>
                    <a:bodyPr/>
                    <a:lstStyle/>
                    <a:p>
                      <a:pPr algn="ctr"/>
                      <a:r>
                        <a:rPr lang="en-US" altLang="zh-CN" sz="1400" dirty="0">
                          <a:latin typeface="+mn-lt"/>
                          <a:ea typeface="黑体" panose="02010609060101010101" pitchFamily="49" charset="-122"/>
                        </a:rPr>
                        <a:t>0.3</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0.3</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0.3</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157803360"/>
                  </a:ext>
                </a:extLst>
              </a:tr>
              <a:tr h="292922">
                <a:tc>
                  <a:txBody>
                    <a:bodyPr/>
                    <a:lstStyle/>
                    <a:p>
                      <a:r>
                        <a:rPr lang="zh-CN" altLang="en-US" sz="1400" dirty="0">
                          <a:latin typeface="+mn-lt"/>
                          <a:ea typeface="黑体" panose="02010609060101010101" pitchFamily="49" charset="-122"/>
                        </a:rPr>
                        <a:t>血清（</a:t>
                      </a:r>
                      <a:r>
                        <a:rPr lang="en-US" altLang="zh-CN" sz="1400" dirty="0">
                          <a:latin typeface="+mn-lt"/>
                          <a:ea typeface="黑体" panose="02010609060101010101" pitchFamily="49" charset="-122"/>
                        </a:rPr>
                        <a:t>L</a:t>
                      </a:r>
                      <a:r>
                        <a:rPr lang="zh-CN" altLang="en-US" sz="1400" dirty="0">
                          <a:latin typeface="+mn-lt"/>
                          <a:ea typeface="黑体" panose="02010609060101010101" pitchFamily="49" charset="-122"/>
                        </a:rPr>
                        <a:t>）</a:t>
                      </a:r>
                    </a:p>
                  </a:txBody>
                  <a:tcPr anchor="ctr"/>
                </a:tc>
                <a:tc>
                  <a:txBody>
                    <a:bodyPr/>
                    <a:lstStyle/>
                    <a:p>
                      <a:pPr algn="ctr"/>
                      <a:r>
                        <a:rPr lang="en-US" altLang="zh-CN" sz="1400" dirty="0">
                          <a:latin typeface="+mn-lt"/>
                          <a:ea typeface="黑体" panose="02010609060101010101" pitchFamily="49" charset="-122"/>
                        </a:rPr>
                        <a:t>0.01</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0.01</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0.01</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1734285810"/>
                  </a:ext>
                </a:extLst>
              </a:tr>
              <a:tr h="276446">
                <a:tc>
                  <a:txBody>
                    <a:bodyPr/>
                    <a:lstStyle/>
                    <a:p>
                      <a:r>
                        <a:rPr lang="zh-CN" altLang="en-US" sz="1400" dirty="0">
                          <a:latin typeface="+mn-lt"/>
                          <a:ea typeface="黑体" panose="02010609060101010101" pitchFamily="49" charset="-122"/>
                        </a:rPr>
                        <a:t>血清水（</a:t>
                      </a:r>
                      <a:r>
                        <a:rPr lang="en-US" altLang="zh-CN" sz="1400" dirty="0">
                          <a:latin typeface="+mn-lt"/>
                          <a:ea typeface="黑体" panose="02010609060101010101" pitchFamily="49" charset="-122"/>
                        </a:rPr>
                        <a:t>L</a:t>
                      </a:r>
                      <a:r>
                        <a:rPr lang="zh-CN" altLang="en-US" sz="1400" dirty="0">
                          <a:latin typeface="+mn-lt"/>
                          <a:ea typeface="黑体" panose="02010609060101010101" pitchFamily="49" charset="-122"/>
                        </a:rPr>
                        <a:t>）</a:t>
                      </a:r>
                    </a:p>
                  </a:txBody>
                  <a:tcPr anchor="ctr"/>
                </a:tc>
                <a:tc>
                  <a:txBody>
                    <a:bodyPr/>
                    <a:lstStyle/>
                    <a:p>
                      <a:pPr algn="ctr"/>
                      <a:r>
                        <a:rPr lang="en-US" altLang="zh-CN" sz="1400" dirty="0">
                          <a:latin typeface="+mn-lt"/>
                          <a:ea typeface="黑体" panose="02010609060101010101" pitchFamily="49" charset="-122"/>
                        </a:rPr>
                        <a:t>0.0093</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0.0086</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0.0079</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1962035271"/>
                  </a:ext>
                </a:extLst>
              </a:tr>
              <a:tr h="315963">
                <a:tc>
                  <a:txBody>
                    <a:bodyPr/>
                    <a:lstStyle/>
                    <a:p>
                      <a:r>
                        <a:rPr lang="zh-CN" altLang="en-US" sz="1400" dirty="0">
                          <a:latin typeface="+mn-lt"/>
                          <a:ea typeface="黑体" panose="02010609060101010101" pitchFamily="49" charset="-122"/>
                        </a:rPr>
                        <a:t>总样品水（</a:t>
                      </a:r>
                      <a:r>
                        <a:rPr lang="en-US" altLang="zh-CN" sz="1400" dirty="0">
                          <a:latin typeface="+mn-lt"/>
                          <a:ea typeface="黑体" panose="02010609060101010101" pitchFamily="49" charset="-122"/>
                        </a:rPr>
                        <a:t>L</a:t>
                      </a:r>
                      <a:r>
                        <a:rPr lang="zh-CN" altLang="en-US" sz="1400" dirty="0">
                          <a:latin typeface="+mn-lt"/>
                          <a:ea typeface="黑体" panose="02010609060101010101" pitchFamily="49" charset="-122"/>
                        </a:rPr>
                        <a:t>）</a:t>
                      </a:r>
                    </a:p>
                  </a:txBody>
                  <a:tcPr anchor="ctr"/>
                </a:tc>
                <a:tc>
                  <a:txBody>
                    <a:bodyPr/>
                    <a:lstStyle/>
                    <a:p>
                      <a:pPr algn="ctr"/>
                      <a:r>
                        <a:rPr lang="en-US" altLang="zh-CN" sz="1400" dirty="0">
                          <a:latin typeface="+mn-lt"/>
                          <a:ea typeface="黑体" panose="02010609060101010101" pitchFamily="49" charset="-122"/>
                        </a:rPr>
                        <a:t>0.3093</a:t>
                      </a:r>
                    </a:p>
                    <a:p>
                      <a:pPr algn="ctr"/>
                      <a:r>
                        <a:rPr lang="en-US" altLang="zh-CN" sz="1400" dirty="0">
                          <a:latin typeface="+mn-lt"/>
                          <a:ea typeface="黑体" panose="02010609060101010101" pitchFamily="49" charset="-122"/>
                        </a:rPr>
                        <a:t>(0.3+0.0093)</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0.3086</a:t>
                      </a:r>
                    </a:p>
                    <a:p>
                      <a:pPr algn="ctr"/>
                      <a:r>
                        <a:rPr lang="en-US" altLang="zh-CN" sz="1400" dirty="0">
                          <a:latin typeface="+mn-lt"/>
                          <a:ea typeface="黑体" panose="02010609060101010101" pitchFamily="49" charset="-122"/>
                        </a:rPr>
                        <a:t>(0.3+0.0086)</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0.3079</a:t>
                      </a:r>
                    </a:p>
                    <a:p>
                      <a:pPr algn="ctr"/>
                      <a:r>
                        <a:rPr lang="en-US" altLang="zh-CN" sz="1400" dirty="0">
                          <a:latin typeface="+mn-lt"/>
                          <a:ea typeface="黑体" panose="02010609060101010101" pitchFamily="49" charset="-122"/>
                        </a:rPr>
                        <a:t>(0.3+0.0079)</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3765578896"/>
                  </a:ext>
                </a:extLst>
              </a:tr>
              <a:tr h="384682">
                <a:tc>
                  <a:txBody>
                    <a:bodyPr/>
                    <a:lstStyle/>
                    <a:p>
                      <a:r>
                        <a:rPr lang="zh-CN" altLang="en-US" sz="1400" dirty="0">
                          <a:latin typeface="+mn-lt"/>
                          <a:ea typeface="黑体" panose="02010609060101010101" pitchFamily="49" charset="-122"/>
                        </a:rPr>
                        <a:t>血清水稀释系数</a:t>
                      </a:r>
                    </a:p>
                  </a:txBody>
                  <a:tcPr anchor="ctr"/>
                </a:tc>
                <a:tc>
                  <a:txBody>
                    <a:bodyPr/>
                    <a:lstStyle/>
                    <a:p>
                      <a:pPr algn="ctr"/>
                      <a:r>
                        <a:rPr lang="en-US" altLang="zh-CN" sz="1400" dirty="0">
                          <a:latin typeface="+mn-lt"/>
                          <a:ea typeface="黑体" panose="02010609060101010101" pitchFamily="49" charset="-122"/>
                        </a:rPr>
                        <a:t>33.2581</a:t>
                      </a:r>
                    </a:p>
                    <a:p>
                      <a:pPr algn="ctr"/>
                      <a:r>
                        <a:rPr lang="en-US" altLang="zh-CN" sz="1400" dirty="0">
                          <a:latin typeface="+mn-lt"/>
                          <a:ea typeface="黑体" panose="02010609060101010101" pitchFamily="49" charset="-122"/>
                        </a:rPr>
                        <a:t>(0.3093/0.0093)</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35.8837</a:t>
                      </a:r>
                    </a:p>
                    <a:p>
                      <a:pPr algn="ctr"/>
                      <a:r>
                        <a:rPr lang="en-US" altLang="zh-CN" sz="1400" dirty="0">
                          <a:latin typeface="+mn-lt"/>
                          <a:ea typeface="黑体" panose="02010609060101010101" pitchFamily="49" charset="-122"/>
                        </a:rPr>
                        <a:t>(0.3086/0.0086)</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0.3079</a:t>
                      </a:r>
                    </a:p>
                    <a:p>
                      <a:pPr algn="ctr"/>
                      <a:r>
                        <a:rPr lang="en-US" altLang="zh-CN" sz="1400" dirty="0">
                          <a:latin typeface="+mn-lt"/>
                          <a:ea typeface="黑体" panose="02010609060101010101" pitchFamily="49" charset="-122"/>
                        </a:rPr>
                        <a:t>(0.3079/0.0079)</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3770695549"/>
                  </a:ext>
                </a:extLst>
              </a:tr>
              <a:tr h="384682">
                <a:tc>
                  <a:txBody>
                    <a:bodyPr/>
                    <a:lstStyle/>
                    <a:p>
                      <a:r>
                        <a:rPr lang="zh-CN" altLang="en-US" sz="1400" dirty="0">
                          <a:latin typeface="+mn-lt"/>
                          <a:ea typeface="黑体" panose="02010609060101010101" pitchFamily="49" charset="-122"/>
                        </a:rPr>
                        <a:t>样本钠含量（</a:t>
                      </a:r>
                      <a:r>
                        <a:rPr lang="en-US" altLang="zh-CN" sz="1400" dirty="0">
                          <a:latin typeface="+mn-lt"/>
                          <a:ea typeface="黑体" panose="02010609060101010101" pitchFamily="49" charset="-122"/>
                        </a:rPr>
                        <a:t>mmol</a:t>
                      </a:r>
                      <a:r>
                        <a:rPr lang="zh-CN" altLang="en-US" sz="1400" dirty="0">
                          <a:latin typeface="+mn-lt"/>
                          <a:ea typeface="黑体" panose="02010609060101010101" pitchFamily="49" charset="-122"/>
                        </a:rPr>
                        <a:t>）</a:t>
                      </a:r>
                    </a:p>
                  </a:txBody>
                  <a:tcPr anchor="ctr"/>
                </a:tc>
                <a:tc>
                  <a:txBody>
                    <a:bodyPr/>
                    <a:lstStyle/>
                    <a:p>
                      <a:pPr algn="ctr"/>
                      <a:r>
                        <a:rPr lang="en-US" altLang="zh-CN" sz="1400" dirty="0">
                          <a:latin typeface="+mn-lt"/>
                          <a:ea typeface="黑体" panose="02010609060101010101" pitchFamily="49" charset="-122"/>
                        </a:rPr>
                        <a:t>1.4043</a:t>
                      </a:r>
                    </a:p>
                    <a:p>
                      <a:pPr algn="ctr"/>
                      <a:r>
                        <a:rPr lang="en-US" altLang="zh-CN" sz="1400" dirty="0">
                          <a:latin typeface="+mn-lt"/>
                          <a:ea typeface="黑体" panose="02010609060101010101" pitchFamily="49" charset="-122"/>
                        </a:rPr>
                        <a:t>(0.0093*151)</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1.2986</a:t>
                      </a:r>
                    </a:p>
                    <a:p>
                      <a:pPr algn="ctr"/>
                      <a:r>
                        <a:rPr lang="en-US" altLang="zh-CN" sz="1400" dirty="0">
                          <a:latin typeface="+mn-lt"/>
                          <a:ea typeface="黑体" panose="02010609060101010101" pitchFamily="49" charset="-122"/>
                        </a:rPr>
                        <a:t>(0.0086*151)</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1.1929</a:t>
                      </a:r>
                    </a:p>
                    <a:p>
                      <a:pPr algn="ctr"/>
                      <a:r>
                        <a:rPr lang="en-US" altLang="zh-CN" sz="1400" dirty="0">
                          <a:latin typeface="+mn-lt"/>
                          <a:ea typeface="黑体" panose="02010609060101010101" pitchFamily="49" charset="-122"/>
                        </a:rPr>
                        <a:t>(0.0079*151)</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872662317"/>
                  </a:ext>
                </a:extLst>
              </a:tr>
              <a:tr h="128227">
                <a:tc>
                  <a:txBody>
                    <a:bodyPr/>
                    <a:lstStyle/>
                    <a:p>
                      <a:r>
                        <a:rPr lang="en-US" altLang="zh-CN" sz="1400" dirty="0">
                          <a:latin typeface="+mn-lt"/>
                          <a:ea typeface="黑体" panose="02010609060101010101" pitchFamily="49" charset="-122"/>
                        </a:rPr>
                        <a:t>[Na]DSW (mmol/L)</a:t>
                      </a:r>
                      <a:endParaRPr lang="zh-CN" altLang="en-US" sz="1400" dirty="0">
                        <a:latin typeface="+mn-lt"/>
                        <a:ea typeface="黑体" panose="02010609060101010101" pitchFamily="49" charset="-122"/>
                      </a:endParaRPr>
                    </a:p>
                  </a:txBody>
                  <a:tcPr anchor="ctr"/>
                </a:tc>
                <a:tc>
                  <a:txBody>
                    <a:bodyPr/>
                    <a:lstStyle/>
                    <a:p>
                      <a:pPr algn="ctr"/>
                      <a:r>
                        <a:rPr lang="en-US" altLang="zh-CN" sz="1400" dirty="0">
                          <a:latin typeface="+mn-lt"/>
                          <a:ea typeface="黑体" panose="02010609060101010101" pitchFamily="49" charset="-122"/>
                        </a:rPr>
                        <a:t>4.540</a:t>
                      </a:r>
                    </a:p>
                    <a:p>
                      <a:pPr algn="ctr"/>
                      <a:r>
                        <a:rPr lang="en-US" altLang="zh-CN" sz="1400" dirty="0">
                          <a:latin typeface="+mn-lt"/>
                          <a:ea typeface="黑体" panose="02010609060101010101" pitchFamily="49" charset="-122"/>
                        </a:rPr>
                        <a:t>(1.4043/0.3093)</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4.2080</a:t>
                      </a:r>
                    </a:p>
                    <a:p>
                      <a:pPr algn="ctr"/>
                      <a:r>
                        <a:rPr lang="en-US" altLang="zh-CN" sz="1400" dirty="0">
                          <a:latin typeface="+mn-lt"/>
                          <a:ea typeface="黑体" panose="02010609060101010101" pitchFamily="49" charset="-122"/>
                        </a:rPr>
                        <a:t>(1.2986/0.3086)</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3.8743</a:t>
                      </a:r>
                    </a:p>
                    <a:p>
                      <a:pPr algn="ctr"/>
                      <a:r>
                        <a:rPr lang="en-US" altLang="zh-CN" sz="1400" dirty="0">
                          <a:latin typeface="+mn-lt"/>
                          <a:ea typeface="黑体" panose="02010609060101010101" pitchFamily="49" charset="-122"/>
                        </a:rPr>
                        <a:t>(1.1929/0.3079)</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1771249216"/>
                  </a:ext>
                </a:extLst>
              </a:tr>
              <a:tr h="20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黑体" panose="02010609060101010101" pitchFamily="49" charset="-122"/>
                        </a:rPr>
                        <a:t>[Na]SW (mmol/L)</a:t>
                      </a:r>
                      <a:endParaRPr lang="zh-CN" altLang="en-US" sz="1400" dirty="0">
                        <a:latin typeface="+mn-lt"/>
                        <a:ea typeface="黑体" panose="02010609060101010101" pitchFamily="49" charset="-122"/>
                      </a:endParaRPr>
                    </a:p>
                  </a:txBody>
                  <a:tcPr anchor="ctr"/>
                </a:tc>
                <a:tc>
                  <a:txBody>
                    <a:bodyPr/>
                    <a:lstStyle/>
                    <a:p>
                      <a:pPr algn="ctr"/>
                      <a:r>
                        <a:rPr lang="en-US" altLang="zh-CN" sz="1400" dirty="0">
                          <a:latin typeface="+mn-lt"/>
                          <a:ea typeface="黑体" panose="02010609060101010101" pitchFamily="49" charset="-122"/>
                        </a:rPr>
                        <a:t>151.0</a:t>
                      </a:r>
                    </a:p>
                    <a:p>
                      <a:pPr algn="ctr"/>
                      <a:r>
                        <a:rPr lang="en-US" altLang="zh-CN" sz="1400" dirty="0">
                          <a:latin typeface="+mn-lt"/>
                          <a:ea typeface="黑体" panose="02010609060101010101" pitchFamily="49" charset="-122"/>
                        </a:rPr>
                        <a:t>(4.540*33.2581)</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140.0</a:t>
                      </a:r>
                    </a:p>
                    <a:p>
                      <a:pPr algn="ctr"/>
                      <a:r>
                        <a:rPr lang="en-US" altLang="zh-CN" sz="1400" dirty="0">
                          <a:latin typeface="+mn-lt"/>
                          <a:ea typeface="黑体" panose="02010609060101010101" pitchFamily="49" charset="-122"/>
                        </a:rPr>
                        <a:t>(4.2080*33.2581)</a:t>
                      </a:r>
                      <a:endParaRPr lang="zh-CN" altLang="en-US" sz="1400" dirty="0">
                        <a:latin typeface="+mn-lt"/>
                        <a:ea typeface="黑体" panose="02010609060101010101" pitchFamily="49" charset="-122"/>
                      </a:endParaRPr>
                    </a:p>
                  </a:txBody>
                  <a:tcPr/>
                </a:tc>
                <a:tc>
                  <a:txBody>
                    <a:bodyPr/>
                    <a:lstStyle/>
                    <a:p>
                      <a:pPr algn="ctr"/>
                      <a:r>
                        <a:rPr lang="en-US" altLang="zh-CN" sz="1400" dirty="0">
                          <a:latin typeface="+mn-lt"/>
                          <a:ea typeface="黑体" panose="02010609060101010101" pitchFamily="49" charset="-122"/>
                        </a:rPr>
                        <a:t>128.9</a:t>
                      </a:r>
                    </a:p>
                    <a:p>
                      <a:pPr algn="ctr"/>
                      <a:r>
                        <a:rPr lang="en-US" altLang="zh-CN" sz="1400" dirty="0">
                          <a:latin typeface="+mn-lt"/>
                          <a:ea typeface="黑体" panose="02010609060101010101" pitchFamily="49" charset="-122"/>
                        </a:rPr>
                        <a:t>(3.8743*33.2581)</a:t>
                      </a:r>
                      <a:endParaRPr lang="zh-CN" altLang="en-US" sz="1400" dirty="0">
                        <a:latin typeface="+mn-lt"/>
                        <a:ea typeface="黑体" panose="02010609060101010101" pitchFamily="49" charset="-122"/>
                      </a:endParaRPr>
                    </a:p>
                  </a:txBody>
                  <a:tcPr/>
                </a:tc>
                <a:extLst>
                  <a:ext uri="{0D108BD9-81ED-4DB2-BD59-A6C34878D82A}">
                    <a16:rowId xmlns:a16="http://schemas.microsoft.com/office/drawing/2014/main" val="283637705"/>
                  </a:ext>
                </a:extLst>
              </a:tr>
              <a:tr h="167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FF0000"/>
                          </a:solidFill>
                          <a:latin typeface="+mn-lt"/>
                          <a:ea typeface="黑体" panose="02010609060101010101" pitchFamily="49" charset="-122"/>
                        </a:rPr>
                        <a:t>[Na]S (mmol/L)</a:t>
                      </a:r>
                      <a:endParaRPr lang="zh-CN" altLang="en-US" sz="1400" dirty="0">
                        <a:solidFill>
                          <a:srgbClr val="FF0000"/>
                        </a:solidFill>
                        <a:latin typeface="+mn-lt"/>
                        <a:ea typeface="黑体" panose="02010609060101010101" pitchFamily="49" charset="-122"/>
                      </a:endParaRPr>
                    </a:p>
                  </a:txBody>
                  <a:tcPr anchor="ctr"/>
                </a:tc>
                <a:tc>
                  <a:txBody>
                    <a:bodyPr/>
                    <a:lstStyle/>
                    <a:p>
                      <a:pPr algn="ctr"/>
                      <a:r>
                        <a:rPr lang="en-US" altLang="zh-CN" sz="1400" dirty="0">
                          <a:solidFill>
                            <a:srgbClr val="FF0000"/>
                          </a:solidFill>
                          <a:latin typeface="+mn-lt"/>
                          <a:ea typeface="黑体" panose="02010609060101010101" pitchFamily="49" charset="-122"/>
                        </a:rPr>
                        <a:t>140.4</a:t>
                      </a:r>
                    </a:p>
                    <a:p>
                      <a:pPr algn="ctr"/>
                      <a:r>
                        <a:rPr lang="en-US" altLang="zh-CN" sz="1400" dirty="0">
                          <a:solidFill>
                            <a:srgbClr val="FF0000"/>
                          </a:solidFill>
                          <a:latin typeface="+mn-lt"/>
                          <a:ea typeface="黑体" panose="02010609060101010101" pitchFamily="49" charset="-122"/>
                        </a:rPr>
                        <a:t>(151*0.93)</a:t>
                      </a:r>
                      <a:endParaRPr lang="zh-CN" altLang="en-US" sz="1400" dirty="0">
                        <a:solidFill>
                          <a:srgbClr val="FF0000"/>
                        </a:solidFill>
                        <a:latin typeface="+mn-lt"/>
                        <a:ea typeface="黑体" panose="02010609060101010101" pitchFamily="49" charset="-122"/>
                      </a:endParaRPr>
                    </a:p>
                  </a:txBody>
                  <a:tcPr/>
                </a:tc>
                <a:tc>
                  <a:txBody>
                    <a:bodyPr/>
                    <a:lstStyle/>
                    <a:p>
                      <a:pPr algn="ctr"/>
                      <a:r>
                        <a:rPr lang="en-US" altLang="zh-CN" sz="1400" dirty="0">
                          <a:solidFill>
                            <a:srgbClr val="FF0000"/>
                          </a:solidFill>
                          <a:latin typeface="+mn-lt"/>
                          <a:ea typeface="黑体" panose="02010609060101010101" pitchFamily="49" charset="-122"/>
                        </a:rPr>
                        <a:t>130.2</a:t>
                      </a:r>
                    </a:p>
                    <a:p>
                      <a:pPr algn="ctr"/>
                      <a:r>
                        <a:rPr lang="en-US" altLang="zh-CN" sz="1400" dirty="0">
                          <a:solidFill>
                            <a:srgbClr val="FF0000"/>
                          </a:solidFill>
                          <a:latin typeface="+mn-lt"/>
                          <a:ea typeface="黑体" panose="02010609060101010101" pitchFamily="49" charset="-122"/>
                        </a:rPr>
                        <a:t>(140*0.93)</a:t>
                      </a:r>
                      <a:endParaRPr lang="zh-CN" altLang="en-US" sz="1400" dirty="0">
                        <a:solidFill>
                          <a:srgbClr val="FF0000"/>
                        </a:solidFill>
                        <a:latin typeface="+mn-lt"/>
                        <a:ea typeface="黑体" panose="02010609060101010101" pitchFamily="49" charset="-122"/>
                      </a:endParaRPr>
                    </a:p>
                  </a:txBody>
                  <a:tcPr/>
                </a:tc>
                <a:tc>
                  <a:txBody>
                    <a:bodyPr/>
                    <a:lstStyle/>
                    <a:p>
                      <a:pPr algn="ctr"/>
                      <a:r>
                        <a:rPr lang="en-US" altLang="zh-CN" sz="1400" dirty="0">
                          <a:solidFill>
                            <a:srgbClr val="FF0000"/>
                          </a:solidFill>
                          <a:latin typeface="+mn-lt"/>
                          <a:ea typeface="黑体" panose="02010609060101010101" pitchFamily="49" charset="-122"/>
                        </a:rPr>
                        <a:t>119.8</a:t>
                      </a:r>
                    </a:p>
                    <a:p>
                      <a:pPr algn="ctr"/>
                      <a:r>
                        <a:rPr lang="en-US" altLang="zh-CN" sz="1400" dirty="0">
                          <a:solidFill>
                            <a:srgbClr val="FF0000"/>
                          </a:solidFill>
                          <a:latin typeface="+mn-lt"/>
                          <a:ea typeface="黑体" panose="02010609060101010101" pitchFamily="49" charset="-122"/>
                        </a:rPr>
                        <a:t>(128.9*0.93)</a:t>
                      </a:r>
                      <a:endParaRPr lang="zh-CN" altLang="en-US" sz="1400" dirty="0">
                        <a:solidFill>
                          <a:srgbClr val="FF0000"/>
                        </a:solidFill>
                        <a:latin typeface="+mn-lt"/>
                        <a:ea typeface="黑体" panose="02010609060101010101" pitchFamily="49" charset="-122"/>
                      </a:endParaRPr>
                    </a:p>
                  </a:txBody>
                  <a:tcPr/>
                </a:tc>
                <a:extLst>
                  <a:ext uri="{0D108BD9-81ED-4DB2-BD59-A6C34878D82A}">
                    <a16:rowId xmlns:a16="http://schemas.microsoft.com/office/drawing/2014/main" val="2314807060"/>
                  </a:ext>
                </a:extLst>
              </a:tr>
            </a:tbl>
          </a:graphicData>
        </a:graphic>
      </p:graphicFrame>
    </p:spTree>
    <p:extLst>
      <p:ext uri="{BB962C8B-B14F-4D97-AF65-F5344CB8AC3E}">
        <p14:creationId xmlns:p14="http://schemas.microsoft.com/office/powerpoint/2010/main" val="260825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5A4412F-26F6-45D7-916D-A288FE6B3DFA}"/>
              </a:ext>
            </a:extLst>
          </p:cNvPr>
          <p:cNvSpPr txBox="1"/>
          <p:nvPr/>
        </p:nvSpPr>
        <p:spPr>
          <a:xfrm>
            <a:off x="709635" y="403208"/>
            <a:ext cx="7542825" cy="341503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假性低钠血症原因</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高甘油三酯血症：淋巴组织细胞增生症、全反式维甲酸治疗早幼粒细胞白血病、</a:t>
            </a:r>
            <a:r>
              <a:rPr lang="en-IE" altLang="zh-CN" sz="1800" b="0" i="0" u="none" strike="noStrike" baseline="0" dirty="0">
                <a:latin typeface="AdvJoannaMT"/>
              </a:rPr>
              <a:t>L-asparaginase</a:t>
            </a:r>
            <a:r>
              <a:rPr lang="zh-CN" altLang="en-US" dirty="0">
                <a:ea typeface="黑体" panose="02010609060101010101" pitchFamily="49" charset="-122"/>
              </a:rPr>
              <a:t>治疗急性淋巴细胞白血病</a:t>
            </a:r>
            <a:endParaRPr lang="en-US" altLang="zh-CN" dirty="0">
              <a:ea typeface="黑体" panose="02010609060101010101" pitchFamily="49" charset="-122"/>
            </a:endParaRPr>
          </a:p>
          <a:p>
            <a:pPr>
              <a:lnSpc>
                <a:spcPct val="150000"/>
              </a:lnSpc>
            </a:pPr>
            <a:r>
              <a:rPr lang="en-US" altLang="zh-CN" dirty="0">
                <a:solidFill>
                  <a:srgbClr val="FF0000"/>
                </a:solidFill>
                <a:ea typeface="黑体" panose="02010609060101010101" pitchFamily="49" charset="-122"/>
              </a:rPr>
              <a:t>                 TG</a:t>
            </a:r>
            <a:r>
              <a:rPr lang="zh-CN" altLang="en-US" dirty="0">
                <a:solidFill>
                  <a:srgbClr val="FF0000"/>
                </a:solidFill>
                <a:ea typeface="黑体" panose="02010609060101010101" pitchFamily="49" charset="-122"/>
              </a:rPr>
              <a:t>每升高</a:t>
            </a:r>
            <a:r>
              <a:rPr lang="en-US" altLang="zh-CN" dirty="0">
                <a:solidFill>
                  <a:srgbClr val="FF0000"/>
                </a:solidFill>
                <a:ea typeface="黑体" panose="02010609060101010101" pitchFamily="49" charset="-122"/>
              </a:rPr>
              <a:t>5.2mmol/L</a:t>
            </a:r>
            <a:r>
              <a:rPr lang="zh-CN" altLang="en-US" dirty="0">
                <a:solidFill>
                  <a:srgbClr val="FF0000"/>
                </a:solidFill>
                <a:ea typeface="黑体" panose="02010609060101010101" pitchFamily="49" charset="-122"/>
              </a:rPr>
              <a:t>，</a:t>
            </a:r>
            <a:r>
              <a:rPr lang="en-US" altLang="zh-CN" dirty="0" err="1">
                <a:solidFill>
                  <a:srgbClr val="FF0000"/>
                </a:solidFill>
                <a:ea typeface="黑体" panose="02010609060101010101" pitchFamily="49" charset="-122"/>
              </a:rPr>
              <a:t>PNa</a:t>
            </a:r>
            <a:r>
              <a:rPr lang="zh-CN" altLang="en-US" dirty="0">
                <a:solidFill>
                  <a:srgbClr val="FF0000"/>
                </a:solidFill>
                <a:ea typeface="黑体" panose="02010609060101010101" pitchFamily="49" charset="-122"/>
              </a:rPr>
              <a:t>降低</a:t>
            </a:r>
            <a:r>
              <a:rPr lang="en-US" altLang="zh-CN" dirty="0">
                <a:solidFill>
                  <a:srgbClr val="FF0000"/>
                </a:solidFill>
                <a:ea typeface="黑体" panose="02010609060101010101" pitchFamily="49" charset="-122"/>
              </a:rPr>
              <a:t>1mmol/L</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高胆固醇血症：肿瘤、弥漫性肝转移和类癌综合征，胆道梗阻或胆汁淤积引起胆汁返流</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高蛋白血症：浆细胞病、</a:t>
            </a:r>
            <a:r>
              <a:rPr lang="en-US" altLang="zh-CN" dirty="0">
                <a:ea typeface="黑体" panose="02010609060101010101" pitchFamily="49" charset="-122"/>
              </a:rPr>
              <a:t>B</a:t>
            </a:r>
            <a:r>
              <a:rPr lang="zh-CN" altLang="en-US" dirty="0">
                <a:ea typeface="黑体" panose="02010609060101010101" pitchFamily="49" charset="-122"/>
              </a:rPr>
              <a:t>细胞增殖性病变</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静脉注射免疫球蛋白（</a:t>
            </a:r>
            <a:r>
              <a:rPr lang="en-US" altLang="zh-CN" dirty="0">
                <a:ea typeface="黑体" panose="02010609060101010101" pitchFamily="49" charset="-122"/>
              </a:rPr>
              <a:t>IVIG</a:t>
            </a:r>
            <a:r>
              <a:rPr lang="zh-CN" altLang="en-US" dirty="0">
                <a:ea typeface="黑体" panose="02010609060101010101" pitchFamily="49" charset="-122"/>
              </a:rPr>
              <a:t>）：含有蔗糖或麦芽糖，高渗，稀释性低钠</a:t>
            </a:r>
            <a:endParaRPr lang="en-US" altLang="zh-CN" dirty="0">
              <a:ea typeface="黑体" panose="02010609060101010101" pitchFamily="49" charset="-122"/>
            </a:endParaRPr>
          </a:p>
        </p:txBody>
      </p:sp>
      <p:sp>
        <p:nvSpPr>
          <p:cNvPr id="7" name="文本框 6">
            <a:extLst>
              <a:ext uri="{FF2B5EF4-FFF2-40B4-BE49-F238E27FC236}">
                <a16:creationId xmlns:a16="http://schemas.microsoft.com/office/drawing/2014/main" id="{7577D133-3234-7052-1879-A17D1EC00411}"/>
              </a:ext>
            </a:extLst>
          </p:cNvPr>
          <p:cNvSpPr txBox="1"/>
          <p:nvPr/>
        </p:nvSpPr>
        <p:spPr>
          <a:xfrm>
            <a:off x="6751320" y="4818013"/>
            <a:ext cx="2293620" cy="246221"/>
          </a:xfrm>
          <a:prstGeom prst="rect">
            <a:avLst/>
          </a:prstGeom>
          <a:noFill/>
        </p:spPr>
        <p:txBody>
          <a:bodyPr wrap="square">
            <a:spAutoFit/>
          </a:bodyPr>
          <a:lstStyle/>
          <a:p>
            <a:pPr algn="l"/>
            <a:r>
              <a:rPr lang="en-IE" altLang="zh-CN" sz="1000" b="0" i="0" u="none" strike="noStrike" baseline="0" dirty="0"/>
              <a:t>Am J Kidney Dis. 2023</a:t>
            </a:r>
            <a:r>
              <a:rPr lang="en-US" altLang="zh-CN" sz="1000" dirty="0"/>
              <a:t>,</a:t>
            </a:r>
            <a:r>
              <a:rPr lang="zh-CN" altLang="en-US" sz="1000" dirty="0"/>
              <a:t> </a:t>
            </a:r>
            <a:r>
              <a:rPr lang="en-US" altLang="zh-CN" sz="1000" b="0" i="0" u="none" strike="noStrike" baseline="0" dirty="0"/>
              <a:t>82(2):237-242</a:t>
            </a:r>
            <a:endParaRPr lang="zh-CN" altLang="en-US" sz="1000" dirty="0"/>
          </a:p>
        </p:txBody>
      </p:sp>
    </p:spTree>
    <p:extLst>
      <p:ext uri="{BB962C8B-B14F-4D97-AF65-F5344CB8AC3E}">
        <p14:creationId xmlns:p14="http://schemas.microsoft.com/office/powerpoint/2010/main" val="425772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E43612F-7130-3AF1-38E8-0D8A37EC8873}"/>
              </a:ext>
            </a:extLst>
          </p:cNvPr>
          <p:cNvSpPr txBox="1"/>
          <p:nvPr/>
        </p:nvSpPr>
        <p:spPr>
          <a:xfrm>
            <a:off x="709635" y="403208"/>
            <a:ext cx="7245645" cy="341503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假性低钠血症识别</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血浆</a:t>
            </a:r>
            <a:r>
              <a:rPr lang="en-US" altLang="zh-CN" dirty="0">
                <a:ea typeface="黑体" panose="02010609060101010101" pitchFamily="49" charset="-122"/>
              </a:rPr>
              <a:t>tonicity</a:t>
            </a:r>
            <a:r>
              <a:rPr lang="zh-CN" altLang="en-US" dirty="0">
                <a:ea typeface="黑体" panose="02010609060101010101" pitchFamily="49" charset="-122"/>
              </a:rPr>
              <a:t>、血清</a:t>
            </a:r>
            <a:r>
              <a:rPr lang="en-US" altLang="zh-CN" dirty="0" err="1">
                <a:ea typeface="黑体" panose="02010609060101010101" pitchFamily="49" charset="-122"/>
              </a:rPr>
              <a:t>SOsm</a:t>
            </a:r>
            <a:r>
              <a:rPr lang="zh-CN" altLang="en-US" dirty="0">
                <a:ea typeface="黑体" panose="02010609060101010101" pitchFamily="49" charset="-122"/>
              </a:rPr>
              <a:t>正常</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en-US" altLang="zh-CN" dirty="0" err="1">
                <a:ea typeface="黑体" panose="02010609060101010101" pitchFamily="49" charset="-122"/>
              </a:rPr>
              <a:t>SOsm</a:t>
            </a:r>
            <a:r>
              <a:rPr lang="zh-CN" altLang="en-US" dirty="0">
                <a:ea typeface="黑体" panose="02010609060101010101" pitchFamily="49" charset="-122"/>
              </a:rPr>
              <a:t>：溶解在血清水溶质颗粒数，包含</a:t>
            </a:r>
            <a:r>
              <a:rPr lang="en-US" altLang="zh-CN" dirty="0">
                <a:ea typeface="黑体" panose="02010609060101010101" pitchFamily="49" charset="-122"/>
              </a:rPr>
              <a:t>G</a:t>
            </a:r>
            <a:r>
              <a:rPr lang="zh-CN" altLang="en-US" dirty="0">
                <a:ea typeface="黑体" panose="02010609060101010101" pitchFamily="49" charset="-122"/>
              </a:rPr>
              <a:t>、</a:t>
            </a:r>
            <a:r>
              <a:rPr lang="en-US" altLang="zh-CN" dirty="0">
                <a:ea typeface="黑体" panose="02010609060101010101" pitchFamily="49" charset="-122"/>
              </a:rPr>
              <a:t>BUN</a:t>
            </a:r>
          </a:p>
          <a:p>
            <a:pPr marL="285750" indent="-285750">
              <a:lnSpc>
                <a:spcPct val="150000"/>
              </a:lnSpc>
              <a:buFont typeface="Wingdings" panose="05000000000000000000" pitchFamily="2" charset="2"/>
              <a:buChar char="ü"/>
            </a:pPr>
            <a:r>
              <a:rPr lang="en-US" altLang="zh-CN" dirty="0">
                <a:ea typeface="黑体" panose="02010609060101010101" pitchFamily="49" charset="-122"/>
              </a:rPr>
              <a:t>Tonicity</a:t>
            </a:r>
            <a:r>
              <a:rPr lang="zh-CN" altLang="en-US" dirty="0">
                <a:ea typeface="黑体" panose="02010609060101010101" pitchFamily="49" charset="-122"/>
              </a:rPr>
              <a:t>：具有渗透性的溶质（不能通过细胞膜）</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en-US" altLang="zh-CN" dirty="0" err="1">
                <a:ea typeface="黑体" panose="02010609060101010101" pitchFamily="49" charset="-122"/>
              </a:rPr>
              <a:t>SOsm</a:t>
            </a:r>
            <a:r>
              <a:rPr lang="zh-CN" altLang="en-US" dirty="0">
                <a:ea typeface="黑体" panose="02010609060101010101" pitchFamily="49" charset="-122"/>
              </a:rPr>
              <a:t>正常的低钠血症</a:t>
            </a:r>
            <a:r>
              <a:rPr lang="en-US" altLang="zh-CN" dirty="0">
                <a:ea typeface="黑体" panose="02010609060101010101" pitchFamily="49" charset="-122"/>
              </a:rPr>
              <a:t>—</a:t>
            </a:r>
            <a:r>
              <a:rPr lang="zh-CN" altLang="en-US" dirty="0">
                <a:ea typeface="黑体" panose="02010609060101010101" pitchFamily="49" charset="-122"/>
              </a:rPr>
              <a:t>无效的渗透溶质（</a:t>
            </a:r>
            <a:r>
              <a:rPr lang="en-US" altLang="zh-CN" dirty="0">
                <a:ea typeface="黑体" panose="02010609060101010101" pitchFamily="49" charset="-122"/>
              </a:rPr>
              <a:t>BUN</a:t>
            </a:r>
            <a:r>
              <a:rPr lang="zh-CN" altLang="en-US" dirty="0">
                <a:ea typeface="黑体" panose="02010609060101010101" pitchFamily="49" charset="-122"/>
              </a:rPr>
              <a:t>、乙醇）增加引起的低张力</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血渗透间隙增大：测定和计算差值</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离子直接法（</a:t>
            </a:r>
            <a:r>
              <a:rPr lang="en-US" altLang="zh-CN" dirty="0">
                <a:ea typeface="黑体" panose="02010609060101010101" pitchFamily="49" charset="-122"/>
              </a:rPr>
              <a:t>ISE</a:t>
            </a:r>
            <a:r>
              <a:rPr lang="zh-CN" altLang="en-US" dirty="0">
                <a:ea typeface="黑体" panose="02010609060101010101" pitchFamily="49" charset="-122"/>
              </a:rPr>
              <a:t>）测定血钠正常</a:t>
            </a:r>
            <a:endParaRPr lang="en-US" altLang="zh-CN" dirty="0">
              <a:ea typeface="黑体" panose="02010609060101010101" pitchFamily="49" charset="-122"/>
            </a:endParaRPr>
          </a:p>
        </p:txBody>
      </p:sp>
    </p:spTree>
    <p:extLst>
      <p:ext uri="{BB962C8B-B14F-4D97-AF65-F5344CB8AC3E}">
        <p14:creationId xmlns:p14="http://schemas.microsoft.com/office/powerpoint/2010/main" val="225647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858315" y="286102"/>
            <a:ext cx="7601944" cy="350737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400" b="1" dirty="0">
                <a:ea typeface="黑体" panose="02010609060101010101" pitchFamily="49" charset="-122"/>
              </a:rPr>
              <a:t>Case 2</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 女性，</a:t>
            </a:r>
            <a:r>
              <a:rPr lang="en-US" altLang="zh-CN" dirty="0">
                <a:ea typeface="黑体" panose="02010609060101010101" pitchFamily="49" charset="-122"/>
              </a:rPr>
              <a:t>48</a:t>
            </a:r>
            <a:r>
              <a:rPr lang="zh-CN" altLang="en-US" dirty="0">
                <a:ea typeface="黑体" panose="02010609060101010101" pitchFamily="49" charset="-122"/>
              </a:rPr>
              <a:t>岁，尿毒症维持性血液透析患者。因</a:t>
            </a:r>
            <a:r>
              <a:rPr lang="en-US" altLang="zh-CN" dirty="0">
                <a:ea typeface="黑体" panose="02010609060101010101" pitchFamily="49" charset="-122"/>
              </a:rPr>
              <a:t>IgG-kappa</a:t>
            </a:r>
            <a:r>
              <a:rPr lang="zh-CN" altLang="en-US" dirty="0">
                <a:ea typeface="黑体" panose="02010609060101010101" pitchFamily="49" charset="-122"/>
              </a:rPr>
              <a:t>多发性骨髓瘤化疗入院。体格检查无特殊，间接</a:t>
            </a:r>
            <a:r>
              <a:rPr lang="en-US" altLang="zh-CN" dirty="0">
                <a:ea typeface="黑体" panose="02010609060101010101" pitchFamily="49" charset="-122"/>
              </a:rPr>
              <a:t>ISE</a:t>
            </a:r>
            <a:r>
              <a:rPr lang="zh-CN" altLang="en-US" dirty="0">
                <a:ea typeface="黑体" panose="02010609060101010101" pitchFamily="49" charset="-122"/>
              </a:rPr>
              <a:t>测定</a:t>
            </a:r>
            <a:r>
              <a:rPr lang="en-US" altLang="zh-CN" dirty="0">
                <a:ea typeface="黑体" panose="02010609060101010101" pitchFamily="49" charset="-122"/>
              </a:rPr>
              <a:t>[Na]s 125mmol/L</a:t>
            </a:r>
            <a:r>
              <a:rPr lang="zh-CN" altLang="en-US" dirty="0">
                <a:ea typeface="黑体" panose="02010609060101010101" pitchFamily="49" charset="-122"/>
              </a:rPr>
              <a:t>，</a:t>
            </a:r>
            <a:r>
              <a:rPr lang="en-US" altLang="zh-CN" dirty="0" err="1">
                <a:ea typeface="黑体" panose="02010609060101010101" pitchFamily="49" charset="-122"/>
              </a:rPr>
              <a:t>Sosm</a:t>
            </a:r>
            <a:r>
              <a:rPr lang="en-US" altLang="zh-CN" dirty="0">
                <a:ea typeface="黑体" panose="02010609060101010101" pitchFamily="49" charset="-122"/>
              </a:rPr>
              <a:t> 318mosm/kg</a:t>
            </a:r>
            <a:r>
              <a:rPr lang="zh-CN" altLang="en-US" dirty="0">
                <a:ea typeface="黑体" panose="02010609060101010101" pitchFamily="49" charset="-122"/>
              </a:rPr>
              <a:t>，计算</a:t>
            </a:r>
            <a:r>
              <a:rPr lang="en-US" altLang="zh-CN" dirty="0" err="1">
                <a:ea typeface="黑体" panose="02010609060101010101" pitchFamily="49" charset="-122"/>
              </a:rPr>
              <a:t>Sosm</a:t>
            </a:r>
            <a:r>
              <a:rPr lang="en-US" altLang="zh-CN" dirty="0">
                <a:ea typeface="黑体" panose="02010609060101010101" pitchFamily="49" charset="-122"/>
              </a:rPr>
              <a:t> 283mosm/kg</a:t>
            </a:r>
            <a:r>
              <a:rPr lang="zh-CN" altLang="en-US" dirty="0">
                <a:ea typeface="黑体" panose="02010609060101010101" pitchFamily="49" charset="-122"/>
              </a:rPr>
              <a:t>，</a:t>
            </a:r>
            <a:r>
              <a:rPr lang="en-US" altLang="zh-CN">
                <a:solidFill>
                  <a:srgbClr val="FF0000"/>
                </a:solidFill>
                <a:ea typeface="黑体" panose="02010609060101010101" pitchFamily="49" charset="-122"/>
              </a:rPr>
              <a:t>OG</a:t>
            </a:r>
            <a:r>
              <a:rPr lang="en-US" altLang="zh-CN">
                <a:ea typeface="黑体" panose="02010609060101010101" pitchFamily="49" charset="-122"/>
              </a:rPr>
              <a:t> 35&gt;10</a:t>
            </a:r>
            <a:r>
              <a:rPr lang="zh-CN" altLang="en-US">
                <a:ea typeface="黑体" panose="02010609060101010101" pitchFamily="49" charset="-122"/>
              </a:rPr>
              <a:t>。</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患者行单超治疗，</a:t>
            </a:r>
            <a:r>
              <a:rPr lang="en-US" altLang="zh-CN" dirty="0">
                <a:ea typeface="黑体" panose="02010609060101010101" pitchFamily="49" charset="-122"/>
              </a:rPr>
              <a:t>[Na]</a:t>
            </a:r>
            <a:r>
              <a:rPr lang="en-US" altLang="zh-CN" dirty="0" err="1">
                <a:ea typeface="黑体" panose="02010609060101010101" pitchFamily="49" charset="-122"/>
              </a:rPr>
              <a:t>uf</a:t>
            </a:r>
            <a:r>
              <a:rPr lang="en-US" altLang="zh-CN" dirty="0">
                <a:ea typeface="黑体" panose="02010609060101010101" pitchFamily="49" charset="-122"/>
              </a:rPr>
              <a:t>=[Na]</a:t>
            </a:r>
            <a:r>
              <a:rPr lang="en-US" altLang="zh-CN" dirty="0" err="1">
                <a:ea typeface="黑体" panose="02010609060101010101" pitchFamily="49" charset="-122"/>
              </a:rPr>
              <a:t>sw</a:t>
            </a:r>
            <a:r>
              <a:rPr lang="en-US" altLang="zh-CN" dirty="0">
                <a:ea typeface="黑体" panose="02010609060101010101" pitchFamily="49" charset="-122"/>
              </a:rPr>
              <a:t>=141mmol/L</a:t>
            </a:r>
            <a:r>
              <a:rPr lang="zh-CN" altLang="en-US" dirty="0">
                <a:ea typeface="黑体" panose="02010609060101010101" pitchFamily="49" charset="-122"/>
              </a:rPr>
              <a:t>，</a:t>
            </a:r>
            <a:r>
              <a:rPr lang="en-US" altLang="zh-CN" dirty="0" err="1">
                <a:ea typeface="黑体" panose="02010609060101010101" pitchFamily="49" charset="-122"/>
              </a:rPr>
              <a:t>Osm</a:t>
            </a:r>
            <a:r>
              <a:rPr lang="en-US" altLang="zh-CN" dirty="0">
                <a:ea typeface="黑体" panose="02010609060101010101" pitchFamily="49" charset="-122"/>
              </a:rPr>
              <a:t> 288mosm/kg</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血清蛋白 </a:t>
            </a:r>
            <a:r>
              <a:rPr lang="en-US" altLang="zh-CN" dirty="0">
                <a:ea typeface="黑体" panose="02010609060101010101" pitchFamily="49" charset="-122"/>
              </a:rPr>
              <a:t>140g/L</a:t>
            </a:r>
            <a:r>
              <a:rPr lang="zh-CN" altLang="en-US" dirty="0">
                <a:ea typeface="黑体" panose="02010609060101010101" pitchFamily="49" charset="-122"/>
              </a:rPr>
              <a:t>，球蛋白</a:t>
            </a:r>
            <a:r>
              <a:rPr lang="en-US" altLang="zh-CN" dirty="0">
                <a:ea typeface="黑体" panose="02010609060101010101" pitchFamily="49" charset="-122"/>
              </a:rPr>
              <a:t>116g/L</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诊断：副蛋白血症继发假性低钠血症</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使用透析液钠浓度</a:t>
            </a:r>
            <a:r>
              <a:rPr lang="en-US" altLang="zh-CN" dirty="0">
                <a:ea typeface="黑体" panose="02010609060101010101" pitchFamily="49" charset="-122"/>
              </a:rPr>
              <a:t>140mmol/L</a:t>
            </a:r>
            <a:r>
              <a:rPr lang="zh-CN" altLang="en-US" dirty="0">
                <a:ea typeface="黑体" panose="02010609060101010101" pitchFamily="49" charset="-122"/>
              </a:rPr>
              <a:t>，透前钠浓度</a:t>
            </a:r>
            <a:r>
              <a:rPr lang="en-US" altLang="zh-CN" dirty="0">
                <a:ea typeface="黑体" panose="02010609060101010101" pitchFamily="49" charset="-122"/>
              </a:rPr>
              <a:t>123mmo/L</a:t>
            </a:r>
            <a:r>
              <a:rPr lang="zh-CN" altLang="en-US" dirty="0">
                <a:ea typeface="黑体" panose="02010609060101010101" pitchFamily="49" charset="-122"/>
              </a:rPr>
              <a:t>，透后</a:t>
            </a:r>
            <a:r>
              <a:rPr lang="en-US" altLang="zh-CN" dirty="0">
                <a:ea typeface="黑体" panose="02010609060101010101" pitchFamily="49" charset="-122"/>
              </a:rPr>
              <a:t>121mmol/L</a:t>
            </a:r>
          </a:p>
        </p:txBody>
      </p:sp>
    </p:spTree>
    <p:extLst>
      <p:ext uri="{BB962C8B-B14F-4D97-AF65-F5344CB8AC3E}">
        <p14:creationId xmlns:p14="http://schemas.microsoft.com/office/powerpoint/2010/main" val="76364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528012" y="171797"/>
            <a:ext cx="7792203" cy="433836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400" b="1" dirty="0">
                <a:ea typeface="黑体" panose="02010609060101010101" pitchFamily="49" charset="-122"/>
              </a:rPr>
              <a:t>Case 3</a:t>
            </a:r>
          </a:p>
          <a:p>
            <a:pPr marL="285750" indent="-285750">
              <a:lnSpc>
                <a:spcPct val="150000"/>
              </a:lnSpc>
              <a:buFont typeface="Wingdings" panose="05000000000000000000" pitchFamily="2" charset="2"/>
              <a:buChar char="Ø"/>
            </a:pPr>
            <a:r>
              <a:rPr lang="zh-CN" altLang="en-US" dirty="0">
                <a:ea typeface="黑体" panose="02010609060101010101" pitchFamily="49" charset="-122"/>
              </a:rPr>
              <a:t> 女性，</a:t>
            </a:r>
            <a:r>
              <a:rPr lang="en-US" altLang="zh-CN" dirty="0">
                <a:ea typeface="黑体" panose="02010609060101010101" pitchFamily="49" charset="-122"/>
              </a:rPr>
              <a:t>58</a:t>
            </a:r>
            <a:r>
              <a:rPr lang="zh-CN" altLang="en-US" dirty="0">
                <a:ea typeface="黑体" panose="02010609060101010101" pitchFamily="49" charset="-122"/>
              </a:rPr>
              <a:t>岁，既往有丙肝病史，</a:t>
            </a:r>
            <a:r>
              <a:rPr lang="en-US" altLang="zh-CN" dirty="0">
                <a:ea typeface="黑体" panose="02010609060101010101" pitchFamily="49" charset="-122"/>
              </a:rPr>
              <a:t>Ledipasvir/sofosbuvir</a:t>
            </a:r>
            <a:r>
              <a:rPr lang="zh-CN" altLang="en-US" dirty="0">
                <a:ea typeface="黑体" panose="02010609060101010101" pitchFamily="49" charset="-122"/>
              </a:rPr>
              <a:t>抗病毒治疗，肝硬化（</a:t>
            </a:r>
            <a:r>
              <a:rPr lang="en-US" altLang="zh-CN" dirty="0">
                <a:ea typeface="黑体" panose="02010609060101010101" pitchFamily="49" charset="-122"/>
              </a:rPr>
              <a:t>MELD</a:t>
            </a:r>
            <a:r>
              <a:rPr lang="zh-CN" altLang="en-US" dirty="0">
                <a:ea typeface="黑体" panose="02010609060101010101" pitchFamily="49" charset="-122"/>
              </a:rPr>
              <a:t>评分</a:t>
            </a:r>
            <a:r>
              <a:rPr lang="en-US" altLang="zh-CN" dirty="0">
                <a:ea typeface="黑体" panose="02010609060101010101" pitchFamily="49" charset="-122"/>
              </a:rPr>
              <a:t>20</a:t>
            </a:r>
            <a:r>
              <a:rPr lang="zh-CN" altLang="en-US" dirty="0">
                <a:ea typeface="黑体" panose="02010609060101010101" pitchFamily="49" charset="-122"/>
              </a:rPr>
              <a:t>）伴有黄疸、脑病，曾行肝动脉栓塞治疗肝癌，腹水征、双下肢浮肿。</a:t>
            </a:r>
            <a:r>
              <a:rPr lang="en-US" altLang="zh-CN" dirty="0">
                <a:ea typeface="黑体" panose="02010609060101010101" pitchFamily="49" charset="-122"/>
              </a:rPr>
              <a:t>CT</a:t>
            </a:r>
            <a:r>
              <a:rPr lang="zh-CN" altLang="en-US" dirty="0">
                <a:ea typeface="黑体" panose="02010609060101010101" pitchFamily="49" charset="-122"/>
              </a:rPr>
              <a:t>：胆总管梗阻，胆道引流管。入院</a:t>
            </a:r>
            <a:r>
              <a:rPr lang="en-US" altLang="zh-CN" dirty="0">
                <a:ea typeface="黑体" panose="02010609060101010101" pitchFamily="49" charset="-122"/>
              </a:rPr>
              <a:t>[Na]s 135mmol/L</a:t>
            </a:r>
            <a:r>
              <a:rPr lang="zh-CN" altLang="en-US" dirty="0">
                <a:ea typeface="黑体" panose="02010609060101010101" pitchFamily="49" charset="-122"/>
              </a:rPr>
              <a:t>，胆道引流后</a:t>
            </a:r>
            <a:r>
              <a:rPr lang="en-US" altLang="zh-CN" dirty="0">
                <a:ea typeface="黑体" panose="02010609060101010101" pitchFamily="49" charset="-122"/>
              </a:rPr>
              <a:t>129mmol/L</a:t>
            </a:r>
            <a:r>
              <a:rPr lang="zh-CN" altLang="en-US" dirty="0">
                <a:ea typeface="黑体" panose="02010609060101010101" pitchFamily="49" charset="-122"/>
              </a:rPr>
              <a:t>，无低钠血症病史，考虑噻嗪类利尿剂，停用，出院。</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en-US" altLang="zh-CN" dirty="0">
                <a:ea typeface="黑体" panose="02010609060101010101" pitchFamily="49" charset="-122"/>
              </a:rPr>
              <a:t>1</a:t>
            </a:r>
            <a:r>
              <a:rPr lang="zh-CN" altLang="en-US" dirty="0">
                <a:ea typeface="黑体" panose="02010609060101010101" pitchFamily="49" charset="-122"/>
              </a:rPr>
              <a:t>周后急诊，持续黄疸，</a:t>
            </a:r>
            <a:r>
              <a:rPr lang="en-US" altLang="zh-CN" dirty="0">
                <a:ea typeface="黑体" panose="02010609060101010101" pitchFamily="49" charset="-122"/>
              </a:rPr>
              <a:t> [Na]s 122mmol/L</a:t>
            </a:r>
            <a:r>
              <a:rPr lang="zh-CN" altLang="en-US" dirty="0">
                <a:ea typeface="黑体" panose="02010609060101010101" pitchFamily="49" charset="-122"/>
              </a:rPr>
              <a:t>，</a:t>
            </a:r>
            <a:r>
              <a:rPr lang="en-US" altLang="zh-CN" dirty="0">
                <a:ea typeface="黑体" panose="02010609060101010101" pitchFamily="49" charset="-122"/>
              </a:rPr>
              <a:t>Scr1.96mg/dl</a:t>
            </a:r>
            <a:r>
              <a:rPr lang="zh-CN" altLang="en-US" dirty="0">
                <a:ea typeface="黑体" panose="02010609060101010101" pitchFamily="49" charset="-122"/>
              </a:rPr>
              <a:t>，</a:t>
            </a:r>
            <a:r>
              <a:rPr lang="en-US" altLang="zh-CN" dirty="0" err="1">
                <a:ea typeface="黑体" panose="02010609060101010101" pitchFamily="49" charset="-122"/>
              </a:rPr>
              <a:t>Sosm</a:t>
            </a:r>
            <a:r>
              <a:rPr lang="en-US" altLang="zh-CN" dirty="0">
                <a:ea typeface="黑体" panose="02010609060101010101" pitchFamily="49" charset="-122"/>
              </a:rPr>
              <a:t> 272 </a:t>
            </a:r>
            <a:r>
              <a:rPr lang="en-US" altLang="zh-CN" dirty="0" err="1">
                <a:ea typeface="黑体" panose="02010609060101010101" pitchFamily="49" charset="-122"/>
              </a:rPr>
              <a:t>mosm</a:t>
            </a:r>
            <a:r>
              <a:rPr lang="en-US" altLang="zh-CN" dirty="0">
                <a:ea typeface="黑体" panose="02010609060101010101" pitchFamily="49" charset="-122"/>
              </a:rPr>
              <a:t>/kg </a:t>
            </a:r>
            <a:r>
              <a:rPr lang="zh-CN" altLang="en-US" dirty="0">
                <a:ea typeface="黑体" panose="02010609060101010101" pitchFamily="49" charset="-122"/>
              </a:rPr>
              <a:t>（</a:t>
            </a:r>
            <a:r>
              <a:rPr lang="en-US" altLang="zh-CN" dirty="0">
                <a:ea typeface="黑体" panose="02010609060101010101" pitchFamily="49" charset="-122"/>
              </a:rPr>
              <a:t>BUN 66mg/dl</a:t>
            </a:r>
            <a:r>
              <a:rPr lang="zh-CN" altLang="en-US" dirty="0">
                <a:ea typeface="黑体" panose="02010609060101010101" pitchFamily="49" charset="-122"/>
              </a:rPr>
              <a:t>），</a:t>
            </a:r>
            <a:r>
              <a:rPr lang="en-US" altLang="zh-CN" dirty="0">
                <a:ea typeface="黑体" panose="02010609060101010101" pitchFamily="49" charset="-122"/>
              </a:rPr>
              <a:t>G 150mg/dl</a:t>
            </a:r>
            <a:r>
              <a:rPr lang="zh-CN" altLang="en-US" dirty="0">
                <a:ea typeface="黑体" panose="02010609060101010101" pitchFamily="49" charset="-122"/>
              </a:rPr>
              <a:t>。总胆红素 </a:t>
            </a:r>
            <a:r>
              <a:rPr lang="en-US" altLang="zh-CN" dirty="0">
                <a:ea typeface="黑体" panose="02010609060101010101" pitchFamily="49" charset="-122"/>
              </a:rPr>
              <a:t>15.6mg/dl</a:t>
            </a:r>
            <a:r>
              <a:rPr lang="zh-CN" altLang="en-US" dirty="0">
                <a:ea typeface="黑体" panose="02010609060101010101" pitchFamily="49" charset="-122"/>
              </a:rPr>
              <a:t>，白蛋白</a:t>
            </a:r>
            <a:r>
              <a:rPr lang="en-US" altLang="zh-CN" dirty="0">
                <a:ea typeface="黑体" panose="02010609060101010101" pitchFamily="49" charset="-122"/>
              </a:rPr>
              <a:t>3.6g/dl</a:t>
            </a:r>
            <a:r>
              <a:rPr lang="zh-CN" altLang="en-US" dirty="0">
                <a:ea typeface="黑体" panose="02010609060101010101" pitchFamily="49" charset="-122"/>
              </a:rPr>
              <a:t>，每日液体入量</a:t>
            </a:r>
            <a:r>
              <a:rPr lang="en-US" altLang="zh-CN" dirty="0">
                <a:ea typeface="黑体" panose="02010609060101010101" pitchFamily="49" charset="-122"/>
              </a:rPr>
              <a:t>7L</a:t>
            </a:r>
          </a:p>
          <a:p>
            <a:pPr marL="285750" indent="-285750">
              <a:lnSpc>
                <a:spcPct val="150000"/>
              </a:lnSpc>
              <a:buFont typeface="Wingdings" panose="05000000000000000000" pitchFamily="2" charset="2"/>
              <a:buChar char="Ø"/>
            </a:pPr>
            <a:r>
              <a:rPr lang="en-US" altLang="zh-CN" dirty="0">
                <a:ea typeface="黑体" panose="02010609060101010101" pitchFamily="49" charset="-122"/>
              </a:rPr>
              <a:t>HR 73</a:t>
            </a:r>
            <a:r>
              <a:rPr lang="zh-CN" altLang="en-US" dirty="0">
                <a:ea typeface="黑体" panose="02010609060101010101" pitchFamily="49" charset="-122"/>
              </a:rPr>
              <a:t>，</a:t>
            </a:r>
            <a:r>
              <a:rPr lang="en-US" altLang="zh-CN" dirty="0">
                <a:ea typeface="黑体" panose="02010609060101010101" pitchFamily="49" charset="-122"/>
              </a:rPr>
              <a:t>BP113/62</a:t>
            </a:r>
            <a:r>
              <a:rPr lang="zh-CN" altLang="en-US" dirty="0">
                <a:ea typeface="黑体" panose="02010609060101010101" pitchFamily="49" charset="-122"/>
              </a:rPr>
              <a:t>，</a:t>
            </a:r>
            <a:r>
              <a:rPr lang="en-US" altLang="zh-CN" dirty="0">
                <a:ea typeface="黑体" panose="02010609060101010101" pitchFamily="49" charset="-122"/>
              </a:rPr>
              <a:t>SO2 98%</a:t>
            </a:r>
            <a:r>
              <a:rPr lang="zh-CN" altLang="en-US" dirty="0">
                <a:ea typeface="黑体" panose="02010609060101010101" pitchFamily="49" charset="-122"/>
              </a:rPr>
              <a:t>，粘膜干，颈静脉无扩张，无心脏杂音，双肺呼吸音请，右上腹血管曲张，下肢水肿。</a:t>
            </a:r>
            <a:endParaRPr lang="en-US" altLang="zh-CN" dirty="0">
              <a:ea typeface="黑体" panose="02010609060101010101" pitchFamily="49" charset="-122"/>
            </a:endParaRPr>
          </a:p>
        </p:txBody>
      </p:sp>
    </p:spTree>
    <p:extLst>
      <p:ext uri="{BB962C8B-B14F-4D97-AF65-F5344CB8AC3E}">
        <p14:creationId xmlns:p14="http://schemas.microsoft.com/office/powerpoint/2010/main" val="307852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3169D7-7C78-182F-7372-1FFE0AE33465}"/>
              </a:ext>
            </a:extLst>
          </p:cNvPr>
          <p:cNvPicPr>
            <a:picLocks noChangeAspect="1"/>
          </p:cNvPicPr>
          <p:nvPr/>
        </p:nvPicPr>
        <p:blipFill>
          <a:blip r:embed="rId2"/>
          <a:stretch>
            <a:fillRect/>
          </a:stretch>
        </p:blipFill>
        <p:spPr>
          <a:xfrm>
            <a:off x="296561" y="988498"/>
            <a:ext cx="8155459" cy="3166503"/>
          </a:xfrm>
          <a:prstGeom prst="rect">
            <a:avLst/>
          </a:prstGeom>
        </p:spPr>
      </p:pic>
      <p:sp>
        <p:nvSpPr>
          <p:cNvPr id="4" name="矩形 3">
            <a:extLst>
              <a:ext uri="{FF2B5EF4-FFF2-40B4-BE49-F238E27FC236}">
                <a16:creationId xmlns:a16="http://schemas.microsoft.com/office/drawing/2014/main" id="{ED055629-1ADA-712E-120D-C9DE5B0C02AC}"/>
              </a:ext>
            </a:extLst>
          </p:cNvPr>
          <p:cNvSpPr/>
          <p:nvPr/>
        </p:nvSpPr>
        <p:spPr>
          <a:xfrm>
            <a:off x="296561" y="1721708"/>
            <a:ext cx="8155459" cy="2059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5" name="矩形 4">
            <a:extLst>
              <a:ext uri="{FF2B5EF4-FFF2-40B4-BE49-F238E27FC236}">
                <a16:creationId xmlns:a16="http://schemas.microsoft.com/office/drawing/2014/main" id="{55346D9F-9308-CAE9-C532-2CC386D46E33}"/>
              </a:ext>
            </a:extLst>
          </p:cNvPr>
          <p:cNvSpPr/>
          <p:nvPr/>
        </p:nvSpPr>
        <p:spPr>
          <a:xfrm>
            <a:off x="296560" y="2911581"/>
            <a:ext cx="8155459" cy="2059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6" name="文本框 5">
            <a:extLst>
              <a:ext uri="{FF2B5EF4-FFF2-40B4-BE49-F238E27FC236}">
                <a16:creationId xmlns:a16="http://schemas.microsoft.com/office/drawing/2014/main" id="{5385345A-435E-FB97-C117-539A502287C5}"/>
              </a:ext>
            </a:extLst>
          </p:cNvPr>
          <p:cNvSpPr txBox="1"/>
          <p:nvPr/>
        </p:nvSpPr>
        <p:spPr>
          <a:xfrm>
            <a:off x="469557" y="617838"/>
            <a:ext cx="7908324" cy="400110"/>
          </a:xfrm>
          <a:prstGeom prst="rect">
            <a:avLst/>
          </a:prstGeom>
          <a:noFill/>
        </p:spPr>
        <p:txBody>
          <a:bodyPr wrap="square" rtlCol="0">
            <a:spAutoFit/>
          </a:bodyPr>
          <a:lstStyle/>
          <a:p>
            <a:pPr algn="ctr"/>
            <a:r>
              <a:rPr lang="zh-CN" altLang="en-US" sz="2000" b="1" dirty="0">
                <a:latin typeface="黑体" panose="02010609060101010101" pitchFamily="49" charset="-122"/>
                <a:ea typeface="黑体" panose="02010609060101010101" pitchFamily="49" charset="-122"/>
              </a:rPr>
              <a:t>实验室检查</a:t>
            </a:r>
          </a:p>
        </p:txBody>
      </p:sp>
    </p:spTree>
    <p:extLst>
      <p:ext uri="{BB962C8B-B14F-4D97-AF65-F5344CB8AC3E}">
        <p14:creationId xmlns:p14="http://schemas.microsoft.com/office/powerpoint/2010/main" val="37476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DF2D64E2-0D46-2DBF-28F0-65FAAD079B7E}"/>
              </a:ext>
            </a:extLst>
          </p:cNvPr>
          <p:cNvGrpSpPr/>
          <p:nvPr/>
        </p:nvGrpSpPr>
        <p:grpSpPr>
          <a:xfrm>
            <a:off x="1496445" y="482651"/>
            <a:ext cx="5780410" cy="3316376"/>
            <a:chOff x="1447018" y="260229"/>
            <a:chExt cx="5780410" cy="3316376"/>
          </a:xfrm>
        </p:grpSpPr>
        <p:pic>
          <p:nvPicPr>
            <p:cNvPr id="3" name="图片 2">
              <a:extLst>
                <a:ext uri="{FF2B5EF4-FFF2-40B4-BE49-F238E27FC236}">
                  <a16:creationId xmlns:a16="http://schemas.microsoft.com/office/drawing/2014/main" id="{5AC0454D-8C3A-A912-24C9-8A4414D7D3D9}"/>
                </a:ext>
              </a:extLst>
            </p:cNvPr>
            <p:cNvPicPr>
              <a:picLocks noChangeAspect="1"/>
            </p:cNvPicPr>
            <p:nvPr/>
          </p:nvPicPr>
          <p:blipFill>
            <a:blip r:embed="rId2"/>
            <a:stretch>
              <a:fillRect/>
            </a:stretch>
          </p:blipFill>
          <p:spPr>
            <a:xfrm>
              <a:off x="1447018" y="260229"/>
              <a:ext cx="5780410" cy="3316376"/>
            </a:xfrm>
            <a:prstGeom prst="rect">
              <a:avLst/>
            </a:prstGeom>
          </p:spPr>
        </p:pic>
        <p:cxnSp>
          <p:nvCxnSpPr>
            <p:cNvPr id="6" name="直接箭头连接符 5">
              <a:extLst>
                <a:ext uri="{FF2B5EF4-FFF2-40B4-BE49-F238E27FC236}">
                  <a16:creationId xmlns:a16="http://schemas.microsoft.com/office/drawing/2014/main" id="{691EFD57-24FE-54FE-4548-F6EF7E7B6B31}"/>
                </a:ext>
              </a:extLst>
            </p:cNvPr>
            <p:cNvCxnSpPr>
              <a:cxnSpLocks/>
            </p:cNvCxnSpPr>
            <p:nvPr/>
          </p:nvCxnSpPr>
          <p:spPr>
            <a:xfrm>
              <a:off x="2916195" y="1458097"/>
              <a:ext cx="0" cy="27184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866BB55E-95BF-540E-29FB-601AFF2DADC2}"/>
                </a:ext>
              </a:extLst>
            </p:cNvPr>
            <p:cNvSpPr txBox="1"/>
            <p:nvPr/>
          </p:nvSpPr>
          <p:spPr>
            <a:xfrm>
              <a:off x="2257170" y="949352"/>
              <a:ext cx="1095632" cy="523220"/>
            </a:xfrm>
            <a:prstGeom prst="rect">
              <a:avLst/>
            </a:prstGeom>
            <a:noFill/>
          </p:spPr>
          <p:txBody>
            <a:bodyPr wrap="square" rtlCol="0">
              <a:spAutoFit/>
            </a:bodyPr>
            <a:lstStyle/>
            <a:p>
              <a:pPr algn="ctr"/>
              <a:r>
                <a:rPr lang="zh-CN" altLang="en-US" sz="1400" dirty="0">
                  <a:latin typeface="黑体" panose="02010609060101010101" pitchFamily="49" charset="-122"/>
                  <a:ea typeface="黑体" panose="02010609060101010101" pitchFamily="49" charset="-122"/>
                </a:rPr>
                <a:t>速尿和限制液体入量</a:t>
              </a:r>
            </a:p>
          </p:txBody>
        </p:sp>
        <p:cxnSp>
          <p:nvCxnSpPr>
            <p:cNvPr id="8" name="直接箭头连接符 7">
              <a:extLst>
                <a:ext uri="{FF2B5EF4-FFF2-40B4-BE49-F238E27FC236}">
                  <a16:creationId xmlns:a16="http://schemas.microsoft.com/office/drawing/2014/main" id="{863D5A77-A1DA-7C71-78CA-251C6DA94FC7}"/>
                </a:ext>
              </a:extLst>
            </p:cNvPr>
            <p:cNvCxnSpPr>
              <a:cxnSpLocks/>
            </p:cNvCxnSpPr>
            <p:nvPr/>
          </p:nvCxnSpPr>
          <p:spPr>
            <a:xfrm>
              <a:off x="3352802" y="883055"/>
              <a:ext cx="0" cy="15694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4D582A90-0B3D-0360-56AA-C39B5EF6F8F1}"/>
                </a:ext>
              </a:extLst>
            </p:cNvPr>
            <p:cNvSpPr txBox="1"/>
            <p:nvPr/>
          </p:nvSpPr>
          <p:spPr>
            <a:xfrm>
              <a:off x="2804985" y="389996"/>
              <a:ext cx="1095632" cy="523220"/>
            </a:xfrm>
            <a:prstGeom prst="rect">
              <a:avLst/>
            </a:prstGeom>
            <a:noFill/>
          </p:spPr>
          <p:txBody>
            <a:bodyPr wrap="square" rtlCol="0">
              <a:spAutoFit/>
            </a:bodyPr>
            <a:lstStyle/>
            <a:p>
              <a:pPr algn="ctr"/>
              <a:r>
                <a:rPr lang="zh-CN" altLang="en-US" sz="1400" dirty="0">
                  <a:latin typeface="黑体" panose="02010609060101010101" pitchFamily="49" charset="-122"/>
                  <a:ea typeface="黑体" panose="02010609060101010101" pitchFamily="49" charset="-122"/>
                </a:rPr>
                <a:t>林格氏液</a:t>
              </a:r>
              <a:r>
                <a:rPr lang="en-US" altLang="zh-CN" sz="1400" dirty="0">
                  <a:latin typeface="黑体" panose="02010609060101010101" pitchFamily="49" charset="-122"/>
                  <a:ea typeface="黑体" panose="02010609060101010101" pitchFamily="49" charset="-122"/>
                </a:rPr>
                <a:t>500ml</a:t>
              </a:r>
              <a:endParaRPr lang="zh-CN" altLang="en-US" sz="1400" dirty="0">
                <a:latin typeface="黑体" panose="02010609060101010101" pitchFamily="49" charset="-122"/>
                <a:ea typeface="黑体" panose="02010609060101010101" pitchFamily="49" charset="-122"/>
              </a:endParaRPr>
            </a:p>
          </p:txBody>
        </p:sp>
        <p:cxnSp>
          <p:nvCxnSpPr>
            <p:cNvPr id="12" name="直接箭头连接符 11">
              <a:extLst>
                <a:ext uri="{FF2B5EF4-FFF2-40B4-BE49-F238E27FC236}">
                  <a16:creationId xmlns:a16="http://schemas.microsoft.com/office/drawing/2014/main" id="{0394D586-CA1C-DF12-B5C5-254CC8AB95CA}"/>
                </a:ext>
              </a:extLst>
            </p:cNvPr>
            <p:cNvCxnSpPr>
              <a:cxnSpLocks/>
            </p:cNvCxnSpPr>
            <p:nvPr/>
          </p:nvCxnSpPr>
          <p:spPr>
            <a:xfrm>
              <a:off x="3715265" y="1404550"/>
              <a:ext cx="0" cy="9206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A5EF4A3-94DB-881E-7473-FAB1BA755D59}"/>
                </a:ext>
              </a:extLst>
            </p:cNvPr>
            <p:cNvSpPr txBox="1"/>
            <p:nvPr/>
          </p:nvSpPr>
          <p:spPr>
            <a:xfrm>
              <a:off x="3342015" y="949352"/>
              <a:ext cx="873212" cy="523220"/>
            </a:xfrm>
            <a:prstGeom prst="rect">
              <a:avLst/>
            </a:prstGeom>
            <a:noFill/>
          </p:spPr>
          <p:txBody>
            <a:bodyPr wrap="square" rtlCol="0">
              <a:spAutoFit/>
            </a:bodyPr>
            <a:lstStyle/>
            <a:p>
              <a:pPr algn="ctr"/>
              <a:r>
                <a:rPr lang="en-US" altLang="zh-CN" sz="1400" dirty="0">
                  <a:ea typeface="黑体" panose="02010609060101010101" pitchFamily="49" charset="-122"/>
                </a:rPr>
                <a:t>3%NaCL 115ml/h</a:t>
              </a:r>
              <a:endParaRPr lang="zh-CN" altLang="en-US" sz="1400" dirty="0">
                <a:ea typeface="黑体" panose="02010609060101010101" pitchFamily="49" charset="-122"/>
              </a:endParaRPr>
            </a:p>
          </p:txBody>
        </p:sp>
      </p:grpSp>
      <p:sp>
        <p:nvSpPr>
          <p:cNvPr id="18" name="文本框 17">
            <a:extLst>
              <a:ext uri="{FF2B5EF4-FFF2-40B4-BE49-F238E27FC236}">
                <a16:creationId xmlns:a16="http://schemas.microsoft.com/office/drawing/2014/main" id="{25A5D41A-4B71-7BF3-D6D4-4775BB23A07F}"/>
              </a:ext>
            </a:extLst>
          </p:cNvPr>
          <p:cNvSpPr txBox="1"/>
          <p:nvPr/>
        </p:nvSpPr>
        <p:spPr>
          <a:xfrm>
            <a:off x="1612070" y="3835163"/>
            <a:ext cx="3042309" cy="85837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dirty="0">
                <a:latin typeface="黑体" panose="02010609060101010101" pitchFamily="49" charset="-122"/>
                <a:ea typeface="黑体" panose="02010609060101010101" pitchFamily="49" charset="-122"/>
              </a:rPr>
              <a:t>低钠血症鉴别诊断？</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ü"/>
            </a:pPr>
            <a:r>
              <a:rPr lang="zh-CN" altLang="en-US" dirty="0">
                <a:latin typeface="黑体" panose="02010609060101010101" pitchFamily="49" charset="-122"/>
                <a:ea typeface="黑体" panose="02010609060101010101" pitchFamily="49" charset="-122"/>
              </a:rPr>
              <a:t>低钠血症原因？</a:t>
            </a:r>
          </a:p>
        </p:txBody>
      </p:sp>
    </p:spTree>
    <p:extLst>
      <p:ext uri="{BB962C8B-B14F-4D97-AF65-F5344CB8AC3E}">
        <p14:creationId xmlns:p14="http://schemas.microsoft.com/office/powerpoint/2010/main" val="765941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638095" y="92773"/>
            <a:ext cx="7624455" cy="471218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低钠血症鉴别诊断</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梗阻性黄疸常伴随胆固醇水平升高影响血清钠测定值，但血渗透压正常</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该患者血渗透压低，和血钠浓度一致</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腹水和浮肿提示总体水超过钠，高容量低钠血症</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尿钠低提示有效循环血容量不足</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en-US" altLang="zh-CN" dirty="0">
                <a:ea typeface="黑体" panose="02010609060101010101" pitchFamily="49" charset="-122"/>
              </a:rPr>
              <a:t>SIADH</a:t>
            </a:r>
            <a:r>
              <a:rPr lang="zh-CN" altLang="en-US" dirty="0">
                <a:ea typeface="黑体" panose="02010609060101010101" pitchFamily="49" charset="-122"/>
              </a:rPr>
              <a:t>通常轻度容量增加</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低钠血症原因</a:t>
            </a:r>
            <a:endParaRPr lang="en-US" altLang="zh-CN" sz="2000" b="1"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高渗盐水输注反映不佳，提示氯化钠丢失超过水摄入</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胸腹腔积液等渗，胆汁高渗，钠浓度：</a:t>
            </a:r>
            <a:r>
              <a:rPr lang="en-US" altLang="zh-CN" dirty="0">
                <a:ea typeface="黑体" panose="02010609060101010101" pitchFamily="49" charset="-122"/>
              </a:rPr>
              <a:t>185mmol/L</a:t>
            </a:r>
          </a:p>
          <a:p>
            <a:pPr marL="342900" indent="-342900">
              <a:lnSpc>
                <a:spcPct val="150000"/>
              </a:lnSpc>
              <a:buFont typeface="Wingdings" panose="05000000000000000000" pitchFamily="2" charset="2"/>
              <a:buChar char="Ø"/>
            </a:pPr>
            <a:r>
              <a:rPr lang="zh-CN" altLang="en-US" dirty="0">
                <a:ea typeface="黑体" panose="02010609060101010101" pitchFamily="49" charset="-122"/>
              </a:rPr>
              <a:t>该患者尿渗透压高，</a:t>
            </a:r>
            <a:r>
              <a:rPr lang="en-US" altLang="zh-CN" dirty="0">
                <a:ea typeface="黑体" panose="02010609060101010101" pitchFamily="49" charset="-122"/>
              </a:rPr>
              <a:t>ADH</a:t>
            </a:r>
            <a:r>
              <a:rPr lang="zh-CN" altLang="en-US" dirty="0">
                <a:ea typeface="黑体" panose="02010609060101010101" pitchFamily="49" charset="-122"/>
              </a:rPr>
              <a:t>分泌正常</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胆汁钠浓度</a:t>
            </a:r>
            <a:r>
              <a:rPr lang="en-US" altLang="zh-CN" dirty="0">
                <a:ea typeface="黑体" panose="02010609060101010101" pitchFamily="49" charset="-122"/>
              </a:rPr>
              <a:t>112</a:t>
            </a:r>
            <a:r>
              <a:rPr lang="zh-CN" altLang="en-US" dirty="0">
                <a:ea typeface="黑体" panose="02010609060101010101" pitchFamily="49" charset="-122"/>
              </a:rPr>
              <a:t>，钾</a:t>
            </a:r>
            <a:r>
              <a:rPr lang="en-US" altLang="zh-CN" dirty="0">
                <a:ea typeface="黑体" panose="02010609060101010101" pitchFamily="49" charset="-122"/>
              </a:rPr>
              <a:t>5.8</a:t>
            </a:r>
            <a:r>
              <a:rPr lang="zh-CN" altLang="en-US" dirty="0">
                <a:ea typeface="黑体" panose="02010609060101010101" pitchFamily="49" charset="-122"/>
              </a:rPr>
              <a:t>，减少胆汁引流量后低钠纠正</a:t>
            </a:r>
            <a:endParaRPr lang="en-US" altLang="zh-CN" dirty="0">
              <a:ea typeface="黑体" panose="02010609060101010101" pitchFamily="49" charset="-122"/>
            </a:endParaRPr>
          </a:p>
        </p:txBody>
      </p:sp>
      <p:sp>
        <p:nvSpPr>
          <p:cNvPr id="4" name="文本框 3">
            <a:extLst>
              <a:ext uri="{FF2B5EF4-FFF2-40B4-BE49-F238E27FC236}">
                <a16:creationId xmlns:a16="http://schemas.microsoft.com/office/drawing/2014/main" id="{15E19A83-C58E-ABC5-4713-E457D8DCF411}"/>
              </a:ext>
            </a:extLst>
          </p:cNvPr>
          <p:cNvSpPr txBox="1"/>
          <p:nvPr/>
        </p:nvSpPr>
        <p:spPr>
          <a:xfrm>
            <a:off x="7062916" y="4848592"/>
            <a:ext cx="2081084" cy="246221"/>
          </a:xfrm>
          <a:prstGeom prst="rect">
            <a:avLst/>
          </a:prstGeom>
          <a:noFill/>
        </p:spPr>
        <p:txBody>
          <a:bodyPr wrap="square">
            <a:spAutoFit/>
          </a:bodyPr>
          <a:lstStyle/>
          <a:p>
            <a:r>
              <a:rPr lang="en-US" altLang="zh-CN" sz="1000" b="0" i="0" u="none" strike="noStrike" baseline="0" dirty="0"/>
              <a:t>Am J Kidney Dis. 2018;72(6):xii-xiv</a:t>
            </a:r>
            <a:endParaRPr lang="zh-CN" altLang="en-US" sz="1000" dirty="0"/>
          </a:p>
        </p:txBody>
      </p:sp>
    </p:spTree>
    <p:extLst>
      <p:ext uri="{BB962C8B-B14F-4D97-AF65-F5344CB8AC3E}">
        <p14:creationId xmlns:p14="http://schemas.microsoft.com/office/powerpoint/2010/main" val="327831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FC513594-F401-FE0C-E8CB-3C224CD228B9}"/>
              </a:ext>
            </a:extLst>
          </p:cNvPr>
          <p:cNvSpPr/>
          <p:nvPr/>
        </p:nvSpPr>
        <p:spPr>
          <a:xfrm>
            <a:off x="3608070" y="144780"/>
            <a:ext cx="1592580" cy="60198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ea typeface="黑体" panose="02010609060101010101" pitchFamily="49" charset="-122"/>
              </a:rPr>
              <a:t>间接</a:t>
            </a:r>
            <a:r>
              <a:rPr lang="en-US" altLang="zh-CN" sz="1400" b="1" dirty="0">
                <a:solidFill>
                  <a:schemeClr val="tx1"/>
                </a:solidFill>
                <a:ea typeface="黑体" panose="02010609060101010101" pitchFamily="49" charset="-122"/>
              </a:rPr>
              <a:t>ISE</a:t>
            </a:r>
            <a:r>
              <a:rPr lang="zh-CN" altLang="en-US" sz="1400" b="1" dirty="0">
                <a:solidFill>
                  <a:schemeClr val="tx1"/>
                </a:solidFill>
                <a:ea typeface="黑体" panose="02010609060101010101" pitchFamily="49" charset="-122"/>
              </a:rPr>
              <a:t>测定</a:t>
            </a:r>
            <a:r>
              <a:rPr lang="en-US" altLang="zh-CN" sz="1400" b="1" dirty="0">
                <a:solidFill>
                  <a:schemeClr val="tx1"/>
                </a:solidFill>
                <a:ea typeface="黑体" panose="02010609060101010101" pitchFamily="49" charset="-122"/>
              </a:rPr>
              <a:t>[Na]s</a:t>
            </a:r>
          </a:p>
          <a:p>
            <a:pPr algn="ctr"/>
            <a:r>
              <a:rPr lang="en-US" altLang="zh-CN" sz="1400" b="1" dirty="0">
                <a:solidFill>
                  <a:schemeClr val="tx1"/>
                </a:solidFill>
                <a:ea typeface="黑体" panose="02010609060101010101" pitchFamily="49" charset="-122"/>
              </a:rPr>
              <a:t>&lt;135mmol/L</a:t>
            </a:r>
            <a:endParaRPr lang="zh-CN" altLang="en-US" sz="1400" b="1" dirty="0">
              <a:solidFill>
                <a:schemeClr val="tx1"/>
              </a:solidFill>
              <a:ea typeface="黑体" panose="02010609060101010101" pitchFamily="49" charset="-122"/>
            </a:endParaRPr>
          </a:p>
        </p:txBody>
      </p:sp>
      <p:sp>
        <p:nvSpPr>
          <p:cNvPr id="4" name="矩形 3">
            <a:extLst>
              <a:ext uri="{FF2B5EF4-FFF2-40B4-BE49-F238E27FC236}">
                <a16:creationId xmlns:a16="http://schemas.microsoft.com/office/drawing/2014/main" id="{88DA4CEE-737E-1622-24B3-C97167C297B5}"/>
              </a:ext>
            </a:extLst>
          </p:cNvPr>
          <p:cNvSpPr/>
          <p:nvPr/>
        </p:nvSpPr>
        <p:spPr>
          <a:xfrm>
            <a:off x="3608070" y="980611"/>
            <a:ext cx="1592580" cy="70104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黑体" panose="02010609060101010101" pitchFamily="49" charset="-122"/>
                <a:ea typeface="黑体" panose="02010609060101010101" pitchFamily="49" charset="-122"/>
              </a:rPr>
              <a:t>测定血清渗透压（</a:t>
            </a:r>
            <a:r>
              <a:rPr lang="en-US" altLang="zh-CN" sz="1400" dirty="0">
                <a:solidFill>
                  <a:schemeClr val="tx1"/>
                </a:solidFill>
                <a:latin typeface="黑体" panose="02010609060101010101" pitchFamily="49" charset="-122"/>
                <a:ea typeface="黑体" panose="02010609060101010101" pitchFamily="49" charset="-122"/>
              </a:rPr>
              <a:t>SOG</a:t>
            </a:r>
            <a:r>
              <a:rPr lang="zh-CN" altLang="en-US" sz="1400" dirty="0">
                <a:solidFill>
                  <a:schemeClr val="tx1"/>
                </a:solidFill>
                <a:latin typeface="黑体" panose="02010609060101010101" pitchFamily="49" charset="-122"/>
                <a:ea typeface="黑体" panose="02010609060101010101" pitchFamily="49" charset="-122"/>
              </a:rPr>
              <a:t>），计算渗透间隙</a:t>
            </a:r>
          </a:p>
        </p:txBody>
      </p:sp>
      <p:sp>
        <p:nvSpPr>
          <p:cNvPr id="5" name="矩形 4">
            <a:extLst>
              <a:ext uri="{FF2B5EF4-FFF2-40B4-BE49-F238E27FC236}">
                <a16:creationId xmlns:a16="http://schemas.microsoft.com/office/drawing/2014/main" id="{59E34A88-123F-9FFC-6E3F-B08D954B2F11}"/>
              </a:ext>
            </a:extLst>
          </p:cNvPr>
          <p:cNvSpPr/>
          <p:nvPr/>
        </p:nvSpPr>
        <p:spPr>
          <a:xfrm>
            <a:off x="1501140" y="1060621"/>
            <a:ext cx="1451610" cy="60198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ea typeface="黑体" panose="02010609060101010101" pitchFamily="49" charset="-122"/>
              </a:rPr>
              <a:t>SOG &lt;10mOsm/L</a:t>
            </a:r>
            <a:r>
              <a:rPr lang="zh-CN" altLang="en-US" sz="1400" dirty="0">
                <a:solidFill>
                  <a:schemeClr val="tx1"/>
                </a:solidFill>
                <a:ea typeface="黑体" panose="02010609060101010101" pitchFamily="49" charset="-122"/>
              </a:rPr>
              <a:t>：</a:t>
            </a:r>
            <a:endParaRPr lang="en-US" altLang="zh-CN" sz="1400" dirty="0">
              <a:solidFill>
                <a:schemeClr val="tx1"/>
              </a:solidFill>
              <a:ea typeface="黑体" panose="02010609060101010101" pitchFamily="49" charset="-122"/>
            </a:endParaRPr>
          </a:p>
          <a:p>
            <a:r>
              <a:rPr lang="zh-CN" altLang="en-US" sz="1400" dirty="0">
                <a:solidFill>
                  <a:schemeClr val="tx1"/>
                </a:solidFill>
                <a:ea typeface="黑体" panose="02010609060101010101" pitchFamily="49" charset="-122"/>
              </a:rPr>
              <a:t>无假性低钠血症</a:t>
            </a:r>
          </a:p>
        </p:txBody>
      </p:sp>
      <p:sp>
        <p:nvSpPr>
          <p:cNvPr id="6" name="矩形 5">
            <a:extLst>
              <a:ext uri="{FF2B5EF4-FFF2-40B4-BE49-F238E27FC236}">
                <a16:creationId xmlns:a16="http://schemas.microsoft.com/office/drawing/2014/main" id="{541B1296-0ED7-92BF-D6CD-61AC5D4D6C67}"/>
              </a:ext>
            </a:extLst>
          </p:cNvPr>
          <p:cNvSpPr/>
          <p:nvPr/>
        </p:nvSpPr>
        <p:spPr>
          <a:xfrm>
            <a:off x="3608070" y="1934527"/>
            <a:ext cx="1592580" cy="60198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ea typeface="黑体" panose="02010609060101010101" pitchFamily="49" charset="-122"/>
              </a:rPr>
              <a:t>SOG &gt;10mOsm/L</a:t>
            </a:r>
            <a:r>
              <a:rPr lang="zh-CN" altLang="en-US" sz="1400" dirty="0">
                <a:solidFill>
                  <a:schemeClr val="tx1"/>
                </a:solidFill>
                <a:ea typeface="黑体" panose="02010609060101010101" pitchFamily="49" charset="-122"/>
              </a:rPr>
              <a:t>：</a:t>
            </a:r>
            <a:endParaRPr lang="en-US" altLang="zh-CN" sz="1400" dirty="0">
              <a:solidFill>
                <a:schemeClr val="tx1"/>
              </a:solidFill>
              <a:ea typeface="黑体" panose="02010609060101010101" pitchFamily="49" charset="-122"/>
            </a:endParaRPr>
          </a:p>
          <a:p>
            <a:r>
              <a:rPr lang="zh-CN" altLang="en-US" sz="1400" dirty="0">
                <a:solidFill>
                  <a:schemeClr val="tx1"/>
                </a:solidFill>
                <a:ea typeface="黑体" panose="02010609060101010101" pitchFamily="49" charset="-122"/>
              </a:rPr>
              <a:t>直接</a:t>
            </a:r>
            <a:r>
              <a:rPr lang="en-US" altLang="zh-CN" sz="1400" dirty="0">
                <a:solidFill>
                  <a:schemeClr val="tx1"/>
                </a:solidFill>
                <a:ea typeface="黑体" panose="02010609060101010101" pitchFamily="49" charset="-122"/>
              </a:rPr>
              <a:t>ISE</a:t>
            </a:r>
            <a:r>
              <a:rPr lang="zh-CN" altLang="en-US" sz="1400" dirty="0">
                <a:solidFill>
                  <a:schemeClr val="tx1"/>
                </a:solidFill>
                <a:ea typeface="黑体" panose="02010609060101010101" pitchFamily="49" charset="-122"/>
              </a:rPr>
              <a:t>测定</a:t>
            </a:r>
            <a:r>
              <a:rPr lang="en-US" altLang="zh-CN" sz="1400" b="1" dirty="0">
                <a:solidFill>
                  <a:schemeClr val="tx1"/>
                </a:solidFill>
                <a:ea typeface="黑体" panose="02010609060101010101" pitchFamily="49" charset="-122"/>
              </a:rPr>
              <a:t>[Na]s</a:t>
            </a:r>
            <a:endParaRPr lang="zh-CN" altLang="en-US" sz="1400" dirty="0">
              <a:solidFill>
                <a:schemeClr val="tx1"/>
              </a:solidFill>
              <a:ea typeface="黑体" panose="02010609060101010101" pitchFamily="49" charset="-122"/>
            </a:endParaRPr>
          </a:p>
        </p:txBody>
      </p:sp>
      <p:sp>
        <p:nvSpPr>
          <p:cNvPr id="7" name="矩形 6">
            <a:extLst>
              <a:ext uri="{FF2B5EF4-FFF2-40B4-BE49-F238E27FC236}">
                <a16:creationId xmlns:a16="http://schemas.microsoft.com/office/drawing/2014/main" id="{C20F75FF-C6D5-30D3-E105-466B79AA2167}"/>
              </a:ext>
            </a:extLst>
          </p:cNvPr>
          <p:cNvSpPr/>
          <p:nvPr/>
        </p:nvSpPr>
        <p:spPr>
          <a:xfrm>
            <a:off x="1501140" y="1901190"/>
            <a:ext cx="1451610" cy="60198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ea typeface="黑体" panose="02010609060101010101" pitchFamily="49" charset="-122"/>
              </a:rPr>
              <a:t>是否存在高张低钠血症（高血糖）</a:t>
            </a:r>
          </a:p>
        </p:txBody>
      </p:sp>
      <p:sp>
        <p:nvSpPr>
          <p:cNvPr id="8" name="矩形 7">
            <a:extLst>
              <a:ext uri="{FF2B5EF4-FFF2-40B4-BE49-F238E27FC236}">
                <a16:creationId xmlns:a16="http://schemas.microsoft.com/office/drawing/2014/main" id="{9F6CDDA8-B096-447E-11EC-25FDC4CD3C33}"/>
              </a:ext>
            </a:extLst>
          </p:cNvPr>
          <p:cNvSpPr/>
          <p:nvPr/>
        </p:nvSpPr>
        <p:spPr>
          <a:xfrm>
            <a:off x="1501140" y="2802255"/>
            <a:ext cx="1592580" cy="86486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ea typeface="黑体" panose="02010609060101010101" pitchFamily="49" charset="-122"/>
              </a:rPr>
              <a:t>直接</a:t>
            </a:r>
            <a:r>
              <a:rPr lang="en-US" altLang="zh-CN" sz="1400" dirty="0">
                <a:solidFill>
                  <a:schemeClr val="tx1"/>
                </a:solidFill>
                <a:ea typeface="黑体" panose="02010609060101010101" pitchFamily="49" charset="-122"/>
              </a:rPr>
              <a:t>ISE</a:t>
            </a:r>
            <a:r>
              <a:rPr lang="zh-CN" altLang="en-US" sz="1400" dirty="0">
                <a:solidFill>
                  <a:schemeClr val="tx1"/>
                </a:solidFill>
                <a:ea typeface="黑体" panose="02010609060101010101" pitchFamily="49" charset="-122"/>
              </a:rPr>
              <a:t>测定</a:t>
            </a:r>
            <a:r>
              <a:rPr lang="en-US" altLang="zh-CN" sz="1400" dirty="0">
                <a:solidFill>
                  <a:schemeClr val="tx1"/>
                </a:solidFill>
                <a:ea typeface="黑体" panose="02010609060101010101" pitchFamily="49" charset="-122"/>
              </a:rPr>
              <a:t>[Na]s&lt; 135mmol/L</a:t>
            </a:r>
            <a:r>
              <a:rPr lang="zh-CN" altLang="en-US" sz="1400" dirty="0">
                <a:solidFill>
                  <a:schemeClr val="tx1"/>
                </a:solidFill>
                <a:ea typeface="黑体" panose="02010609060101010101" pitchFamily="49" charset="-122"/>
              </a:rPr>
              <a:t>，但高于间接法测定值</a:t>
            </a:r>
          </a:p>
        </p:txBody>
      </p:sp>
      <p:sp>
        <p:nvSpPr>
          <p:cNvPr id="9" name="矩形 8">
            <a:extLst>
              <a:ext uri="{FF2B5EF4-FFF2-40B4-BE49-F238E27FC236}">
                <a16:creationId xmlns:a16="http://schemas.microsoft.com/office/drawing/2014/main" id="{0AEABE42-FE22-DC0D-A055-4EB9F736334D}"/>
              </a:ext>
            </a:extLst>
          </p:cNvPr>
          <p:cNvSpPr/>
          <p:nvPr/>
        </p:nvSpPr>
        <p:spPr>
          <a:xfrm>
            <a:off x="1501140" y="3986701"/>
            <a:ext cx="1592580" cy="77723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ea typeface="黑体" panose="02010609060101010101" pitchFamily="49" charset="-122"/>
              </a:rPr>
              <a:t>假性低钠血症合并真性低钠或高张性低钠</a:t>
            </a:r>
          </a:p>
        </p:txBody>
      </p:sp>
      <p:sp>
        <p:nvSpPr>
          <p:cNvPr id="10" name="矩形 9">
            <a:extLst>
              <a:ext uri="{FF2B5EF4-FFF2-40B4-BE49-F238E27FC236}">
                <a16:creationId xmlns:a16="http://schemas.microsoft.com/office/drawing/2014/main" id="{92247AEE-4DF9-E662-4B09-337039F9DDCA}"/>
              </a:ext>
            </a:extLst>
          </p:cNvPr>
          <p:cNvSpPr/>
          <p:nvPr/>
        </p:nvSpPr>
        <p:spPr>
          <a:xfrm>
            <a:off x="3589020" y="2802255"/>
            <a:ext cx="1592580" cy="60198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ea typeface="黑体" panose="02010609060101010101" pitchFamily="49" charset="-122"/>
              </a:rPr>
              <a:t>直接</a:t>
            </a:r>
            <a:r>
              <a:rPr lang="en-US" altLang="zh-CN" sz="1400" dirty="0">
                <a:solidFill>
                  <a:schemeClr val="tx1"/>
                </a:solidFill>
                <a:ea typeface="黑体" panose="02010609060101010101" pitchFamily="49" charset="-122"/>
              </a:rPr>
              <a:t>ISE</a:t>
            </a:r>
            <a:r>
              <a:rPr lang="zh-CN" altLang="en-US" sz="1400" dirty="0">
                <a:solidFill>
                  <a:schemeClr val="tx1"/>
                </a:solidFill>
                <a:ea typeface="黑体" panose="02010609060101010101" pitchFamily="49" charset="-122"/>
              </a:rPr>
              <a:t>测定</a:t>
            </a:r>
            <a:r>
              <a:rPr lang="en-US" altLang="zh-CN" sz="1400" dirty="0">
                <a:solidFill>
                  <a:schemeClr val="tx1"/>
                </a:solidFill>
                <a:ea typeface="黑体" panose="02010609060101010101" pitchFamily="49" charset="-122"/>
              </a:rPr>
              <a:t>[Na]s 135-145mmol/L</a:t>
            </a:r>
            <a:endParaRPr lang="zh-CN" altLang="en-US" sz="1400" dirty="0">
              <a:solidFill>
                <a:schemeClr val="tx1"/>
              </a:solidFill>
              <a:ea typeface="黑体" panose="02010609060101010101" pitchFamily="49" charset="-122"/>
            </a:endParaRPr>
          </a:p>
        </p:txBody>
      </p:sp>
      <p:sp>
        <p:nvSpPr>
          <p:cNvPr id="11" name="矩形 10">
            <a:extLst>
              <a:ext uri="{FF2B5EF4-FFF2-40B4-BE49-F238E27FC236}">
                <a16:creationId xmlns:a16="http://schemas.microsoft.com/office/drawing/2014/main" id="{9C9F3F1D-73C2-42DF-59C3-6D02318BF01C}"/>
              </a:ext>
            </a:extLst>
          </p:cNvPr>
          <p:cNvSpPr/>
          <p:nvPr/>
        </p:nvSpPr>
        <p:spPr>
          <a:xfrm>
            <a:off x="3630313" y="3986701"/>
            <a:ext cx="1592580" cy="77723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ea typeface="黑体" panose="02010609060101010101" pitchFamily="49" charset="-122"/>
              </a:rPr>
              <a:t>假性低钠血症或合并隐匿性高张性低钠血症</a:t>
            </a:r>
          </a:p>
        </p:txBody>
      </p:sp>
      <p:sp>
        <p:nvSpPr>
          <p:cNvPr id="12" name="矩形 11">
            <a:extLst>
              <a:ext uri="{FF2B5EF4-FFF2-40B4-BE49-F238E27FC236}">
                <a16:creationId xmlns:a16="http://schemas.microsoft.com/office/drawing/2014/main" id="{0A35981B-063B-BEF5-9D18-E20D663E2F5D}"/>
              </a:ext>
            </a:extLst>
          </p:cNvPr>
          <p:cNvSpPr/>
          <p:nvPr/>
        </p:nvSpPr>
        <p:spPr>
          <a:xfrm>
            <a:off x="5513688" y="2811316"/>
            <a:ext cx="1592580" cy="60198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ea typeface="黑体" panose="02010609060101010101" pitchFamily="49" charset="-122"/>
              </a:rPr>
              <a:t>直接</a:t>
            </a:r>
            <a:r>
              <a:rPr lang="en-US" altLang="zh-CN" sz="1400" dirty="0">
                <a:solidFill>
                  <a:schemeClr val="tx1"/>
                </a:solidFill>
                <a:ea typeface="黑体" panose="02010609060101010101" pitchFamily="49" charset="-122"/>
              </a:rPr>
              <a:t>ISE</a:t>
            </a:r>
            <a:r>
              <a:rPr lang="zh-CN" altLang="en-US" sz="1400" dirty="0">
                <a:solidFill>
                  <a:schemeClr val="tx1"/>
                </a:solidFill>
                <a:ea typeface="黑体" panose="02010609060101010101" pitchFamily="49" charset="-122"/>
              </a:rPr>
              <a:t>测定</a:t>
            </a:r>
            <a:r>
              <a:rPr lang="en-US" altLang="zh-CN" sz="1400" dirty="0">
                <a:solidFill>
                  <a:schemeClr val="tx1"/>
                </a:solidFill>
                <a:ea typeface="黑体" panose="02010609060101010101" pitchFamily="49" charset="-122"/>
              </a:rPr>
              <a:t>[Na]s &gt;145mmol/L</a:t>
            </a:r>
            <a:endParaRPr lang="zh-CN" altLang="en-US" sz="1400" dirty="0">
              <a:solidFill>
                <a:schemeClr val="tx1"/>
              </a:solidFill>
              <a:ea typeface="黑体" panose="02010609060101010101" pitchFamily="49" charset="-122"/>
            </a:endParaRPr>
          </a:p>
        </p:txBody>
      </p:sp>
      <p:sp>
        <p:nvSpPr>
          <p:cNvPr id="13" name="矩形 12">
            <a:extLst>
              <a:ext uri="{FF2B5EF4-FFF2-40B4-BE49-F238E27FC236}">
                <a16:creationId xmlns:a16="http://schemas.microsoft.com/office/drawing/2014/main" id="{6C488F9A-5308-28A6-CF50-AAC9DA27EC33}"/>
              </a:ext>
            </a:extLst>
          </p:cNvPr>
          <p:cNvSpPr/>
          <p:nvPr/>
        </p:nvSpPr>
        <p:spPr>
          <a:xfrm>
            <a:off x="5513688" y="3986701"/>
            <a:ext cx="1649730" cy="77723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ea typeface="黑体" panose="02010609060101010101" pitchFamily="49" charset="-122"/>
              </a:rPr>
              <a:t>假性低钠血症合并高纳血症或隐匿性高张性低钠血症</a:t>
            </a:r>
          </a:p>
        </p:txBody>
      </p:sp>
      <p:sp>
        <p:nvSpPr>
          <p:cNvPr id="14" name="矩形 13">
            <a:extLst>
              <a:ext uri="{FF2B5EF4-FFF2-40B4-BE49-F238E27FC236}">
                <a16:creationId xmlns:a16="http://schemas.microsoft.com/office/drawing/2014/main" id="{0AD9D479-702C-B99A-FECC-24E8F84FED55}"/>
              </a:ext>
            </a:extLst>
          </p:cNvPr>
          <p:cNvSpPr/>
          <p:nvPr/>
        </p:nvSpPr>
        <p:spPr>
          <a:xfrm>
            <a:off x="6360796" y="1811423"/>
            <a:ext cx="2038350" cy="90678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ea typeface="黑体" panose="02010609060101010101" pitchFamily="49" charset="-122"/>
              </a:rPr>
              <a:t>直接和间接</a:t>
            </a:r>
            <a:r>
              <a:rPr lang="en-US" altLang="zh-CN" sz="1400" dirty="0">
                <a:solidFill>
                  <a:schemeClr val="tx1"/>
                </a:solidFill>
                <a:ea typeface="黑体" panose="02010609060101010101" pitchFamily="49" charset="-122"/>
              </a:rPr>
              <a:t>ISE</a:t>
            </a:r>
            <a:r>
              <a:rPr lang="zh-CN" altLang="en-US" sz="1400" dirty="0">
                <a:solidFill>
                  <a:schemeClr val="tx1"/>
                </a:solidFill>
                <a:ea typeface="黑体" panose="02010609060101010101" pitchFamily="49" charset="-122"/>
              </a:rPr>
              <a:t>测</a:t>
            </a:r>
            <a:r>
              <a:rPr lang="en-US" altLang="zh-CN" sz="1400" dirty="0">
                <a:solidFill>
                  <a:schemeClr val="tx1"/>
                </a:solidFill>
                <a:ea typeface="黑体" panose="02010609060101010101" pitchFamily="49" charset="-122"/>
              </a:rPr>
              <a:t>[Na]s</a:t>
            </a:r>
            <a:r>
              <a:rPr lang="zh-CN" altLang="en-US" sz="1400" dirty="0">
                <a:solidFill>
                  <a:schemeClr val="tx1"/>
                </a:solidFill>
                <a:ea typeface="黑体" panose="02010609060101010101" pitchFamily="49" charset="-122"/>
              </a:rPr>
              <a:t>：</a:t>
            </a:r>
            <a:r>
              <a:rPr lang="en-US" altLang="zh-CN" sz="1400" dirty="0">
                <a:solidFill>
                  <a:schemeClr val="tx1"/>
                </a:solidFill>
                <a:ea typeface="黑体" panose="02010609060101010101" pitchFamily="49" charset="-122"/>
              </a:rPr>
              <a:t> </a:t>
            </a:r>
            <a:r>
              <a:rPr lang="zh-CN" altLang="en-US" sz="1400" dirty="0">
                <a:solidFill>
                  <a:schemeClr val="tx1"/>
                </a:solidFill>
                <a:ea typeface="黑体" panose="02010609060101010101" pitchFamily="49" charset="-122"/>
              </a:rPr>
              <a:t>无假性低钠血症；</a:t>
            </a:r>
            <a:endParaRPr lang="en-US" altLang="zh-CN" sz="1400" dirty="0">
              <a:solidFill>
                <a:schemeClr val="tx1"/>
              </a:solidFill>
              <a:ea typeface="黑体" panose="02010609060101010101" pitchFamily="49" charset="-122"/>
            </a:endParaRPr>
          </a:p>
          <a:p>
            <a:r>
              <a:rPr lang="zh-CN" altLang="en-US" sz="1400" dirty="0">
                <a:solidFill>
                  <a:schemeClr val="tx1"/>
                </a:solidFill>
                <a:ea typeface="黑体" panose="02010609060101010101" pitchFamily="49" charset="-122"/>
              </a:rPr>
              <a:t>测定除钠、糖和尿素以外的过量溶质</a:t>
            </a:r>
          </a:p>
        </p:txBody>
      </p:sp>
      <p:sp>
        <p:nvSpPr>
          <p:cNvPr id="3" name="箭头: 下 2">
            <a:extLst>
              <a:ext uri="{FF2B5EF4-FFF2-40B4-BE49-F238E27FC236}">
                <a16:creationId xmlns:a16="http://schemas.microsoft.com/office/drawing/2014/main" id="{7CDFDA00-DAD9-7464-EC27-F424998F8C6F}"/>
              </a:ext>
            </a:extLst>
          </p:cNvPr>
          <p:cNvSpPr/>
          <p:nvPr/>
        </p:nvSpPr>
        <p:spPr>
          <a:xfrm>
            <a:off x="4290060" y="746760"/>
            <a:ext cx="190500" cy="22098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下 14">
            <a:extLst>
              <a:ext uri="{FF2B5EF4-FFF2-40B4-BE49-F238E27FC236}">
                <a16:creationId xmlns:a16="http://schemas.microsoft.com/office/drawing/2014/main" id="{F3B1D728-41C1-FB3C-6633-364BB7C5D53E}"/>
              </a:ext>
            </a:extLst>
          </p:cNvPr>
          <p:cNvSpPr/>
          <p:nvPr/>
        </p:nvSpPr>
        <p:spPr>
          <a:xfrm>
            <a:off x="4290060" y="1707112"/>
            <a:ext cx="190500" cy="22098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F96C5EEE-563D-8E67-9F0C-0F2833D3C202}"/>
              </a:ext>
            </a:extLst>
          </p:cNvPr>
          <p:cNvSpPr/>
          <p:nvPr/>
        </p:nvSpPr>
        <p:spPr>
          <a:xfrm>
            <a:off x="2106930" y="1681651"/>
            <a:ext cx="190500" cy="22098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3208C722-264B-ECA6-EAF7-75AFAD79E398}"/>
              </a:ext>
            </a:extLst>
          </p:cNvPr>
          <p:cNvCxnSpPr>
            <a:cxnSpLocks/>
          </p:cNvCxnSpPr>
          <p:nvPr/>
        </p:nvCxnSpPr>
        <p:spPr>
          <a:xfrm flipH="1">
            <a:off x="2297430" y="2536507"/>
            <a:ext cx="1863090" cy="2052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A6B3590C-83C1-A189-EAB2-0616C9E45129}"/>
              </a:ext>
            </a:extLst>
          </p:cNvPr>
          <p:cNvCxnSpPr>
            <a:cxnSpLocks/>
          </p:cNvCxnSpPr>
          <p:nvPr/>
        </p:nvCxnSpPr>
        <p:spPr>
          <a:xfrm>
            <a:off x="4363067" y="2536507"/>
            <a:ext cx="0" cy="2052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FA39AD55-4592-6F64-A707-B6C7F24A9501}"/>
              </a:ext>
            </a:extLst>
          </p:cNvPr>
          <p:cNvCxnSpPr>
            <a:cxnSpLocks/>
          </p:cNvCxnSpPr>
          <p:nvPr/>
        </p:nvCxnSpPr>
        <p:spPr>
          <a:xfrm>
            <a:off x="4625649" y="2536507"/>
            <a:ext cx="1546551" cy="2528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4CA76E85-76F7-AF01-217C-7951BB1313F0}"/>
              </a:ext>
            </a:extLst>
          </p:cNvPr>
          <p:cNvCxnSpPr>
            <a:cxnSpLocks/>
          </p:cNvCxnSpPr>
          <p:nvPr/>
        </p:nvCxnSpPr>
        <p:spPr>
          <a:xfrm>
            <a:off x="4359257" y="3413296"/>
            <a:ext cx="0" cy="518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059B0744-3E9E-5938-197C-5D3A477E638A}"/>
              </a:ext>
            </a:extLst>
          </p:cNvPr>
          <p:cNvCxnSpPr>
            <a:cxnSpLocks/>
          </p:cNvCxnSpPr>
          <p:nvPr/>
        </p:nvCxnSpPr>
        <p:spPr>
          <a:xfrm>
            <a:off x="2271377" y="3667123"/>
            <a:ext cx="0" cy="2647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1410DB02-DEA0-A7A4-1056-FCDF21F64453}"/>
              </a:ext>
            </a:extLst>
          </p:cNvPr>
          <p:cNvCxnSpPr>
            <a:cxnSpLocks/>
          </p:cNvCxnSpPr>
          <p:nvPr/>
        </p:nvCxnSpPr>
        <p:spPr>
          <a:xfrm>
            <a:off x="6309978" y="3413296"/>
            <a:ext cx="0" cy="518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C349E0F2-BC77-AD78-EF5C-FD36D15A3A2B}"/>
              </a:ext>
            </a:extLst>
          </p:cNvPr>
          <p:cNvCxnSpPr>
            <a:cxnSpLocks/>
          </p:cNvCxnSpPr>
          <p:nvPr/>
        </p:nvCxnSpPr>
        <p:spPr>
          <a:xfrm>
            <a:off x="5222893" y="2202180"/>
            <a:ext cx="11156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7245A97D-427D-477A-34E4-90242B2C1223}"/>
              </a:ext>
            </a:extLst>
          </p:cNvPr>
          <p:cNvCxnSpPr>
            <a:cxnSpLocks/>
          </p:cNvCxnSpPr>
          <p:nvPr/>
        </p:nvCxnSpPr>
        <p:spPr>
          <a:xfrm flipH="1">
            <a:off x="2998470" y="1361611"/>
            <a:ext cx="5676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9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94D7065-3E71-44FE-B87D-91AADC19A148}"/>
              </a:ext>
            </a:extLst>
          </p:cNvPr>
          <p:cNvSpPr txBox="1"/>
          <p:nvPr/>
        </p:nvSpPr>
        <p:spPr>
          <a:xfrm>
            <a:off x="632768" y="288531"/>
            <a:ext cx="7704856" cy="523220"/>
          </a:xfrm>
          <a:prstGeom prst="rect">
            <a:avLst/>
          </a:prstGeom>
          <a:noFill/>
        </p:spPr>
        <p:txBody>
          <a:bodyPr wrap="square">
            <a:spAutoFit/>
          </a:bodyPr>
          <a:lstStyle/>
          <a:p>
            <a:pPr algn="ctr"/>
            <a:r>
              <a:rPr lang="zh-CN" altLang="en-US" sz="2800" b="1" i="0" u="none" strike="noStrike" baseline="0" dirty="0">
                <a:latin typeface="黑体" panose="02010609060101010101" pitchFamily="49" charset="-122"/>
                <a:ea typeface="黑体" panose="02010609060101010101" pitchFamily="49" charset="-122"/>
              </a:rPr>
              <a:t>假性高钾血症</a:t>
            </a:r>
            <a:endParaRPr lang="zh-CN" altLang="en-US" sz="2800" b="1"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BA2EA5A4-1495-436C-9180-60A4FC440F2B}"/>
              </a:ext>
            </a:extLst>
          </p:cNvPr>
          <p:cNvSpPr txBox="1"/>
          <p:nvPr/>
        </p:nvSpPr>
        <p:spPr>
          <a:xfrm>
            <a:off x="5371070" y="4762378"/>
            <a:ext cx="3593418" cy="307777"/>
          </a:xfrm>
          <a:prstGeom prst="rect">
            <a:avLst/>
          </a:prstGeom>
          <a:noFill/>
        </p:spPr>
        <p:txBody>
          <a:bodyPr wrap="square">
            <a:spAutoFit/>
          </a:bodyPr>
          <a:lstStyle/>
          <a:p>
            <a:r>
              <a:rPr lang="en-US" altLang="zh-CN" sz="1400" b="0" i="0" u="none" strike="noStrike" baseline="0" dirty="0">
                <a:latin typeface="SyntaxLTStd-Roman"/>
              </a:rPr>
              <a:t>Renal Pathophysiology: The Essentials 5th </a:t>
            </a:r>
            <a:endParaRPr lang="zh-CN" altLang="en-US" sz="1400" dirty="0"/>
          </a:p>
        </p:txBody>
      </p:sp>
      <p:sp>
        <p:nvSpPr>
          <p:cNvPr id="6" name="Line 59">
            <a:extLst>
              <a:ext uri="{FF2B5EF4-FFF2-40B4-BE49-F238E27FC236}">
                <a16:creationId xmlns:a16="http://schemas.microsoft.com/office/drawing/2014/main" id="{C7905FED-3DD5-4F00-8CE2-98C0A3BBC175}"/>
              </a:ext>
            </a:extLst>
          </p:cNvPr>
          <p:cNvSpPr>
            <a:spLocks noChangeShapeType="1"/>
          </p:cNvSpPr>
          <p:nvPr/>
        </p:nvSpPr>
        <p:spPr bwMode="auto">
          <a:xfrm flipV="1">
            <a:off x="0" y="862722"/>
            <a:ext cx="9144000" cy="0"/>
          </a:xfrm>
          <a:prstGeom prst="line">
            <a:avLst/>
          </a:prstGeom>
          <a:noFill/>
          <a:ln w="28575">
            <a:solidFill>
              <a:srgbClr val="785FAA"/>
            </a:solidFill>
            <a:round/>
          </a:ln>
          <a:effectLst/>
        </p:spPr>
        <p:txBody>
          <a:bodyPr/>
          <a:lstStyle>
            <a:defPPr>
              <a:defRPr lang="ja-JP"/>
            </a:defPPr>
            <a:lvl1pPr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pPr>
              <a:defRPr/>
            </a:pPr>
            <a:endParaRPr lang="zh-CN" altLang="en-US" sz="2400" b="0" dirty="0"/>
          </a:p>
        </p:txBody>
      </p:sp>
      <p:sp>
        <p:nvSpPr>
          <p:cNvPr id="2" name="文本框 1">
            <a:extLst>
              <a:ext uri="{FF2B5EF4-FFF2-40B4-BE49-F238E27FC236}">
                <a16:creationId xmlns:a16="http://schemas.microsoft.com/office/drawing/2014/main" id="{22E039C7-9F52-9E87-94AA-3A7ACBA9CD29}"/>
              </a:ext>
            </a:extLst>
          </p:cNvPr>
          <p:cNvSpPr txBox="1"/>
          <p:nvPr/>
        </p:nvSpPr>
        <p:spPr>
          <a:xfrm>
            <a:off x="338369" y="943052"/>
            <a:ext cx="8467262" cy="1689373"/>
          </a:xfrm>
          <a:prstGeom prst="rect">
            <a:avLst/>
          </a:prstGeom>
          <a:noFill/>
        </p:spPr>
        <p:txBody>
          <a:bodyPr wrap="square" rtlCol="0">
            <a:spAutoFit/>
          </a:bodyPr>
          <a:lstStyle/>
          <a:p>
            <a:pPr>
              <a:lnSpc>
                <a:spcPct val="150000"/>
              </a:lnSpc>
            </a:pPr>
            <a:r>
              <a:rPr lang="zh-CN" altLang="en-US" dirty="0">
                <a:latin typeface="黑体" panose="02010609060101010101" pitchFamily="49" charset="-122"/>
                <a:ea typeface="黑体" panose="02010609060101010101" pitchFamily="49" charset="-122"/>
              </a:rPr>
              <a:t>    血液样本采集期间或之后钾离子移出细胞（红细胞、白细胞、血小板）致</a:t>
            </a:r>
            <a:r>
              <a:rPr lang="zh-CN" altLang="en-US" b="1" dirty="0">
                <a:solidFill>
                  <a:srgbClr val="FF0000"/>
                </a:solidFill>
                <a:latin typeface="黑体" panose="02010609060101010101" pitchFamily="49" charset="-122"/>
                <a:ea typeface="黑体" panose="02010609060101010101" pitchFamily="49" charset="-122"/>
              </a:rPr>
              <a:t>血清钾</a:t>
            </a:r>
            <a:r>
              <a:rPr lang="zh-CN" altLang="en-US" dirty="0">
                <a:latin typeface="黑体" panose="02010609060101010101" pitchFamily="49" charset="-122"/>
                <a:ea typeface="黑体" panose="02010609060101010101" pitchFamily="49" charset="-122"/>
              </a:rPr>
              <a:t>浓度测量值升高，</a:t>
            </a:r>
            <a:r>
              <a:rPr lang="zh-CN" altLang="en-US" b="1" dirty="0">
                <a:solidFill>
                  <a:srgbClr val="FF0000"/>
                </a:solidFill>
                <a:latin typeface="黑体" panose="02010609060101010101" pitchFamily="49" charset="-122"/>
                <a:ea typeface="黑体" panose="02010609060101010101" pitchFamily="49" charset="-122"/>
              </a:rPr>
              <a:t>无症状、相关心电图表现及病因</a:t>
            </a:r>
            <a:r>
              <a:rPr lang="zh-CN" altLang="en-US" dirty="0">
                <a:latin typeface="黑体" panose="02010609060101010101" pitchFamily="49" charset="-122"/>
                <a:ea typeface="黑体" panose="02010609060101010101" pitchFamily="49" charset="-122"/>
              </a:rPr>
              <a:t>，怀疑可能为假性高钾血症</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l"/>
            </a:pPr>
            <a:r>
              <a:rPr lang="zh-CN" altLang="en-US" b="1" dirty="0">
                <a:latin typeface="黑体" panose="02010609060101010101" pitchFamily="49" charset="-122"/>
                <a:ea typeface="黑体" panose="02010609060101010101" pitchFamily="49" charset="-122"/>
              </a:rPr>
              <a:t>严重肌无力</a:t>
            </a:r>
            <a:r>
              <a:rPr lang="zh-CN" altLang="en-US" dirty="0">
                <a:latin typeface="黑体" panose="02010609060101010101" pitchFamily="49" charset="-122"/>
                <a:ea typeface="黑体" panose="02010609060101010101" pitchFamily="49" charset="-122"/>
              </a:rPr>
              <a:t>：腿开始，进展至躯干、手臂</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l"/>
            </a:pPr>
            <a:r>
              <a:rPr lang="zh-CN" altLang="en-US" b="1" dirty="0">
                <a:latin typeface="黑体" panose="02010609060101010101" pitchFamily="49" charset="-122"/>
                <a:ea typeface="黑体" panose="02010609060101010101" pitchFamily="49" charset="-122"/>
              </a:rPr>
              <a:t>心电图</a:t>
            </a:r>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p:txBody>
      </p:sp>
      <p:sp>
        <p:nvSpPr>
          <p:cNvPr id="3" name="AutoShape 2" descr="Image">
            <a:extLst>
              <a:ext uri="{FF2B5EF4-FFF2-40B4-BE49-F238E27FC236}">
                <a16:creationId xmlns:a16="http://schemas.microsoft.com/office/drawing/2014/main" id="{4F531315-7E25-1564-5BFE-2A8E94BBEFD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文本框 10">
            <a:extLst>
              <a:ext uri="{FF2B5EF4-FFF2-40B4-BE49-F238E27FC236}">
                <a16:creationId xmlns:a16="http://schemas.microsoft.com/office/drawing/2014/main" id="{32F58CBB-3F0A-950E-CC0D-1171F953FA60}"/>
              </a:ext>
            </a:extLst>
          </p:cNvPr>
          <p:cNvSpPr txBox="1"/>
          <p:nvPr/>
        </p:nvSpPr>
        <p:spPr>
          <a:xfrm>
            <a:off x="2340479" y="4280777"/>
            <a:ext cx="6284538" cy="338554"/>
          </a:xfrm>
          <a:prstGeom prst="rect">
            <a:avLst/>
          </a:prstGeom>
          <a:noFill/>
        </p:spPr>
        <p:txBody>
          <a:bodyPr wrap="square" rtlCol="0">
            <a:spAutoFit/>
          </a:bodyPr>
          <a:lstStyle/>
          <a:p>
            <a:r>
              <a:rPr lang="zh-CN" altLang="en-US" sz="1600" dirty="0">
                <a:ea typeface="黑体" panose="02010609060101010101" pitchFamily="49" charset="-122"/>
              </a:rPr>
              <a:t>高尖</a:t>
            </a:r>
            <a:r>
              <a:rPr lang="en-US" altLang="zh-CN" sz="1600" dirty="0">
                <a:ea typeface="黑体" panose="02010609060101010101" pitchFamily="49" charset="-122"/>
              </a:rPr>
              <a:t>T</a:t>
            </a:r>
            <a:r>
              <a:rPr lang="zh-CN" altLang="en-US" sz="1600" dirty="0">
                <a:ea typeface="黑体" panose="02010609060101010101" pitchFamily="49" charset="-122"/>
              </a:rPr>
              <a:t>波伴</a:t>
            </a:r>
            <a:r>
              <a:rPr lang="en-US" altLang="zh-CN" sz="1600" dirty="0">
                <a:ea typeface="黑体" panose="02010609060101010101" pitchFamily="49" charset="-122"/>
              </a:rPr>
              <a:t>QT</a:t>
            </a:r>
            <a:r>
              <a:rPr lang="zh-CN" altLang="en-US" sz="1600" dirty="0">
                <a:ea typeface="黑体" panose="02010609060101010101" pitchFamily="49" charset="-122"/>
              </a:rPr>
              <a:t>间期缩短，</a:t>
            </a:r>
            <a:r>
              <a:rPr lang="en-US" altLang="zh-CN" sz="1600" dirty="0">
                <a:ea typeface="黑体" panose="02010609060101010101" pitchFamily="49" charset="-122"/>
              </a:rPr>
              <a:t>PR</a:t>
            </a:r>
            <a:r>
              <a:rPr lang="zh-CN" altLang="en-US" sz="1600" dirty="0">
                <a:ea typeface="黑体" panose="02010609060101010101" pitchFamily="49" charset="-122"/>
              </a:rPr>
              <a:t>间期缩短、</a:t>
            </a:r>
            <a:r>
              <a:rPr lang="en-US" altLang="zh-CN" sz="1600" dirty="0">
                <a:ea typeface="黑体" panose="02010609060101010101" pitchFamily="49" charset="-122"/>
              </a:rPr>
              <a:t>QRS</a:t>
            </a:r>
            <a:r>
              <a:rPr lang="zh-CN" altLang="en-US" sz="1600" dirty="0">
                <a:ea typeface="黑体" panose="02010609060101010101" pitchFamily="49" charset="-122"/>
              </a:rPr>
              <a:t>增宽，</a:t>
            </a:r>
            <a:r>
              <a:rPr lang="en-US" altLang="zh-CN" sz="1600" dirty="0">
                <a:ea typeface="黑体" panose="02010609060101010101" pitchFamily="49" charset="-122"/>
              </a:rPr>
              <a:t>P</a:t>
            </a:r>
            <a:r>
              <a:rPr lang="zh-CN" altLang="en-US" sz="1600" dirty="0">
                <a:ea typeface="黑体" panose="02010609060101010101" pitchFamily="49" charset="-122"/>
              </a:rPr>
              <a:t>波消失，正弦波</a:t>
            </a:r>
          </a:p>
        </p:txBody>
      </p:sp>
      <p:pic>
        <p:nvPicPr>
          <p:cNvPr id="13" name="图片 12">
            <a:extLst>
              <a:ext uri="{FF2B5EF4-FFF2-40B4-BE49-F238E27FC236}">
                <a16:creationId xmlns:a16="http://schemas.microsoft.com/office/drawing/2014/main" id="{92B016F4-D119-A293-B7CE-E6920827B92C}"/>
              </a:ext>
            </a:extLst>
          </p:cNvPr>
          <p:cNvPicPr>
            <a:picLocks noChangeAspect="1"/>
          </p:cNvPicPr>
          <p:nvPr/>
        </p:nvPicPr>
        <p:blipFill>
          <a:blip r:embed="rId2"/>
          <a:stretch>
            <a:fillRect/>
          </a:stretch>
        </p:blipFill>
        <p:spPr>
          <a:xfrm>
            <a:off x="1021492" y="2752616"/>
            <a:ext cx="7404048" cy="1528161"/>
          </a:xfrm>
          <a:prstGeom prst="rect">
            <a:avLst/>
          </a:prstGeom>
        </p:spPr>
      </p:pic>
    </p:spTree>
    <p:extLst>
      <p:ext uri="{BB962C8B-B14F-4D97-AF65-F5344CB8AC3E}">
        <p14:creationId xmlns:p14="http://schemas.microsoft.com/office/powerpoint/2010/main" val="224695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04">
            <a:extLst>
              <a:ext uri="{FF2B5EF4-FFF2-40B4-BE49-F238E27FC236}">
                <a16:creationId xmlns:a16="http://schemas.microsoft.com/office/drawing/2014/main" id="{1EB76AB5-5697-42EA-9606-FD81F2DD625E}"/>
              </a:ext>
            </a:extLst>
          </p:cNvPr>
          <p:cNvSpPr/>
          <p:nvPr/>
        </p:nvSpPr>
        <p:spPr>
          <a:xfrm>
            <a:off x="2151929" y="1359322"/>
            <a:ext cx="594608" cy="594608"/>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grpSp>
        <p:nvGrpSpPr>
          <p:cNvPr id="3" name="组合 2">
            <a:extLst>
              <a:ext uri="{FF2B5EF4-FFF2-40B4-BE49-F238E27FC236}">
                <a16:creationId xmlns:a16="http://schemas.microsoft.com/office/drawing/2014/main" id="{28D329FA-C21A-41A3-BE84-61295C11C4F1}"/>
              </a:ext>
            </a:extLst>
          </p:cNvPr>
          <p:cNvGrpSpPr/>
          <p:nvPr/>
        </p:nvGrpSpPr>
        <p:grpSpPr>
          <a:xfrm>
            <a:off x="331882" y="1821581"/>
            <a:ext cx="1290076" cy="1290076"/>
            <a:chOff x="1817492" y="2783190"/>
            <a:chExt cx="1720101" cy="1720101"/>
          </a:xfrm>
        </p:grpSpPr>
        <p:sp>
          <p:nvSpPr>
            <p:cNvPr id="4" name="Shape 1012">
              <a:extLst>
                <a:ext uri="{FF2B5EF4-FFF2-40B4-BE49-F238E27FC236}">
                  <a16:creationId xmlns:a16="http://schemas.microsoft.com/office/drawing/2014/main" id="{60D9B703-F9B6-41CD-9064-62D10FBD8C73}"/>
                </a:ext>
              </a:extLst>
            </p:cNvPr>
            <p:cNvSpPr/>
            <p:nvPr/>
          </p:nvSpPr>
          <p:spPr>
            <a:xfrm>
              <a:off x="1817492" y="2783190"/>
              <a:ext cx="1720101" cy="1720101"/>
            </a:xfrm>
            <a:prstGeom prst="ellipse">
              <a:avLst/>
            </a:prstGeom>
            <a:gradFill>
              <a:gsLst>
                <a:gs pos="0">
                  <a:srgbClr val="FFFFFF"/>
                </a:gs>
                <a:gs pos="61752">
                  <a:srgbClr val="F8F7F9"/>
                </a:gs>
              </a:gsLst>
              <a:lin ang="8100000"/>
            </a:gradFill>
            <a:ln w="381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5" name="Shape 1013">
              <a:extLst>
                <a:ext uri="{FF2B5EF4-FFF2-40B4-BE49-F238E27FC236}">
                  <a16:creationId xmlns:a16="http://schemas.microsoft.com/office/drawing/2014/main" id="{B3724B05-CC73-4C19-8F40-ED9E43D77852}"/>
                </a:ext>
              </a:extLst>
            </p:cNvPr>
            <p:cNvSpPr/>
            <p:nvPr/>
          </p:nvSpPr>
          <p:spPr>
            <a:xfrm>
              <a:off x="2092768" y="3152594"/>
              <a:ext cx="1169549" cy="769441"/>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defRPr sz="6300" b="1" baseline="12952">
                  <a:solidFill>
                    <a:srgbClr val="004B8C"/>
                  </a:solidFill>
                  <a:latin typeface="Microsoft YaHei"/>
                  <a:ea typeface="Microsoft YaHei"/>
                  <a:cs typeface="Microsoft YaHei"/>
                  <a:sym typeface="Microsoft YaHei"/>
                </a:defRPr>
              </a:lvl1pPr>
            </a:lstStyle>
            <a:p>
              <a:r>
                <a:rPr sz="4725"/>
                <a:t>目录</a:t>
              </a:r>
            </a:p>
          </p:txBody>
        </p:sp>
        <p:sp>
          <p:nvSpPr>
            <p:cNvPr id="6" name="Shape 1014">
              <a:extLst>
                <a:ext uri="{FF2B5EF4-FFF2-40B4-BE49-F238E27FC236}">
                  <a16:creationId xmlns:a16="http://schemas.microsoft.com/office/drawing/2014/main" id="{4D5015E7-3C12-458A-AF0B-F99E8D7E358C}"/>
                </a:ext>
              </a:extLst>
            </p:cNvPr>
            <p:cNvSpPr/>
            <p:nvPr/>
          </p:nvSpPr>
          <p:spPr>
            <a:xfrm>
              <a:off x="2135515" y="3733723"/>
              <a:ext cx="1084054" cy="56254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lnSpc>
                  <a:spcPct val="150000"/>
                </a:lnSpc>
                <a:defRPr sz="3300" baseline="15030">
                  <a:solidFill>
                    <a:schemeClr val="accent3">
                      <a:lumOff val="17647"/>
                    </a:schemeClr>
                  </a:solidFill>
                  <a:latin typeface="Impact"/>
                  <a:ea typeface="Impact"/>
                  <a:cs typeface="Impact"/>
                  <a:sym typeface="Impact"/>
                </a:defRPr>
              </a:lvl1pPr>
            </a:lstStyle>
            <a:p>
              <a:r>
                <a:rPr sz="2475" dirty="0"/>
                <a:t>CONTENT</a:t>
              </a:r>
            </a:p>
          </p:txBody>
        </p:sp>
      </p:grpSp>
      <p:sp>
        <p:nvSpPr>
          <p:cNvPr id="7" name="Shape 1015">
            <a:extLst>
              <a:ext uri="{FF2B5EF4-FFF2-40B4-BE49-F238E27FC236}">
                <a16:creationId xmlns:a16="http://schemas.microsoft.com/office/drawing/2014/main" id="{71B8B4BD-3B76-4735-8A5C-60EF015CAB8F}"/>
              </a:ext>
            </a:extLst>
          </p:cNvPr>
          <p:cNvSpPr/>
          <p:nvPr/>
        </p:nvSpPr>
        <p:spPr>
          <a:xfrm>
            <a:off x="2896217" y="1484555"/>
            <a:ext cx="4014357"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r>
              <a:rPr lang="zh-CN" altLang="en-US" sz="2000" dirty="0">
                <a:solidFill>
                  <a:schemeClr val="bg1">
                    <a:lumMod val="75000"/>
                  </a:schemeClr>
                </a:solidFill>
              </a:rPr>
              <a:t>假性低钠血症</a:t>
            </a:r>
          </a:p>
        </p:txBody>
      </p:sp>
      <p:sp>
        <p:nvSpPr>
          <p:cNvPr id="8" name="Shape 1023">
            <a:extLst>
              <a:ext uri="{FF2B5EF4-FFF2-40B4-BE49-F238E27FC236}">
                <a16:creationId xmlns:a16="http://schemas.microsoft.com/office/drawing/2014/main" id="{F3AFCFAD-5937-4A4F-8135-5A2382082F5B}"/>
              </a:ext>
            </a:extLst>
          </p:cNvPr>
          <p:cNvSpPr/>
          <p:nvPr/>
        </p:nvSpPr>
        <p:spPr>
          <a:xfrm>
            <a:off x="2896217" y="678484"/>
            <a:ext cx="2377572" cy="400110"/>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rgbClr val="C21D43"/>
                </a:solidFill>
                <a:latin typeface="Microsoft YaHei"/>
                <a:ea typeface="Microsoft YaHei"/>
                <a:cs typeface="Microsoft YaHei"/>
                <a:sym typeface="Microsoft YaHei"/>
              </a:defRPr>
            </a:lvl1pPr>
          </a:lstStyle>
          <a:p>
            <a:pPr hangingPunct="0"/>
            <a:r>
              <a:rPr lang="zh-CN" altLang="en-US" sz="2000" dirty="0">
                <a:solidFill>
                  <a:schemeClr val="bg1">
                    <a:lumMod val="75000"/>
                  </a:schemeClr>
                </a:solidFill>
                <a:sym typeface="Arial"/>
              </a:rPr>
              <a:t>假性高钾、低钾血症</a:t>
            </a:r>
          </a:p>
        </p:txBody>
      </p:sp>
      <p:grpSp>
        <p:nvGrpSpPr>
          <p:cNvPr id="9" name="组合 8">
            <a:extLst>
              <a:ext uri="{FF2B5EF4-FFF2-40B4-BE49-F238E27FC236}">
                <a16:creationId xmlns:a16="http://schemas.microsoft.com/office/drawing/2014/main" id="{C152CD51-9D8E-4E0E-9196-2879B770A21D}"/>
              </a:ext>
            </a:extLst>
          </p:cNvPr>
          <p:cNvGrpSpPr/>
          <p:nvPr/>
        </p:nvGrpSpPr>
        <p:grpSpPr>
          <a:xfrm>
            <a:off x="2024355" y="567549"/>
            <a:ext cx="754572" cy="2987675"/>
            <a:chOff x="2296859" y="506352"/>
            <a:chExt cx="1213095" cy="4803163"/>
          </a:xfrm>
        </p:grpSpPr>
        <p:sp>
          <p:nvSpPr>
            <p:cNvPr id="10" name="Shape 999">
              <a:extLst>
                <a:ext uri="{FF2B5EF4-FFF2-40B4-BE49-F238E27FC236}">
                  <a16:creationId xmlns:a16="http://schemas.microsoft.com/office/drawing/2014/main" id="{6762750E-8873-41C9-90F2-1EFEA0241185}"/>
                </a:ext>
              </a:extLst>
            </p:cNvPr>
            <p:cNvSpPr/>
            <p:nvPr/>
          </p:nvSpPr>
          <p:spPr>
            <a:xfrm>
              <a:off x="2909613" y="506352"/>
              <a:ext cx="600335" cy="1200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1" name="Shape 997">
              <a:extLst>
                <a:ext uri="{FF2B5EF4-FFF2-40B4-BE49-F238E27FC236}">
                  <a16:creationId xmlns:a16="http://schemas.microsoft.com/office/drawing/2014/main" id="{3A7ED333-FD98-48A5-BC2F-59CA1CC1BA70}"/>
                </a:ext>
              </a:extLst>
            </p:cNvPr>
            <p:cNvSpPr/>
            <p:nvPr/>
          </p:nvSpPr>
          <p:spPr>
            <a:xfrm>
              <a:off x="2501955" y="560204"/>
              <a:ext cx="955927" cy="955927"/>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2" name="Shape 998">
              <a:extLst>
                <a:ext uri="{FF2B5EF4-FFF2-40B4-BE49-F238E27FC236}">
                  <a16:creationId xmlns:a16="http://schemas.microsoft.com/office/drawing/2014/main" id="{5D3B4BE4-DD95-4D0C-935C-1BC3EE01FF89}"/>
                </a:ext>
              </a:extLst>
            </p:cNvPr>
            <p:cNvSpPr/>
            <p:nvPr/>
          </p:nvSpPr>
          <p:spPr>
            <a:xfrm>
              <a:off x="2544540" y="670571"/>
              <a:ext cx="687326" cy="8359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rgbClr val="FFFFFF"/>
                  </a:solidFill>
                  <a:latin typeface="Impact"/>
                  <a:ea typeface="Impact"/>
                  <a:cs typeface="Impact"/>
                  <a:sym typeface="Impact"/>
                </a:defRPr>
              </a:lvl1pPr>
            </a:lstStyle>
            <a:p>
              <a:r>
                <a:rPr sz="2475" dirty="0">
                  <a:solidFill>
                    <a:schemeClr val="bg1">
                      <a:lumMod val="75000"/>
                    </a:schemeClr>
                  </a:solidFill>
                </a:rPr>
                <a:t>01</a:t>
              </a:r>
            </a:p>
          </p:txBody>
        </p:sp>
        <p:sp>
          <p:nvSpPr>
            <p:cNvPr id="13" name="Shape 1000">
              <a:extLst>
                <a:ext uri="{FF2B5EF4-FFF2-40B4-BE49-F238E27FC236}">
                  <a16:creationId xmlns:a16="http://schemas.microsoft.com/office/drawing/2014/main" id="{84A2ACA2-F1A1-4FEB-A06D-F30DAFB26526}"/>
                </a:ext>
              </a:extLst>
            </p:cNvPr>
            <p:cNvSpPr/>
            <p:nvPr/>
          </p:nvSpPr>
          <p:spPr>
            <a:xfrm flipH="1">
              <a:off x="2296859" y="1707457"/>
              <a:ext cx="756119" cy="1200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4" name="Shape 1001">
              <a:extLst>
                <a:ext uri="{FF2B5EF4-FFF2-40B4-BE49-F238E27FC236}">
                  <a16:creationId xmlns:a16="http://schemas.microsoft.com/office/drawing/2014/main" id="{860773C6-EE50-4D7C-B14B-4F760CB34977}"/>
                </a:ext>
              </a:extLst>
            </p:cNvPr>
            <p:cNvSpPr/>
            <p:nvPr/>
          </p:nvSpPr>
          <p:spPr>
            <a:xfrm>
              <a:off x="2887361" y="2908504"/>
              <a:ext cx="622593" cy="1200670"/>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5" name="Shape 1005">
              <a:extLst>
                <a:ext uri="{FF2B5EF4-FFF2-40B4-BE49-F238E27FC236}">
                  <a16:creationId xmlns:a16="http://schemas.microsoft.com/office/drawing/2014/main" id="{158FA178-EDDA-44DD-93E5-D5C6FC8DDD09}"/>
                </a:ext>
              </a:extLst>
            </p:cNvPr>
            <p:cNvSpPr/>
            <p:nvPr/>
          </p:nvSpPr>
          <p:spPr>
            <a:xfrm>
              <a:off x="2510143" y="1877484"/>
              <a:ext cx="756120" cy="835931"/>
            </a:xfrm>
            <a:prstGeom prst="rect">
              <a:avLst/>
            </a:prstGeom>
            <a:noFill/>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02</a:t>
              </a:r>
            </a:p>
          </p:txBody>
        </p:sp>
        <p:sp>
          <p:nvSpPr>
            <p:cNvPr id="16" name="Shape 1008">
              <a:extLst>
                <a:ext uri="{FF2B5EF4-FFF2-40B4-BE49-F238E27FC236}">
                  <a16:creationId xmlns:a16="http://schemas.microsoft.com/office/drawing/2014/main" id="{CAA2F94A-B253-4111-A567-8160043FBA5D}"/>
                </a:ext>
              </a:extLst>
            </p:cNvPr>
            <p:cNvSpPr/>
            <p:nvPr/>
          </p:nvSpPr>
          <p:spPr>
            <a:xfrm>
              <a:off x="2428010" y="3030880"/>
              <a:ext cx="955927" cy="955926"/>
            </a:xfrm>
            <a:prstGeom prst="ellipse">
              <a:avLst/>
            </a:prstGeom>
            <a:solidFill>
              <a:srgbClr val="FF0000"/>
            </a:soli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7" name="Shape 1009">
              <a:extLst>
                <a:ext uri="{FF2B5EF4-FFF2-40B4-BE49-F238E27FC236}">
                  <a16:creationId xmlns:a16="http://schemas.microsoft.com/office/drawing/2014/main" id="{D466F7F9-7809-4283-A98E-61C6E2884561}"/>
                </a:ext>
              </a:extLst>
            </p:cNvPr>
            <p:cNvSpPr/>
            <p:nvPr/>
          </p:nvSpPr>
          <p:spPr>
            <a:xfrm>
              <a:off x="2502099" y="3078562"/>
              <a:ext cx="772209"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solidFill>
                </a:rPr>
                <a:t>03</a:t>
              </a:r>
            </a:p>
          </p:txBody>
        </p:sp>
        <p:sp>
          <p:nvSpPr>
            <p:cNvPr id="18" name="Shape 1000">
              <a:extLst>
                <a:ext uri="{FF2B5EF4-FFF2-40B4-BE49-F238E27FC236}">
                  <a16:creationId xmlns:a16="http://schemas.microsoft.com/office/drawing/2014/main" id="{C076CCFB-9BEE-471D-BD9E-A75826D9D07E}"/>
                </a:ext>
              </a:extLst>
            </p:cNvPr>
            <p:cNvSpPr/>
            <p:nvPr/>
          </p:nvSpPr>
          <p:spPr>
            <a:xfrm flipH="1">
              <a:off x="2296861" y="4109207"/>
              <a:ext cx="600333" cy="120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9" name="Shape 1004">
              <a:extLst>
                <a:ext uri="{FF2B5EF4-FFF2-40B4-BE49-F238E27FC236}">
                  <a16:creationId xmlns:a16="http://schemas.microsoft.com/office/drawing/2014/main" id="{CA6BC46D-5A4C-44FD-944A-483DA4672A6A}"/>
                </a:ext>
              </a:extLst>
            </p:cNvPr>
            <p:cNvSpPr/>
            <p:nvPr/>
          </p:nvSpPr>
          <p:spPr>
            <a:xfrm>
              <a:off x="2428010" y="4231550"/>
              <a:ext cx="955927" cy="955926"/>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0" name="Shape 1005">
              <a:extLst>
                <a:ext uri="{FF2B5EF4-FFF2-40B4-BE49-F238E27FC236}">
                  <a16:creationId xmlns:a16="http://schemas.microsoft.com/office/drawing/2014/main" id="{1D10E417-8415-4C83-8B8A-B98BF0AB4E58}"/>
                </a:ext>
              </a:extLst>
            </p:cNvPr>
            <p:cNvSpPr/>
            <p:nvPr/>
          </p:nvSpPr>
          <p:spPr>
            <a:xfrm>
              <a:off x="2510143" y="4279234"/>
              <a:ext cx="756120"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4</a:t>
              </a:r>
              <a:endParaRPr sz="2475" dirty="0">
                <a:solidFill>
                  <a:schemeClr val="bg1">
                    <a:lumMod val="75000"/>
                  </a:schemeClr>
                </a:solidFill>
              </a:endParaRPr>
            </a:p>
          </p:txBody>
        </p:sp>
      </p:grpSp>
      <p:sp>
        <p:nvSpPr>
          <p:cNvPr id="21" name="Shape 1018">
            <a:extLst>
              <a:ext uri="{FF2B5EF4-FFF2-40B4-BE49-F238E27FC236}">
                <a16:creationId xmlns:a16="http://schemas.microsoft.com/office/drawing/2014/main" id="{F985750B-541B-48EE-93B8-0A016FC81E0B}"/>
              </a:ext>
            </a:extLst>
          </p:cNvPr>
          <p:cNvSpPr/>
          <p:nvPr/>
        </p:nvSpPr>
        <p:spPr>
          <a:xfrm>
            <a:off x="2896216" y="2869639"/>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假性低、高阴离子间隙</a:t>
            </a:r>
          </a:p>
        </p:txBody>
      </p:sp>
      <p:sp>
        <p:nvSpPr>
          <p:cNvPr id="22" name="Shape 1018">
            <a:extLst>
              <a:ext uri="{FF2B5EF4-FFF2-40B4-BE49-F238E27FC236}">
                <a16:creationId xmlns:a16="http://schemas.microsoft.com/office/drawing/2014/main" id="{D00A22D1-D16E-48D4-9036-F11121829388}"/>
              </a:ext>
            </a:extLst>
          </p:cNvPr>
          <p:cNvSpPr/>
          <p:nvPr/>
        </p:nvSpPr>
        <p:spPr>
          <a:xfrm>
            <a:off x="2859128" y="2095899"/>
            <a:ext cx="3916455" cy="499624"/>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rgbClr val="004B8C"/>
                </a:solidFill>
                <a:latin typeface="Arial" panose="020B0604020202020204" pitchFamily="34" charset="0"/>
                <a:ea typeface="Microsoft YaHei" panose="020B0503020204020204" pitchFamily="34" charset="-122"/>
                <a:cs typeface="Arial" panose="020B0604020202020204" pitchFamily="34" charset="0"/>
              </a:rPr>
              <a:t>假性低碳酸氢盐、高碳酸氢盐血症</a:t>
            </a:r>
            <a:endParaRPr lang="en-US" altLang="zh-CN" sz="2000" dirty="0">
              <a:solidFill>
                <a:srgbClr val="004B8C"/>
              </a:solidFill>
              <a:latin typeface="Arial" panose="020B0604020202020204" pitchFamily="34" charset="0"/>
              <a:ea typeface="Microsoft YaHei" panose="020B0503020204020204" pitchFamily="34" charset="-122"/>
              <a:cs typeface="Arial" panose="020B0604020202020204" pitchFamily="34" charset="0"/>
            </a:endParaRPr>
          </a:p>
        </p:txBody>
      </p:sp>
      <p:sp>
        <p:nvSpPr>
          <p:cNvPr id="25" name="Shape 1001">
            <a:extLst>
              <a:ext uri="{FF2B5EF4-FFF2-40B4-BE49-F238E27FC236}">
                <a16:creationId xmlns:a16="http://schemas.microsoft.com/office/drawing/2014/main" id="{5A9D6289-DC60-1814-A901-79DB409ED370}"/>
              </a:ext>
            </a:extLst>
          </p:cNvPr>
          <p:cNvSpPr/>
          <p:nvPr/>
        </p:nvSpPr>
        <p:spPr>
          <a:xfrm>
            <a:off x="2391657" y="3555224"/>
            <a:ext cx="387267" cy="746844"/>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26" name="Shape 1008">
            <a:extLst>
              <a:ext uri="{FF2B5EF4-FFF2-40B4-BE49-F238E27FC236}">
                <a16:creationId xmlns:a16="http://schemas.microsoft.com/office/drawing/2014/main" id="{6521AB5C-615F-29DB-4C76-B3B6234CA386}"/>
              </a:ext>
            </a:extLst>
          </p:cNvPr>
          <p:cNvSpPr/>
          <p:nvPr/>
        </p:nvSpPr>
        <p:spPr>
          <a:xfrm>
            <a:off x="2132334" y="3631603"/>
            <a:ext cx="594608" cy="594607"/>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7" name="Shape 1009">
            <a:extLst>
              <a:ext uri="{FF2B5EF4-FFF2-40B4-BE49-F238E27FC236}">
                <a16:creationId xmlns:a16="http://schemas.microsoft.com/office/drawing/2014/main" id="{3A1DE0F1-75EB-68AF-4C6B-CA9C92B902FE}"/>
              </a:ext>
            </a:extLst>
          </p:cNvPr>
          <p:cNvSpPr/>
          <p:nvPr/>
        </p:nvSpPr>
        <p:spPr>
          <a:xfrm>
            <a:off x="2178419" y="3661262"/>
            <a:ext cx="480331" cy="51996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5</a:t>
            </a:r>
            <a:endParaRPr sz="2475" dirty="0">
              <a:solidFill>
                <a:schemeClr val="bg1">
                  <a:lumMod val="75000"/>
                </a:schemeClr>
              </a:solidFill>
            </a:endParaRPr>
          </a:p>
        </p:txBody>
      </p:sp>
      <p:sp>
        <p:nvSpPr>
          <p:cNvPr id="28" name="Shape 1018">
            <a:extLst>
              <a:ext uri="{FF2B5EF4-FFF2-40B4-BE49-F238E27FC236}">
                <a16:creationId xmlns:a16="http://schemas.microsoft.com/office/drawing/2014/main" id="{07C8EA85-C526-3DEA-57BB-C4703346F693}"/>
              </a:ext>
            </a:extLst>
          </p:cNvPr>
          <p:cNvSpPr/>
          <p:nvPr/>
        </p:nvSpPr>
        <p:spPr>
          <a:xfrm>
            <a:off x="2896216" y="3624742"/>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假性高磷、低磷血症</a:t>
            </a:r>
          </a:p>
        </p:txBody>
      </p:sp>
    </p:spTree>
    <p:extLst>
      <p:ext uri="{BB962C8B-B14F-4D97-AF65-F5344CB8AC3E}">
        <p14:creationId xmlns:p14="http://schemas.microsoft.com/office/powerpoint/2010/main" val="343461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874073" y="542353"/>
            <a:ext cx="7606988" cy="346120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假性低碳酸氢盐血症</a:t>
            </a:r>
            <a:endParaRPr lang="en-US" altLang="zh-CN" sz="2000" b="1"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少见，常出现在严重高甘油三酯血症（</a:t>
            </a:r>
            <a:r>
              <a:rPr lang="en-US" altLang="zh-CN" dirty="0">
                <a:ea typeface="黑体" panose="02010609060101010101" pitchFamily="49" charset="-122"/>
              </a:rPr>
              <a:t>&gt;38.4mmol/L</a:t>
            </a:r>
            <a:r>
              <a:rPr lang="zh-CN" altLang="en-US" dirty="0">
                <a:ea typeface="黑体" panose="02010609060101010101" pitchFamily="49" charset="-122"/>
              </a:rPr>
              <a:t>）和副蛋白血症</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副蛋白能散射光颗粒，干扰检测</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血气分析可确认</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假性高碳酸氢盐血症</a:t>
            </a:r>
            <a:endParaRPr lang="en-US" altLang="zh-CN" sz="2000" b="1"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华氏巨球蛋白血症可引起</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机制不详</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血气分析可确认</a:t>
            </a:r>
            <a:endParaRPr lang="en-US" altLang="zh-CN" dirty="0">
              <a:ea typeface="黑体" panose="02010609060101010101" pitchFamily="49" charset="-122"/>
            </a:endParaRPr>
          </a:p>
        </p:txBody>
      </p:sp>
      <p:sp>
        <p:nvSpPr>
          <p:cNvPr id="3" name="文本框 2">
            <a:extLst>
              <a:ext uri="{FF2B5EF4-FFF2-40B4-BE49-F238E27FC236}">
                <a16:creationId xmlns:a16="http://schemas.microsoft.com/office/drawing/2014/main" id="{B9C4C31F-4DE8-FB65-72DC-0F89BE710DD3}"/>
              </a:ext>
            </a:extLst>
          </p:cNvPr>
          <p:cNvSpPr txBox="1"/>
          <p:nvPr/>
        </p:nvSpPr>
        <p:spPr>
          <a:xfrm>
            <a:off x="6965241" y="4854969"/>
            <a:ext cx="2148279" cy="246221"/>
          </a:xfrm>
          <a:prstGeom prst="rect">
            <a:avLst/>
          </a:prstGeom>
          <a:noFill/>
        </p:spPr>
        <p:txBody>
          <a:bodyPr wrap="square">
            <a:spAutoFit/>
          </a:bodyPr>
          <a:lstStyle/>
          <a:p>
            <a:pPr algn="l"/>
            <a:r>
              <a:rPr lang="en-IE" altLang="zh-CN" sz="1000" b="0" i="0" u="none" strike="noStrike" baseline="0" dirty="0"/>
              <a:t>Am J Kidney Dis.2021,</a:t>
            </a:r>
            <a:r>
              <a:rPr lang="en-US" altLang="zh-CN" sz="1000" b="0" i="0" u="none" strike="noStrike" baseline="0" dirty="0"/>
              <a:t>82(2):237-242</a:t>
            </a:r>
            <a:endParaRPr lang="zh-CN" altLang="en-US" sz="1000" dirty="0"/>
          </a:p>
        </p:txBody>
      </p:sp>
    </p:spTree>
    <p:extLst>
      <p:ext uri="{BB962C8B-B14F-4D97-AF65-F5344CB8AC3E}">
        <p14:creationId xmlns:p14="http://schemas.microsoft.com/office/powerpoint/2010/main" val="215497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04">
            <a:extLst>
              <a:ext uri="{FF2B5EF4-FFF2-40B4-BE49-F238E27FC236}">
                <a16:creationId xmlns:a16="http://schemas.microsoft.com/office/drawing/2014/main" id="{1EB76AB5-5697-42EA-9606-FD81F2DD625E}"/>
              </a:ext>
            </a:extLst>
          </p:cNvPr>
          <p:cNvSpPr/>
          <p:nvPr/>
        </p:nvSpPr>
        <p:spPr>
          <a:xfrm>
            <a:off x="2151929" y="1359322"/>
            <a:ext cx="594608" cy="594608"/>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grpSp>
        <p:nvGrpSpPr>
          <p:cNvPr id="3" name="组合 2">
            <a:extLst>
              <a:ext uri="{FF2B5EF4-FFF2-40B4-BE49-F238E27FC236}">
                <a16:creationId xmlns:a16="http://schemas.microsoft.com/office/drawing/2014/main" id="{28D329FA-C21A-41A3-BE84-61295C11C4F1}"/>
              </a:ext>
            </a:extLst>
          </p:cNvPr>
          <p:cNvGrpSpPr/>
          <p:nvPr/>
        </p:nvGrpSpPr>
        <p:grpSpPr>
          <a:xfrm>
            <a:off x="331882" y="1821581"/>
            <a:ext cx="1290076" cy="1290076"/>
            <a:chOff x="1817492" y="2783190"/>
            <a:chExt cx="1720101" cy="1720101"/>
          </a:xfrm>
        </p:grpSpPr>
        <p:sp>
          <p:nvSpPr>
            <p:cNvPr id="4" name="Shape 1012">
              <a:extLst>
                <a:ext uri="{FF2B5EF4-FFF2-40B4-BE49-F238E27FC236}">
                  <a16:creationId xmlns:a16="http://schemas.microsoft.com/office/drawing/2014/main" id="{60D9B703-F9B6-41CD-9064-62D10FBD8C73}"/>
                </a:ext>
              </a:extLst>
            </p:cNvPr>
            <p:cNvSpPr/>
            <p:nvPr/>
          </p:nvSpPr>
          <p:spPr>
            <a:xfrm>
              <a:off x="1817492" y="2783190"/>
              <a:ext cx="1720101" cy="1720101"/>
            </a:xfrm>
            <a:prstGeom prst="ellipse">
              <a:avLst/>
            </a:prstGeom>
            <a:gradFill>
              <a:gsLst>
                <a:gs pos="0">
                  <a:srgbClr val="FFFFFF"/>
                </a:gs>
                <a:gs pos="61752">
                  <a:srgbClr val="F8F7F9"/>
                </a:gs>
              </a:gsLst>
              <a:lin ang="8100000"/>
            </a:gradFill>
            <a:ln w="381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5" name="Shape 1013">
              <a:extLst>
                <a:ext uri="{FF2B5EF4-FFF2-40B4-BE49-F238E27FC236}">
                  <a16:creationId xmlns:a16="http://schemas.microsoft.com/office/drawing/2014/main" id="{B3724B05-CC73-4C19-8F40-ED9E43D77852}"/>
                </a:ext>
              </a:extLst>
            </p:cNvPr>
            <p:cNvSpPr/>
            <p:nvPr/>
          </p:nvSpPr>
          <p:spPr>
            <a:xfrm>
              <a:off x="2092768" y="3152594"/>
              <a:ext cx="1169549" cy="769441"/>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defRPr sz="6300" b="1" baseline="12952">
                  <a:solidFill>
                    <a:srgbClr val="004B8C"/>
                  </a:solidFill>
                  <a:latin typeface="Microsoft YaHei"/>
                  <a:ea typeface="Microsoft YaHei"/>
                  <a:cs typeface="Microsoft YaHei"/>
                  <a:sym typeface="Microsoft YaHei"/>
                </a:defRPr>
              </a:lvl1pPr>
            </a:lstStyle>
            <a:p>
              <a:r>
                <a:rPr sz="4725"/>
                <a:t>目录</a:t>
              </a:r>
            </a:p>
          </p:txBody>
        </p:sp>
        <p:sp>
          <p:nvSpPr>
            <p:cNvPr id="6" name="Shape 1014">
              <a:extLst>
                <a:ext uri="{FF2B5EF4-FFF2-40B4-BE49-F238E27FC236}">
                  <a16:creationId xmlns:a16="http://schemas.microsoft.com/office/drawing/2014/main" id="{4D5015E7-3C12-458A-AF0B-F99E8D7E358C}"/>
                </a:ext>
              </a:extLst>
            </p:cNvPr>
            <p:cNvSpPr/>
            <p:nvPr/>
          </p:nvSpPr>
          <p:spPr>
            <a:xfrm>
              <a:off x="2135515" y="3733723"/>
              <a:ext cx="1084054" cy="56254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lnSpc>
                  <a:spcPct val="150000"/>
                </a:lnSpc>
                <a:defRPr sz="3300" baseline="15030">
                  <a:solidFill>
                    <a:schemeClr val="accent3">
                      <a:lumOff val="17647"/>
                    </a:schemeClr>
                  </a:solidFill>
                  <a:latin typeface="Impact"/>
                  <a:ea typeface="Impact"/>
                  <a:cs typeface="Impact"/>
                  <a:sym typeface="Impact"/>
                </a:defRPr>
              </a:lvl1pPr>
            </a:lstStyle>
            <a:p>
              <a:r>
                <a:rPr sz="2475" dirty="0"/>
                <a:t>CONTENT</a:t>
              </a:r>
            </a:p>
          </p:txBody>
        </p:sp>
      </p:grpSp>
      <p:sp>
        <p:nvSpPr>
          <p:cNvPr id="7" name="Shape 1015">
            <a:extLst>
              <a:ext uri="{FF2B5EF4-FFF2-40B4-BE49-F238E27FC236}">
                <a16:creationId xmlns:a16="http://schemas.microsoft.com/office/drawing/2014/main" id="{71B8B4BD-3B76-4735-8A5C-60EF015CAB8F}"/>
              </a:ext>
            </a:extLst>
          </p:cNvPr>
          <p:cNvSpPr/>
          <p:nvPr/>
        </p:nvSpPr>
        <p:spPr>
          <a:xfrm>
            <a:off x="2896217" y="1484555"/>
            <a:ext cx="4014357"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r>
              <a:rPr lang="zh-CN" altLang="en-US" sz="2000" dirty="0">
                <a:solidFill>
                  <a:schemeClr val="bg1">
                    <a:lumMod val="75000"/>
                  </a:schemeClr>
                </a:solidFill>
              </a:rPr>
              <a:t>假性低钠血症</a:t>
            </a:r>
          </a:p>
        </p:txBody>
      </p:sp>
      <p:sp>
        <p:nvSpPr>
          <p:cNvPr id="8" name="Shape 1023">
            <a:extLst>
              <a:ext uri="{FF2B5EF4-FFF2-40B4-BE49-F238E27FC236}">
                <a16:creationId xmlns:a16="http://schemas.microsoft.com/office/drawing/2014/main" id="{F3AFCFAD-5937-4A4F-8135-5A2382082F5B}"/>
              </a:ext>
            </a:extLst>
          </p:cNvPr>
          <p:cNvSpPr/>
          <p:nvPr/>
        </p:nvSpPr>
        <p:spPr>
          <a:xfrm>
            <a:off x="2896217" y="678484"/>
            <a:ext cx="2377572" cy="400110"/>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rgbClr val="C21D43"/>
                </a:solidFill>
                <a:latin typeface="Microsoft YaHei"/>
                <a:ea typeface="Microsoft YaHei"/>
                <a:cs typeface="Microsoft YaHei"/>
                <a:sym typeface="Microsoft YaHei"/>
              </a:defRPr>
            </a:lvl1pPr>
          </a:lstStyle>
          <a:p>
            <a:pPr hangingPunct="0"/>
            <a:r>
              <a:rPr lang="zh-CN" altLang="en-US" sz="2000" dirty="0">
                <a:solidFill>
                  <a:schemeClr val="bg1">
                    <a:lumMod val="75000"/>
                  </a:schemeClr>
                </a:solidFill>
                <a:sym typeface="Arial"/>
              </a:rPr>
              <a:t>假性高钾、低钾血症</a:t>
            </a:r>
          </a:p>
        </p:txBody>
      </p:sp>
      <p:grpSp>
        <p:nvGrpSpPr>
          <p:cNvPr id="9" name="组合 8">
            <a:extLst>
              <a:ext uri="{FF2B5EF4-FFF2-40B4-BE49-F238E27FC236}">
                <a16:creationId xmlns:a16="http://schemas.microsoft.com/office/drawing/2014/main" id="{C152CD51-9D8E-4E0E-9196-2879B770A21D}"/>
              </a:ext>
            </a:extLst>
          </p:cNvPr>
          <p:cNvGrpSpPr/>
          <p:nvPr/>
        </p:nvGrpSpPr>
        <p:grpSpPr>
          <a:xfrm>
            <a:off x="2024355" y="567549"/>
            <a:ext cx="754572" cy="2987675"/>
            <a:chOff x="2296859" y="506352"/>
            <a:chExt cx="1213095" cy="4803163"/>
          </a:xfrm>
        </p:grpSpPr>
        <p:sp>
          <p:nvSpPr>
            <p:cNvPr id="10" name="Shape 999">
              <a:extLst>
                <a:ext uri="{FF2B5EF4-FFF2-40B4-BE49-F238E27FC236}">
                  <a16:creationId xmlns:a16="http://schemas.microsoft.com/office/drawing/2014/main" id="{6762750E-8873-41C9-90F2-1EFEA0241185}"/>
                </a:ext>
              </a:extLst>
            </p:cNvPr>
            <p:cNvSpPr/>
            <p:nvPr/>
          </p:nvSpPr>
          <p:spPr>
            <a:xfrm>
              <a:off x="2909613" y="506352"/>
              <a:ext cx="600335" cy="1200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1" name="Shape 997">
              <a:extLst>
                <a:ext uri="{FF2B5EF4-FFF2-40B4-BE49-F238E27FC236}">
                  <a16:creationId xmlns:a16="http://schemas.microsoft.com/office/drawing/2014/main" id="{3A7ED333-FD98-48A5-BC2F-59CA1CC1BA70}"/>
                </a:ext>
              </a:extLst>
            </p:cNvPr>
            <p:cNvSpPr/>
            <p:nvPr/>
          </p:nvSpPr>
          <p:spPr>
            <a:xfrm>
              <a:off x="2501955" y="560204"/>
              <a:ext cx="955927" cy="955927"/>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2" name="Shape 998">
              <a:extLst>
                <a:ext uri="{FF2B5EF4-FFF2-40B4-BE49-F238E27FC236}">
                  <a16:creationId xmlns:a16="http://schemas.microsoft.com/office/drawing/2014/main" id="{5D3B4BE4-DD95-4D0C-935C-1BC3EE01FF89}"/>
                </a:ext>
              </a:extLst>
            </p:cNvPr>
            <p:cNvSpPr/>
            <p:nvPr/>
          </p:nvSpPr>
          <p:spPr>
            <a:xfrm>
              <a:off x="2544540" y="670571"/>
              <a:ext cx="687326" cy="8359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rgbClr val="FFFFFF"/>
                  </a:solidFill>
                  <a:latin typeface="Impact"/>
                  <a:ea typeface="Impact"/>
                  <a:cs typeface="Impact"/>
                  <a:sym typeface="Impact"/>
                </a:defRPr>
              </a:lvl1pPr>
            </a:lstStyle>
            <a:p>
              <a:r>
                <a:rPr sz="2475" dirty="0">
                  <a:solidFill>
                    <a:schemeClr val="bg1">
                      <a:lumMod val="75000"/>
                    </a:schemeClr>
                  </a:solidFill>
                </a:rPr>
                <a:t>01</a:t>
              </a:r>
            </a:p>
          </p:txBody>
        </p:sp>
        <p:sp>
          <p:nvSpPr>
            <p:cNvPr id="13" name="Shape 1000">
              <a:extLst>
                <a:ext uri="{FF2B5EF4-FFF2-40B4-BE49-F238E27FC236}">
                  <a16:creationId xmlns:a16="http://schemas.microsoft.com/office/drawing/2014/main" id="{84A2ACA2-F1A1-4FEB-A06D-F30DAFB26526}"/>
                </a:ext>
              </a:extLst>
            </p:cNvPr>
            <p:cNvSpPr/>
            <p:nvPr/>
          </p:nvSpPr>
          <p:spPr>
            <a:xfrm flipH="1">
              <a:off x="2296859" y="1707457"/>
              <a:ext cx="756119" cy="1200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4" name="Shape 1001">
              <a:extLst>
                <a:ext uri="{FF2B5EF4-FFF2-40B4-BE49-F238E27FC236}">
                  <a16:creationId xmlns:a16="http://schemas.microsoft.com/office/drawing/2014/main" id="{860773C6-EE50-4D7C-B14B-4F760CB34977}"/>
                </a:ext>
              </a:extLst>
            </p:cNvPr>
            <p:cNvSpPr/>
            <p:nvPr/>
          </p:nvSpPr>
          <p:spPr>
            <a:xfrm>
              <a:off x="2887361" y="2908504"/>
              <a:ext cx="622593" cy="1200670"/>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5" name="Shape 1005">
              <a:extLst>
                <a:ext uri="{FF2B5EF4-FFF2-40B4-BE49-F238E27FC236}">
                  <a16:creationId xmlns:a16="http://schemas.microsoft.com/office/drawing/2014/main" id="{158FA178-EDDA-44DD-93E5-D5C6FC8DDD09}"/>
                </a:ext>
              </a:extLst>
            </p:cNvPr>
            <p:cNvSpPr/>
            <p:nvPr/>
          </p:nvSpPr>
          <p:spPr>
            <a:xfrm>
              <a:off x="2510143" y="1877484"/>
              <a:ext cx="756120" cy="835931"/>
            </a:xfrm>
            <a:prstGeom prst="rect">
              <a:avLst/>
            </a:prstGeom>
            <a:noFill/>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02</a:t>
              </a:r>
            </a:p>
          </p:txBody>
        </p:sp>
        <p:sp>
          <p:nvSpPr>
            <p:cNvPr id="16" name="Shape 1008">
              <a:extLst>
                <a:ext uri="{FF2B5EF4-FFF2-40B4-BE49-F238E27FC236}">
                  <a16:creationId xmlns:a16="http://schemas.microsoft.com/office/drawing/2014/main" id="{CAA2F94A-B253-4111-A567-8160043FBA5D}"/>
                </a:ext>
              </a:extLst>
            </p:cNvPr>
            <p:cNvSpPr/>
            <p:nvPr/>
          </p:nvSpPr>
          <p:spPr>
            <a:xfrm>
              <a:off x="2428010" y="3030880"/>
              <a:ext cx="955927" cy="955926"/>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7" name="Shape 1009">
              <a:extLst>
                <a:ext uri="{FF2B5EF4-FFF2-40B4-BE49-F238E27FC236}">
                  <a16:creationId xmlns:a16="http://schemas.microsoft.com/office/drawing/2014/main" id="{D466F7F9-7809-4283-A98E-61C6E2884561}"/>
                </a:ext>
              </a:extLst>
            </p:cNvPr>
            <p:cNvSpPr/>
            <p:nvPr/>
          </p:nvSpPr>
          <p:spPr>
            <a:xfrm>
              <a:off x="2459657" y="3171721"/>
              <a:ext cx="772209"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03</a:t>
              </a:r>
            </a:p>
          </p:txBody>
        </p:sp>
        <p:sp>
          <p:nvSpPr>
            <p:cNvPr id="18" name="Shape 1000">
              <a:extLst>
                <a:ext uri="{FF2B5EF4-FFF2-40B4-BE49-F238E27FC236}">
                  <a16:creationId xmlns:a16="http://schemas.microsoft.com/office/drawing/2014/main" id="{C076CCFB-9BEE-471D-BD9E-A75826D9D07E}"/>
                </a:ext>
              </a:extLst>
            </p:cNvPr>
            <p:cNvSpPr/>
            <p:nvPr/>
          </p:nvSpPr>
          <p:spPr>
            <a:xfrm flipH="1">
              <a:off x="2296861" y="4109207"/>
              <a:ext cx="600333" cy="120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9" name="Shape 1004">
              <a:extLst>
                <a:ext uri="{FF2B5EF4-FFF2-40B4-BE49-F238E27FC236}">
                  <a16:creationId xmlns:a16="http://schemas.microsoft.com/office/drawing/2014/main" id="{CA6BC46D-5A4C-44FD-944A-483DA4672A6A}"/>
                </a:ext>
              </a:extLst>
            </p:cNvPr>
            <p:cNvSpPr/>
            <p:nvPr/>
          </p:nvSpPr>
          <p:spPr>
            <a:xfrm>
              <a:off x="2428010" y="4231550"/>
              <a:ext cx="955927" cy="955926"/>
            </a:xfrm>
            <a:prstGeom prst="ellipse">
              <a:avLst/>
            </a:prstGeom>
            <a:solidFill>
              <a:srgbClr val="FF0000"/>
            </a:soli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0" name="Shape 1005">
              <a:extLst>
                <a:ext uri="{FF2B5EF4-FFF2-40B4-BE49-F238E27FC236}">
                  <a16:creationId xmlns:a16="http://schemas.microsoft.com/office/drawing/2014/main" id="{1D10E417-8415-4C83-8B8A-B98BF0AB4E58}"/>
                </a:ext>
              </a:extLst>
            </p:cNvPr>
            <p:cNvSpPr/>
            <p:nvPr/>
          </p:nvSpPr>
          <p:spPr>
            <a:xfrm>
              <a:off x="2510143" y="4279234"/>
              <a:ext cx="756120"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solidFill>
                </a:rPr>
                <a:t>0</a:t>
              </a:r>
              <a:r>
                <a:rPr lang="en-US" sz="2475" dirty="0">
                  <a:solidFill>
                    <a:schemeClr val="bg1"/>
                  </a:solidFill>
                </a:rPr>
                <a:t>4</a:t>
              </a:r>
              <a:endParaRPr sz="2475" dirty="0">
                <a:solidFill>
                  <a:schemeClr val="bg1"/>
                </a:solidFill>
              </a:endParaRPr>
            </a:p>
          </p:txBody>
        </p:sp>
      </p:grpSp>
      <p:sp>
        <p:nvSpPr>
          <p:cNvPr id="21" name="Shape 1018">
            <a:extLst>
              <a:ext uri="{FF2B5EF4-FFF2-40B4-BE49-F238E27FC236}">
                <a16:creationId xmlns:a16="http://schemas.microsoft.com/office/drawing/2014/main" id="{F985750B-541B-48EE-93B8-0A016FC81E0B}"/>
              </a:ext>
            </a:extLst>
          </p:cNvPr>
          <p:cNvSpPr/>
          <p:nvPr/>
        </p:nvSpPr>
        <p:spPr>
          <a:xfrm>
            <a:off x="2866748" y="2821551"/>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rgbClr val="004B8C"/>
                </a:solidFill>
                <a:latin typeface="Arial" panose="020B0604020202020204" pitchFamily="34" charset="0"/>
                <a:ea typeface="Microsoft YaHei" panose="020B0503020204020204" pitchFamily="34" charset="-122"/>
                <a:cs typeface="Arial" panose="020B0604020202020204" pitchFamily="34" charset="0"/>
              </a:rPr>
              <a:t>假性低、高阴离子间隙</a:t>
            </a:r>
          </a:p>
        </p:txBody>
      </p:sp>
      <p:sp>
        <p:nvSpPr>
          <p:cNvPr id="22" name="Shape 1018">
            <a:extLst>
              <a:ext uri="{FF2B5EF4-FFF2-40B4-BE49-F238E27FC236}">
                <a16:creationId xmlns:a16="http://schemas.microsoft.com/office/drawing/2014/main" id="{D00A22D1-D16E-48D4-9036-F11121829388}"/>
              </a:ext>
            </a:extLst>
          </p:cNvPr>
          <p:cNvSpPr/>
          <p:nvPr/>
        </p:nvSpPr>
        <p:spPr>
          <a:xfrm>
            <a:off x="2859128" y="2095899"/>
            <a:ext cx="3916455" cy="499624"/>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假性低碳酸氢盐、高碳酸氢盐血症</a:t>
            </a:r>
            <a:endParaRPr lang="en-US" altLang="zh-CN" sz="2000" dirty="0">
              <a:solidFill>
                <a:schemeClr val="bg1">
                  <a:lumMod val="75000"/>
                </a:schemeClr>
              </a:solidFill>
            </a:endParaRPr>
          </a:p>
        </p:txBody>
      </p:sp>
      <p:sp>
        <p:nvSpPr>
          <p:cNvPr id="25" name="Shape 1001">
            <a:extLst>
              <a:ext uri="{FF2B5EF4-FFF2-40B4-BE49-F238E27FC236}">
                <a16:creationId xmlns:a16="http://schemas.microsoft.com/office/drawing/2014/main" id="{5A9D6289-DC60-1814-A901-79DB409ED370}"/>
              </a:ext>
            </a:extLst>
          </p:cNvPr>
          <p:cNvSpPr/>
          <p:nvPr/>
        </p:nvSpPr>
        <p:spPr>
          <a:xfrm>
            <a:off x="2391657" y="3555224"/>
            <a:ext cx="387267" cy="746844"/>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26" name="Shape 1008">
            <a:extLst>
              <a:ext uri="{FF2B5EF4-FFF2-40B4-BE49-F238E27FC236}">
                <a16:creationId xmlns:a16="http://schemas.microsoft.com/office/drawing/2014/main" id="{6521AB5C-615F-29DB-4C76-B3B6234CA386}"/>
              </a:ext>
            </a:extLst>
          </p:cNvPr>
          <p:cNvSpPr/>
          <p:nvPr/>
        </p:nvSpPr>
        <p:spPr>
          <a:xfrm>
            <a:off x="2132334" y="3631603"/>
            <a:ext cx="594608" cy="594607"/>
          </a:xfrm>
          <a:prstGeom prst="ellipse">
            <a:avLst/>
          </a:prstGeom>
          <a:gradFill>
            <a:gsLst>
              <a:gs pos="0">
                <a:srgbClr val="FFFFFF"/>
              </a:gs>
              <a:gs pos="61752">
                <a:srgbClr val="F8F7F9"/>
              </a:gs>
            </a:gsLst>
            <a:lin ang="8100000"/>
          </a:gra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7" name="Shape 1009">
            <a:extLst>
              <a:ext uri="{FF2B5EF4-FFF2-40B4-BE49-F238E27FC236}">
                <a16:creationId xmlns:a16="http://schemas.microsoft.com/office/drawing/2014/main" id="{3A1DE0F1-75EB-68AF-4C6B-CA9C92B902FE}"/>
              </a:ext>
            </a:extLst>
          </p:cNvPr>
          <p:cNvSpPr/>
          <p:nvPr/>
        </p:nvSpPr>
        <p:spPr>
          <a:xfrm>
            <a:off x="2178419" y="3661262"/>
            <a:ext cx="480331" cy="51996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5</a:t>
            </a:r>
            <a:endParaRPr sz="2475" dirty="0">
              <a:solidFill>
                <a:schemeClr val="bg1">
                  <a:lumMod val="75000"/>
                </a:schemeClr>
              </a:solidFill>
            </a:endParaRPr>
          </a:p>
        </p:txBody>
      </p:sp>
      <p:sp>
        <p:nvSpPr>
          <p:cNvPr id="28" name="Shape 1018">
            <a:extLst>
              <a:ext uri="{FF2B5EF4-FFF2-40B4-BE49-F238E27FC236}">
                <a16:creationId xmlns:a16="http://schemas.microsoft.com/office/drawing/2014/main" id="{07C8EA85-C526-3DEA-57BB-C4703346F693}"/>
              </a:ext>
            </a:extLst>
          </p:cNvPr>
          <p:cNvSpPr/>
          <p:nvPr/>
        </p:nvSpPr>
        <p:spPr>
          <a:xfrm>
            <a:off x="2896216" y="3624742"/>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假性高磷、低磷血症</a:t>
            </a:r>
          </a:p>
        </p:txBody>
      </p:sp>
    </p:spTree>
    <p:extLst>
      <p:ext uri="{BB962C8B-B14F-4D97-AF65-F5344CB8AC3E}">
        <p14:creationId xmlns:p14="http://schemas.microsoft.com/office/powerpoint/2010/main" val="4101277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654206" y="382333"/>
            <a:ext cx="7835587" cy="393210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b="1" dirty="0">
                <a:ea typeface="黑体" panose="02010609060101010101" pitchFamily="49" charset="-122"/>
              </a:rPr>
              <a:t>假性低</a:t>
            </a:r>
            <a:r>
              <a:rPr lang="en-US" altLang="zh-CN" b="1" dirty="0">
                <a:ea typeface="黑体" panose="02010609060101010101" pitchFamily="49" charset="-122"/>
              </a:rPr>
              <a:t>SAG</a:t>
            </a:r>
          </a:p>
          <a:p>
            <a:pPr marL="342900" indent="-342900">
              <a:lnSpc>
                <a:spcPct val="150000"/>
              </a:lnSpc>
              <a:buFont typeface="Wingdings" panose="05000000000000000000" pitchFamily="2" charset="2"/>
              <a:buChar char="Ø"/>
            </a:pPr>
            <a:r>
              <a:rPr lang="en-US" altLang="zh-CN" dirty="0">
                <a:ea typeface="黑体" panose="02010609060101010101" pitchFamily="49" charset="-122"/>
              </a:rPr>
              <a:t>SAG=Na-CI-HCO3=</a:t>
            </a:r>
            <a:r>
              <a:rPr lang="zh-CN" altLang="en-US" dirty="0">
                <a:ea typeface="黑体" panose="02010609060101010101" pitchFamily="49" charset="-122"/>
              </a:rPr>
              <a:t>未测定阴离子</a:t>
            </a:r>
            <a:r>
              <a:rPr lang="en-US" altLang="zh-CN" dirty="0">
                <a:ea typeface="黑体" panose="02010609060101010101" pitchFamily="49" charset="-122"/>
              </a:rPr>
              <a:t>-</a:t>
            </a:r>
            <a:r>
              <a:rPr lang="zh-CN" altLang="en-US" dirty="0">
                <a:ea typeface="黑体" panose="02010609060101010101" pitchFamily="49" charset="-122"/>
              </a:rPr>
              <a:t>未测定阳离子</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未测定阴离子包括：白蛋白、磷、硫酸和有机酸；未测定阳离子包括：钾、钙、镁</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正常值：</a:t>
            </a:r>
            <a:r>
              <a:rPr lang="en-US" altLang="zh-CN" sz="1600" dirty="0">
                <a:ea typeface="黑体" panose="02010609060101010101" pitchFamily="49" charset="-122"/>
              </a:rPr>
              <a:t>8-12mmol/L</a:t>
            </a:r>
          </a:p>
          <a:p>
            <a:pPr marL="342900" indent="-342900">
              <a:lnSpc>
                <a:spcPct val="150000"/>
              </a:lnSpc>
              <a:buFont typeface="Wingdings" panose="05000000000000000000" pitchFamily="2" charset="2"/>
              <a:buChar char="Ø"/>
            </a:pPr>
            <a:r>
              <a:rPr lang="en-US" altLang="zh-CN" dirty="0">
                <a:ea typeface="黑体" panose="02010609060101010101" pitchFamily="49" charset="-122"/>
              </a:rPr>
              <a:t>SAG&lt;8</a:t>
            </a:r>
            <a:r>
              <a:rPr lang="zh-CN" altLang="en-US" dirty="0">
                <a:ea typeface="黑体" panose="02010609060101010101" pitchFamily="49" charset="-122"/>
              </a:rPr>
              <a:t>或负值少见</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常见原因：</a:t>
            </a:r>
            <a:r>
              <a:rPr lang="en-US" altLang="zh-CN" sz="1600" dirty="0" err="1">
                <a:ea typeface="黑体" panose="02010609060101010101" pitchFamily="49" charset="-122"/>
              </a:rPr>
              <a:t>PNa</a:t>
            </a:r>
            <a:r>
              <a:rPr lang="zh-CN" altLang="en-US" sz="1600" dirty="0">
                <a:ea typeface="黑体" panose="02010609060101010101" pitchFamily="49" charset="-122"/>
              </a:rPr>
              <a:t>低估；</a:t>
            </a:r>
            <a:r>
              <a:rPr lang="en-US" altLang="zh-CN" sz="1600" dirty="0">
                <a:ea typeface="黑体" panose="02010609060101010101" pitchFamily="49" charset="-122"/>
              </a:rPr>
              <a:t>Cl</a:t>
            </a:r>
            <a:r>
              <a:rPr lang="zh-CN" altLang="en-US" sz="1600" dirty="0">
                <a:ea typeface="黑体" panose="02010609060101010101" pitchFamily="49" charset="-122"/>
              </a:rPr>
              <a:t>、</a:t>
            </a:r>
            <a:r>
              <a:rPr lang="en-US" altLang="zh-CN" sz="1600" dirty="0">
                <a:ea typeface="黑体" panose="02010609060101010101" pitchFamily="49" charset="-122"/>
              </a:rPr>
              <a:t>HCO3</a:t>
            </a:r>
            <a:r>
              <a:rPr lang="zh-CN" altLang="en-US" sz="1600" dirty="0">
                <a:ea typeface="黑体" panose="02010609060101010101" pitchFamily="49" charset="-122"/>
              </a:rPr>
              <a:t>高估；</a:t>
            </a:r>
            <a:r>
              <a:rPr lang="zh-CN" altLang="en-US" sz="1600" dirty="0">
                <a:solidFill>
                  <a:srgbClr val="FF0000"/>
                </a:solidFill>
                <a:ea typeface="黑体" panose="02010609060101010101" pitchFamily="49" charset="-122"/>
              </a:rPr>
              <a:t>低白蛋白血症</a:t>
            </a:r>
            <a:r>
              <a:rPr lang="zh-CN" altLang="en-US" sz="1600" dirty="0">
                <a:ea typeface="黑体" panose="02010609060101010101" pitchFamily="49" charset="-122"/>
              </a:rPr>
              <a:t>；高钙、镁或其它阳离子</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最常见原因：实验室误差；低白蛋白血症（每降低 </a:t>
            </a:r>
            <a:r>
              <a:rPr lang="en-US" altLang="zh-CN" sz="1600" dirty="0">
                <a:ea typeface="黑体" panose="02010609060101010101" pitchFamily="49" charset="-122"/>
              </a:rPr>
              <a:t>10g/L</a:t>
            </a:r>
            <a:r>
              <a:rPr lang="zh-CN" altLang="en-US" sz="1600" dirty="0">
                <a:ea typeface="黑体" panose="02010609060101010101" pitchFamily="49" charset="-122"/>
              </a:rPr>
              <a:t>，</a:t>
            </a:r>
            <a:r>
              <a:rPr lang="en-US" altLang="zh-CN" sz="1600" dirty="0">
                <a:ea typeface="黑体" panose="02010609060101010101" pitchFamily="49" charset="-122"/>
              </a:rPr>
              <a:t>SAG</a:t>
            </a:r>
            <a:r>
              <a:rPr lang="zh-CN" altLang="en-US" sz="1600" dirty="0">
                <a:ea typeface="黑体" panose="02010609060101010101" pitchFamily="49" charset="-122"/>
              </a:rPr>
              <a:t>降低</a:t>
            </a:r>
            <a:r>
              <a:rPr lang="en-US" altLang="zh-CN" sz="1600" dirty="0">
                <a:ea typeface="黑体" panose="02010609060101010101" pitchFamily="49" charset="-122"/>
              </a:rPr>
              <a:t>2.5mmol/L</a:t>
            </a:r>
            <a:r>
              <a:rPr lang="zh-CN" altLang="en-US" sz="1600" dirty="0">
                <a:ea typeface="黑体" panose="02010609060101010101" pitchFamily="49" charset="-122"/>
              </a:rPr>
              <a:t>）</a:t>
            </a:r>
            <a:endParaRPr lang="en-US" altLang="zh-CN" sz="1600"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单克隆免疫球蛋白血症</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ü"/>
            </a:pPr>
            <a:r>
              <a:rPr lang="zh-CN" altLang="en-US" sz="1600" dirty="0">
                <a:ea typeface="黑体" panose="02010609060101010101" pitchFamily="49" charset="-122"/>
              </a:rPr>
              <a:t>阳离子，</a:t>
            </a:r>
            <a:r>
              <a:rPr lang="en-US" altLang="zh-CN" sz="1600" dirty="0">
                <a:ea typeface="黑体" panose="02010609060101010101" pitchFamily="49" charset="-122"/>
              </a:rPr>
              <a:t>22%IgG</a:t>
            </a:r>
            <a:r>
              <a:rPr lang="zh-CN" altLang="en-US" sz="1600" dirty="0">
                <a:ea typeface="黑体" panose="02010609060101010101" pitchFamily="49" charset="-122"/>
              </a:rPr>
              <a:t>型</a:t>
            </a:r>
            <a:r>
              <a:rPr lang="en-US" altLang="zh-CN" sz="1600" dirty="0">
                <a:ea typeface="黑体" panose="02010609060101010101" pitchFamily="49" charset="-122"/>
              </a:rPr>
              <a:t>-MM</a:t>
            </a:r>
            <a:r>
              <a:rPr lang="zh-CN" altLang="en-US" sz="1600" dirty="0">
                <a:ea typeface="黑体" panose="02010609060101010101" pitchFamily="49" charset="-122"/>
              </a:rPr>
              <a:t>患者可出现假性低</a:t>
            </a:r>
            <a:r>
              <a:rPr lang="en-US" altLang="zh-CN" sz="1600" dirty="0">
                <a:ea typeface="黑体" panose="02010609060101010101" pitchFamily="49" charset="-122"/>
              </a:rPr>
              <a:t>SAG</a:t>
            </a:r>
          </a:p>
          <a:p>
            <a:pPr marL="342900" indent="-342900">
              <a:lnSpc>
                <a:spcPct val="150000"/>
              </a:lnSpc>
              <a:buFont typeface="Wingdings" panose="05000000000000000000" pitchFamily="2" charset="2"/>
              <a:buChar char="ü"/>
            </a:pPr>
            <a:r>
              <a:rPr lang="en-US" altLang="zh-CN" sz="1600" dirty="0">
                <a:ea typeface="黑体" panose="02010609060101010101" pitchFamily="49" charset="-122"/>
              </a:rPr>
              <a:t>SAG</a:t>
            </a:r>
            <a:r>
              <a:rPr lang="zh-CN" altLang="en-US" sz="1600" dirty="0">
                <a:ea typeface="黑体" panose="02010609060101010101" pitchFamily="49" charset="-122"/>
              </a:rPr>
              <a:t>可作为副蛋白血症筛查工具</a:t>
            </a:r>
            <a:endParaRPr lang="en-US" altLang="zh-CN" sz="1600" dirty="0">
              <a:ea typeface="黑体" panose="02010609060101010101" pitchFamily="49" charset="-122"/>
            </a:endParaRPr>
          </a:p>
        </p:txBody>
      </p:sp>
      <p:sp>
        <p:nvSpPr>
          <p:cNvPr id="3" name="文本框 2">
            <a:extLst>
              <a:ext uri="{FF2B5EF4-FFF2-40B4-BE49-F238E27FC236}">
                <a16:creationId xmlns:a16="http://schemas.microsoft.com/office/drawing/2014/main" id="{B9C4C31F-4DE8-FB65-72DC-0F89BE710DD3}"/>
              </a:ext>
            </a:extLst>
          </p:cNvPr>
          <p:cNvSpPr txBox="1"/>
          <p:nvPr/>
        </p:nvSpPr>
        <p:spPr>
          <a:xfrm>
            <a:off x="6965241" y="4854969"/>
            <a:ext cx="2148279" cy="246221"/>
          </a:xfrm>
          <a:prstGeom prst="rect">
            <a:avLst/>
          </a:prstGeom>
          <a:noFill/>
        </p:spPr>
        <p:txBody>
          <a:bodyPr wrap="square">
            <a:spAutoFit/>
          </a:bodyPr>
          <a:lstStyle/>
          <a:p>
            <a:pPr algn="l"/>
            <a:r>
              <a:rPr lang="en-IE" altLang="zh-CN" sz="1000" b="0" i="0" u="none" strike="noStrike" baseline="0" dirty="0"/>
              <a:t>Am J Kidney Dis.2021,</a:t>
            </a:r>
            <a:r>
              <a:rPr lang="en-US" altLang="zh-CN" sz="1000" b="0" i="0" u="none" strike="noStrike" baseline="0" dirty="0"/>
              <a:t>82(2):237-242</a:t>
            </a:r>
            <a:endParaRPr lang="zh-CN" altLang="en-US" sz="1000" dirty="0"/>
          </a:p>
        </p:txBody>
      </p:sp>
    </p:spTree>
    <p:extLst>
      <p:ext uri="{BB962C8B-B14F-4D97-AF65-F5344CB8AC3E}">
        <p14:creationId xmlns:p14="http://schemas.microsoft.com/office/powerpoint/2010/main" val="85162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570386" y="199453"/>
            <a:ext cx="7835587" cy="471693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b="1" dirty="0">
                <a:ea typeface="黑体" panose="02010609060101010101" pitchFamily="49" charset="-122"/>
              </a:rPr>
              <a:t>假性高</a:t>
            </a:r>
            <a:r>
              <a:rPr lang="en-US" altLang="zh-CN" b="1" dirty="0">
                <a:ea typeface="黑体" panose="02010609060101010101" pitchFamily="49" charset="-122"/>
              </a:rPr>
              <a:t>SAG</a:t>
            </a:r>
          </a:p>
          <a:p>
            <a:pPr marL="342900" indent="-342900">
              <a:lnSpc>
                <a:spcPct val="150000"/>
              </a:lnSpc>
              <a:buFont typeface="Wingdings" panose="05000000000000000000" pitchFamily="2" charset="2"/>
              <a:buChar char="Ø"/>
            </a:pPr>
            <a:r>
              <a:rPr lang="en-US" altLang="zh-CN" dirty="0">
                <a:ea typeface="黑体" panose="02010609060101010101" pitchFamily="49" charset="-122"/>
              </a:rPr>
              <a:t>SAG=Na-CI-HCO3=</a:t>
            </a:r>
            <a:r>
              <a:rPr lang="zh-CN" altLang="en-US" dirty="0">
                <a:ea typeface="黑体" panose="02010609060101010101" pitchFamily="49" charset="-122"/>
              </a:rPr>
              <a:t>未测定阴离子</a:t>
            </a:r>
            <a:r>
              <a:rPr lang="en-US" altLang="zh-CN" dirty="0">
                <a:ea typeface="黑体" panose="02010609060101010101" pitchFamily="49" charset="-122"/>
              </a:rPr>
              <a:t>-</a:t>
            </a:r>
            <a:r>
              <a:rPr lang="zh-CN" altLang="en-US" dirty="0">
                <a:ea typeface="黑体" panose="02010609060101010101" pitchFamily="49" charset="-122"/>
              </a:rPr>
              <a:t>未测定阳离子</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未测定阴离子包括：白蛋白、磷、硫酸和有机酸；未测定阳离子包括：钾、钙、镁</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正常值：</a:t>
            </a:r>
            <a:r>
              <a:rPr lang="en-US" altLang="zh-CN" sz="1600" dirty="0">
                <a:ea typeface="黑体" panose="02010609060101010101" pitchFamily="49" charset="-122"/>
              </a:rPr>
              <a:t>8-12mmol/L</a:t>
            </a:r>
          </a:p>
          <a:p>
            <a:pPr marL="342900" indent="-342900">
              <a:lnSpc>
                <a:spcPct val="150000"/>
              </a:lnSpc>
              <a:buFont typeface="Wingdings" panose="05000000000000000000" pitchFamily="2" charset="2"/>
              <a:buChar char="Ø"/>
            </a:pPr>
            <a:r>
              <a:rPr lang="en-US" altLang="zh-CN" dirty="0">
                <a:ea typeface="黑体" panose="02010609060101010101" pitchFamily="49" charset="-122"/>
              </a:rPr>
              <a:t>SAG&lt;8</a:t>
            </a:r>
            <a:r>
              <a:rPr lang="zh-CN" altLang="en-US" dirty="0">
                <a:ea typeface="黑体" panose="02010609060101010101" pitchFamily="49" charset="-122"/>
              </a:rPr>
              <a:t>或负值少见</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原因：</a:t>
            </a:r>
            <a:r>
              <a:rPr lang="en-US" altLang="zh-CN" sz="1600" dirty="0" err="1">
                <a:ea typeface="黑体" panose="02010609060101010101" pitchFamily="49" charset="-122"/>
              </a:rPr>
              <a:t>PNa</a:t>
            </a:r>
            <a:r>
              <a:rPr lang="zh-CN" altLang="en-US" sz="1600" dirty="0">
                <a:ea typeface="黑体" panose="02010609060101010101" pitchFamily="49" charset="-122"/>
              </a:rPr>
              <a:t>低估；</a:t>
            </a:r>
            <a:r>
              <a:rPr lang="en-US" altLang="zh-CN" sz="1600" dirty="0">
                <a:ea typeface="黑体" panose="02010609060101010101" pitchFamily="49" charset="-122"/>
              </a:rPr>
              <a:t>Cl</a:t>
            </a:r>
            <a:r>
              <a:rPr lang="zh-CN" altLang="en-US" sz="1600" dirty="0">
                <a:ea typeface="黑体" panose="02010609060101010101" pitchFamily="49" charset="-122"/>
              </a:rPr>
              <a:t>、</a:t>
            </a:r>
            <a:r>
              <a:rPr lang="en-US" altLang="zh-CN" sz="1600" dirty="0">
                <a:ea typeface="黑体" panose="02010609060101010101" pitchFamily="49" charset="-122"/>
              </a:rPr>
              <a:t>HCO3</a:t>
            </a:r>
            <a:r>
              <a:rPr lang="zh-CN" altLang="en-US" sz="1600" dirty="0">
                <a:ea typeface="黑体" panose="02010609060101010101" pitchFamily="49" charset="-122"/>
              </a:rPr>
              <a:t>高估；</a:t>
            </a:r>
            <a:r>
              <a:rPr lang="zh-CN" altLang="en-US" sz="1600" dirty="0">
                <a:solidFill>
                  <a:srgbClr val="FF0000"/>
                </a:solidFill>
                <a:ea typeface="黑体" panose="02010609060101010101" pitchFamily="49" charset="-122"/>
              </a:rPr>
              <a:t>低白蛋白血症</a:t>
            </a:r>
            <a:r>
              <a:rPr lang="zh-CN" altLang="en-US" sz="1600" dirty="0">
                <a:ea typeface="黑体" panose="02010609060101010101" pitchFamily="49" charset="-122"/>
              </a:rPr>
              <a:t>；高钙、镁或其它阳离子</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低白蛋白血症：每降低 </a:t>
            </a:r>
            <a:r>
              <a:rPr lang="en-US" altLang="zh-CN" sz="1600" dirty="0">
                <a:ea typeface="黑体" panose="02010609060101010101" pitchFamily="49" charset="-122"/>
              </a:rPr>
              <a:t>10g/L</a:t>
            </a:r>
            <a:r>
              <a:rPr lang="zh-CN" altLang="en-US" sz="1600" dirty="0">
                <a:ea typeface="黑体" panose="02010609060101010101" pitchFamily="49" charset="-122"/>
              </a:rPr>
              <a:t>，</a:t>
            </a:r>
            <a:r>
              <a:rPr lang="en-US" altLang="zh-CN" sz="1600" dirty="0">
                <a:ea typeface="黑体" panose="02010609060101010101" pitchFamily="49" charset="-122"/>
              </a:rPr>
              <a:t>SAG</a:t>
            </a:r>
            <a:r>
              <a:rPr lang="zh-CN" altLang="en-US" sz="1600" dirty="0">
                <a:ea typeface="黑体" panose="02010609060101010101" pitchFamily="49" charset="-122"/>
              </a:rPr>
              <a:t>降低</a:t>
            </a:r>
            <a:r>
              <a:rPr lang="en-US" altLang="zh-CN" sz="1600" dirty="0">
                <a:ea typeface="黑体" panose="02010609060101010101" pitchFamily="49" charset="-122"/>
              </a:rPr>
              <a:t>2.5mmol/L</a:t>
            </a:r>
          </a:p>
          <a:p>
            <a:pPr marL="342900" indent="-342900">
              <a:lnSpc>
                <a:spcPct val="150000"/>
              </a:lnSpc>
              <a:buFont typeface="Wingdings" panose="05000000000000000000" pitchFamily="2" charset="2"/>
              <a:buChar char="Ø"/>
            </a:pPr>
            <a:r>
              <a:rPr lang="zh-CN" altLang="en-US" dirty="0">
                <a:ea typeface="黑体" panose="02010609060101010101" pitchFamily="49" charset="-122"/>
              </a:rPr>
              <a:t>单克隆免疫球蛋白血症</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ü"/>
            </a:pPr>
            <a:r>
              <a:rPr lang="zh-CN" altLang="en-US" sz="1600" dirty="0">
                <a:ea typeface="黑体" panose="02010609060101010101" pitchFamily="49" charset="-122"/>
              </a:rPr>
              <a:t>阳离子，</a:t>
            </a:r>
            <a:r>
              <a:rPr lang="en-US" altLang="zh-CN" sz="1600" dirty="0">
                <a:ea typeface="黑体" panose="02010609060101010101" pitchFamily="49" charset="-122"/>
              </a:rPr>
              <a:t>22%IgG</a:t>
            </a:r>
            <a:r>
              <a:rPr lang="zh-CN" altLang="en-US" sz="1600" dirty="0">
                <a:ea typeface="黑体" panose="02010609060101010101" pitchFamily="49" charset="-122"/>
              </a:rPr>
              <a:t>型</a:t>
            </a:r>
            <a:r>
              <a:rPr lang="en-US" altLang="zh-CN" sz="1600" dirty="0">
                <a:ea typeface="黑体" panose="02010609060101010101" pitchFamily="49" charset="-122"/>
              </a:rPr>
              <a:t>-MM</a:t>
            </a:r>
            <a:r>
              <a:rPr lang="zh-CN" altLang="en-US" sz="1600" dirty="0">
                <a:ea typeface="黑体" panose="02010609060101010101" pitchFamily="49" charset="-122"/>
              </a:rPr>
              <a:t>患者可出现假性低</a:t>
            </a:r>
            <a:r>
              <a:rPr lang="en-US" altLang="zh-CN" sz="1600" dirty="0">
                <a:ea typeface="黑体" panose="02010609060101010101" pitchFamily="49" charset="-122"/>
              </a:rPr>
              <a:t>SAG</a:t>
            </a:r>
          </a:p>
          <a:p>
            <a:pPr marL="342900" indent="-342900">
              <a:lnSpc>
                <a:spcPct val="150000"/>
              </a:lnSpc>
              <a:buFont typeface="Wingdings" panose="05000000000000000000" pitchFamily="2" charset="2"/>
              <a:buChar char="ü"/>
            </a:pPr>
            <a:r>
              <a:rPr lang="en-US" altLang="zh-CN" sz="1600" dirty="0">
                <a:ea typeface="黑体" panose="02010609060101010101" pitchFamily="49" charset="-122"/>
              </a:rPr>
              <a:t>SAG</a:t>
            </a:r>
            <a:r>
              <a:rPr lang="zh-CN" altLang="en-US" sz="1600" dirty="0">
                <a:ea typeface="黑体" panose="02010609060101010101" pitchFamily="49" charset="-122"/>
              </a:rPr>
              <a:t>可作为副蛋白血症筛查工具</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b="1" dirty="0">
                <a:ea typeface="黑体" panose="02010609060101010101" pitchFamily="49" charset="-122"/>
              </a:rPr>
              <a:t>假性高</a:t>
            </a:r>
            <a:r>
              <a:rPr lang="en-US" altLang="zh-CN" b="1" dirty="0">
                <a:ea typeface="黑体" panose="02010609060101010101" pitchFamily="49" charset="-122"/>
              </a:rPr>
              <a:t>SAG</a:t>
            </a:r>
          </a:p>
          <a:p>
            <a:pPr marL="342900" indent="-342900">
              <a:lnSpc>
                <a:spcPct val="150000"/>
              </a:lnSpc>
              <a:buFont typeface="Wingdings" panose="05000000000000000000" pitchFamily="2" charset="2"/>
              <a:buChar char="ü"/>
            </a:pPr>
            <a:r>
              <a:rPr lang="en-US" altLang="zh-CN" sz="1600" dirty="0">
                <a:ea typeface="黑体" panose="02010609060101010101" pitchFamily="49" charset="-122"/>
              </a:rPr>
              <a:t>IgA</a:t>
            </a:r>
            <a:r>
              <a:rPr lang="zh-CN" altLang="en-US" sz="1600" dirty="0">
                <a:ea typeface="黑体" panose="02010609060101010101" pitchFamily="49" charset="-122"/>
              </a:rPr>
              <a:t>型单克隆免疫球蛋白病</a:t>
            </a:r>
            <a:endParaRPr lang="en-US" altLang="zh-CN" sz="1600" dirty="0">
              <a:ea typeface="黑体" panose="02010609060101010101" pitchFamily="49" charset="-122"/>
            </a:endParaRPr>
          </a:p>
        </p:txBody>
      </p:sp>
      <p:sp>
        <p:nvSpPr>
          <p:cNvPr id="3" name="文本框 2">
            <a:extLst>
              <a:ext uri="{FF2B5EF4-FFF2-40B4-BE49-F238E27FC236}">
                <a16:creationId xmlns:a16="http://schemas.microsoft.com/office/drawing/2014/main" id="{B9C4C31F-4DE8-FB65-72DC-0F89BE710DD3}"/>
              </a:ext>
            </a:extLst>
          </p:cNvPr>
          <p:cNvSpPr txBox="1"/>
          <p:nvPr/>
        </p:nvSpPr>
        <p:spPr>
          <a:xfrm>
            <a:off x="6965241" y="4854969"/>
            <a:ext cx="2148279" cy="246221"/>
          </a:xfrm>
          <a:prstGeom prst="rect">
            <a:avLst/>
          </a:prstGeom>
          <a:noFill/>
        </p:spPr>
        <p:txBody>
          <a:bodyPr wrap="square">
            <a:spAutoFit/>
          </a:bodyPr>
          <a:lstStyle/>
          <a:p>
            <a:pPr algn="l"/>
            <a:r>
              <a:rPr lang="en-IE" altLang="zh-CN" sz="1000" b="0" i="0" u="none" strike="noStrike" baseline="0" dirty="0"/>
              <a:t>Am J Kidney Dis.2021,</a:t>
            </a:r>
            <a:r>
              <a:rPr lang="en-US" altLang="zh-CN" sz="1000" b="0" i="0" u="none" strike="noStrike" baseline="0" dirty="0"/>
              <a:t>82(2):237-242</a:t>
            </a:r>
            <a:endParaRPr lang="zh-CN" altLang="en-US" sz="1000" dirty="0"/>
          </a:p>
        </p:txBody>
      </p:sp>
    </p:spTree>
    <p:extLst>
      <p:ext uri="{BB962C8B-B14F-4D97-AF65-F5344CB8AC3E}">
        <p14:creationId xmlns:p14="http://schemas.microsoft.com/office/powerpoint/2010/main" val="2857618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04">
            <a:extLst>
              <a:ext uri="{FF2B5EF4-FFF2-40B4-BE49-F238E27FC236}">
                <a16:creationId xmlns:a16="http://schemas.microsoft.com/office/drawing/2014/main" id="{1EB76AB5-5697-42EA-9606-FD81F2DD625E}"/>
              </a:ext>
            </a:extLst>
          </p:cNvPr>
          <p:cNvSpPr/>
          <p:nvPr/>
        </p:nvSpPr>
        <p:spPr>
          <a:xfrm>
            <a:off x="2151929" y="1359322"/>
            <a:ext cx="594608" cy="594608"/>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grpSp>
        <p:nvGrpSpPr>
          <p:cNvPr id="3" name="组合 2">
            <a:extLst>
              <a:ext uri="{FF2B5EF4-FFF2-40B4-BE49-F238E27FC236}">
                <a16:creationId xmlns:a16="http://schemas.microsoft.com/office/drawing/2014/main" id="{28D329FA-C21A-41A3-BE84-61295C11C4F1}"/>
              </a:ext>
            </a:extLst>
          </p:cNvPr>
          <p:cNvGrpSpPr/>
          <p:nvPr/>
        </p:nvGrpSpPr>
        <p:grpSpPr>
          <a:xfrm>
            <a:off x="331882" y="1821581"/>
            <a:ext cx="1290076" cy="1290076"/>
            <a:chOff x="1817492" y="2783190"/>
            <a:chExt cx="1720101" cy="1720101"/>
          </a:xfrm>
        </p:grpSpPr>
        <p:sp>
          <p:nvSpPr>
            <p:cNvPr id="4" name="Shape 1012">
              <a:extLst>
                <a:ext uri="{FF2B5EF4-FFF2-40B4-BE49-F238E27FC236}">
                  <a16:creationId xmlns:a16="http://schemas.microsoft.com/office/drawing/2014/main" id="{60D9B703-F9B6-41CD-9064-62D10FBD8C73}"/>
                </a:ext>
              </a:extLst>
            </p:cNvPr>
            <p:cNvSpPr/>
            <p:nvPr/>
          </p:nvSpPr>
          <p:spPr>
            <a:xfrm>
              <a:off x="1817492" y="2783190"/>
              <a:ext cx="1720101" cy="1720101"/>
            </a:xfrm>
            <a:prstGeom prst="ellipse">
              <a:avLst/>
            </a:prstGeom>
            <a:gradFill>
              <a:gsLst>
                <a:gs pos="0">
                  <a:srgbClr val="FFFFFF"/>
                </a:gs>
                <a:gs pos="61752">
                  <a:srgbClr val="F8F7F9"/>
                </a:gs>
              </a:gsLst>
              <a:lin ang="8100000"/>
            </a:gradFill>
            <a:ln w="381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5" name="Shape 1013">
              <a:extLst>
                <a:ext uri="{FF2B5EF4-FFF2-40B4-BE49-F238E27FC236}">
                  <a16:creationId xmlns:a16="http://schemas.microsoft.com/office/drawing/2014/main" id="{B3724B05-CC73-4C19-8F40-ED9E43D77852}"/>
                </a:ext>
              </a:extLst>
            </p:cNvPr>
            <p:cNvSpPr/>
            <p:nvPr/>
          </p:nvSpPr>
          <p:spPr>
            <a:xfrm>
              <a:off x="2092768" y="3152594"/>
              <a:ext cx="1169549" cy="769441"/>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defRPr sz="6300" b="1" baseline="12952">
                  <a:solidFill>
                    <a:srgbClr val="004B8C"/>
                  </a:solidFill>
                  <a:latin typeface="Microsoft YaHei"/>
                  <a:ea typeface="Microsoft YaHei"/>
                  <a:cs typeface="Microsoft YaHei"/>
                  <a:sym typeface="Microsoft YaHei"/>
                </a:defRPr>
              </a:lvl1pPr>
            </a:lstStyle>
            <a:p>
              <a:r>
                <a:rPr sz="4725"/>
                <a:t>目录</a:t>
              </a:r>
            </a:p>
          </p:txBody>
        </p:sp>
        <p:sp>
          <p:nvSpPr>
            <p:cNvPr id="6" name="Shape 1014">
              <a:extLst>
                <a:ext uri="{FF2B5EF4-FFF2-40B4-BE49-F238E27FC236}">
                  <a16:creationId xmlns:a16="http://schemas.microsoft.com/office/drawing/2014/main" id="{4D5015E7-3C12-458A-AF0B-F99E8D7E358C}"/>
                </a:ext>
              </a:extLst>
            </p:cNvPr>
            <p:cNvSpPr/>
            <p:nvPr/>
          </p:nvSpPr>
          <p:spPr>
            <a:xfrm>
              <a:off x="2135515" y="3733723"/>
              <a:ext cx="1084054" cy="56254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nchor="ctr">
              <a:spAutoFit/>
            </a:bodyPr>
            <a:lstStyle>
              <a:lvl1pPr algn="ctr">
                <a:lnSpc>
                  <a:spcPct val="150000"/>
                </a:lnSpc>
                <a:defRPr sz="3300" baseline="15030">
                  <a:solidFill>
                    <a:schemeClr val="accent3">
                      <a:lumOff val="17647"/>
                    </a:schemeClr>
                  </a:solidFill>
                  <a:latin typeface="Impact"/>
                  <a:ea typeface="Impact"/>
                  <a:cs typeface="Impact"/>
                  <a:sym typeface="Impact"/>
                </a:defRPr>
              </a:lvl1pPr>
            </a:lstStyle>
            <a:p>
              <a:r>
                <a:rPr sz="2475" dirty="0"/>
                <a:t>CONTENT</a:t>
              </a:r>
            </a:p>
          </p:txBody>
        </p:sp>
      </p:grpSp>
      <p:sp>
        <p:nvSpPr>
          <p:cNvPr id="7" name="Shape 1015">
            <a:extLst>
              <a:ext uri="{FF2B5EF4-FFF2-40B4-BE49-F238E27FC236}">
                <a16:creationId xmlns:a16="http://schemas.microsoft.com/office/drawing/2014/main" id="{71B8B4BD-3B76-4735-8A5C-60EF015CAB8F}"/>
              </a:ext>
            </a:extLst>
          </p:cNvPr>
          <p:cNvSpPr/>
          <p:nvPr/>
        </p:nvSpPr>
        <p:spPr>
          <a:xfrm>
            <a:off x="2896217" y="1484555"/>
            <a:ext cx="4014357"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r>
              <a:rPr lang="zh-CN" altLang="en-US" sz="2000" dirty="0">
                <a:solidFill>
                  <a:schemeClr val="bg1">
                    <a:lumMod val="75000"/>
                  </a:schemeClr>
                </a:solidFill>
              </a:rPr>
              <a:t>假性低钠血症</a:t>
            </a:r>
          </a:p>
        </p:txBody>
      </p:sp>
      <p:sp>
        <p:nvSpPr>
          <p:cNvPr id="8" name="Shape 1023">
            <a:extLst>
              <a:ext uri="{FF2B5EF4-FFF2-40B4-BE49-F238E27FC236}">
                <a16:creationId xmlns:a16="http://schemas.microsoft.com/office/drawing/2014/main" id="{F3AFCFAD-5937-4A4F-8135-5A2382082F5B}"/>
              </a:ext>
            </a:extLst>
          </p:cNvPr>
          <p:cNvSpPr/>
          <p:nvPr/>
        </p:nvSpPr>
        <p:spPr>
          <a:xfrm>
            <a:off x="2896217" y="678484"/>
            <a:ext cx="2377572" cy="400110"/>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rgbClr val="C21D43"/>
                </a:solidFill>
                <a:latin typeface="Microsoft YaHei"/>
                <a:ea typeface="Microsoft YaHei"/>
                <a:cs typeface="Microsoft YaHei"/>
                <a:sym typeface="Microsoft YaHei"/>
              </a:defRPr>
            </a:lvl1pPr>
          </a:lstStyle>
          <a:p>
            <a:pPr hangingPunct="0"/>
            <a:r>
              <a:rPr lang="zh-CN" altLang="en-US" sz="2000" dirty="0">
                <a:solidFill>
                  <a:schemeClr val="bg1">
                    <a:lumMod val="75000"/>
                  </a:schemeClr>
                </a:solidFill>
                <a:sym typeface="Arial"/>
              </a:rPr>
              <a:t>假性高钾、低钾血症</a:t>
            </a:r>
          </a:p>
        </p:txBody>
      </p:sp>
      <p:grpSp>
        <p:nvGrpSpPr>
          <p:cNvPr id="9" name="组合 8">
            <a:extLst>
              <a:ext uri="{FF2B5EF4-FFF2-40B4-BE49-F238E27FC236}">
                <a16:creationId xmlns:a16="http://schemas.microsoft.com/office/drawing/2014/main" id="{C152CD51-9D8E-4E0E-9196-2879B770A21D}"/>
              </a:ext>
            </a:extLst>
          </p:cNvPr>
          <p:cNvGrpSpPr/>
          <p:nvPr/>
        </p:nvGrpSpPr>
        <p:grpSpPr>
          <a:xfrm>
            <a:off x="2024355" y="567549"/>
            <a:ext cx="754572" cy="2987675"/>
            <a:chOff x="2296859" y="506352"/>
            <a:chExt cx="1213095" cy="4803163"/>
          </a:xfrm>
        </p:grpSpPr>
        <p:sp>
          <p:nvSpPr>
            <p:cNvPr id="10" name="Shape 999">
              <a:extLst>
                <a:ext uri="{FF2B5EF4-FFF2-40B4-BE49-F238E27FC236}">
                  <a16:creationId xmlns:a16="http://schemas.microsoft.com/office/drawing/2014/main" id="{6762750E-8873-41C9-90F2-1EFEA0241185}"/>
                </a:ext>
              </a:extLst>
            </p:cNvPr>
            <p:cNvSpPr/>
            <p:nvPr/>
          </p:nvSpPr>
          <p:spPr>
            <a:xfrm>
              <a:off x="2909613" y="506352"/>
              <a:ext cx="600335" cy="1200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1" name="Shape 997">
              <a:extLst>
                <a:ext uri="{FF2B5EF4-FFF2-40B4-BE49-F238E27FC236}">
                  <a16:creationId xmlns:a16="http://schemas.microsoft.com/office/drawing/2014/main" id="{3A7ED333-FD98-48A5-BC2F-59CA1CC1BA70}"/>
                </a:ext>
              </a:extLst>
            </p:cNvPr>
            <p:cNvSpPr/>
            <p:nvPr/>
          </p:nvSpPr>
          <p:spPr>
            <a:xfrm>
              <a:off x="2501955" y="560204"/>
              <a:ext cx="955927" cy="955927"/>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2" name="Shape 998">
              <a:extLst>
                <a:ext uri="{FF2B5EF4-FFF2-40B4-BE49-F238E27FC236}">
                  <a16:creationId xmlns:a16="http://schemas.microsoft.com/office/drawing/2014/main" id="{5D3B4BE4-DD95-4D0C-935C-1BC3EE01FF89}"/>
                </a:ext>
              </a:extLst>
            </p:cNvPr>
            <p:cNvSpPr/>
            <p:nvPr/>
          </p:nvSpPr>
          <p:spPr>
            <a:xfrm>
              <a:off x="2544540" y="670571"/>
              <a:ext cx="687326" cy="8359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rgbClr val="FFFFFF"/>
                  </a:solidFill>
                  <a:latin typeface="Impact"/>
                  <a:ea typeface="Impact"/>
                  <a:cs typeface="Impact"/>
                  <a:sym typeface="Impact"/>
                </a:defRPr>
              </a:lvl1pPr>
            </a:lstStyle>
            <a:p>
              <a:r>
                <a:rPr sz="2475" dirty="0">
                  <a:solidFill>
                    <a:schemeClr val="bg1">
                      <a:lumMod val="75000"/>
                    </a:schemeClr>
                  </a:solidFill>
                </a:rPr>
                <a:t>01</a:t>
              </a:r>
            </a:p>
          </p:txBody>
        </p:sp>
        <p:sp>
          <p:nvSpPr>
            <p:cNvPr id="13" name="Shape 1000">
              <a:extLst>
                <a:ext uri="{FF2B5EF4-FFF2-40B4-BE49-F238E27FC236}">
                  <a16:creationId xmlns:a16="http://schemas.microsoft.com/office/drawing/2014/main" id="{84A2ACA2-F1A1-4FEB-A06D-F30DAFB26526}"/>
                </a:ext>
              </a:extLst>
            </p:cNvPr>
            <p:cNvSpPr/>
            <p:nvPr/>
          </p:nvSpPr>
          <p:spPr>
            <a:xfrm flipH="1">
              <a:off x="2296859" y="1707457"/>
              <a:ext cx="756119" cy="1200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4" name="Shape 1001">
              <a:extLst>
                <a:ext uri="{FF2B5EF4-FFF2-40B4-BE49-F238E27FC236}">
                  <a16:creationId xmlns:a16="http://schemas.microsoft.com/office/drawing/2014/main" id="{860773C6-EE50-4D7C-B14B-4F760CB34977}"/>
                </a:ext>
              </a:extLst>
            </p:cNvPr>
            <p:cNvSpPr/>
            <p:nvPr/>
          </p:nvSpPr>
          <p:spPr>
            <a:xfrm>
              <a:off x="2887361" y="2908504"/>
              <a:ext cx="622593" cy="1200670"/>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5" name="Shape 1005">
              <a:extLst>
                <a:ext uri="{FF2B5EF4-FFF2-40B4-BE49-F238E27FC236}">
                  <a16:creationId xmlns:a16="http://schemas.microsoft.com/office/drawing/2014/main" id="{158FA178-EDDA-44DD-93E5-D5C6FC8DDD09}"/>
                </a:ext>
              </a:extLst>
            </p:cNvPr>
            <p:cNvSpPr/>
            <p:nvPr/>
          </p:nvSpPr>
          <p:spPr>
            <a:xfrm>
              <a:off x="2510143" y="1877484"/>
              <a:ext cx="756120" cy="835931"/>
            </a:xfrm>
            <a:prstGeom prst="rect">
              <a:avLst/>
            </a:prstGeom>
            <a:noFill/>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02</a:t>
              </a:r>
            </a:p>
          </p:txBody>
        </p:sp>
        <p:sp>
          <p:nvSpPr>
            <p:cNvPr id="16" name="Shape 1008">
              <a:extLst>
                <a:ext uri="{FF2B5EF4-FFF2-40B4-BE49-F238E27FC236}">
                  <a16:creationId xmlns:a16="http://schemas.microsoft.com/office/drawing/2014/main" id="{CAA2F94A-B253-4111-A567-8160043FBA5D}"/>
                </a:ext>
              </a:extLst>
            </p:cNvPr>
            <p:cNvSpPr/>
            <p:nvPr/>
          </p:nvSpPr>
          <p:spPr>
            <a:xfrm>
              <a:off x="2428010" y="3030880"/>
              <a:ext cx="955927" cy="955926"/>
            </a:xfrm>
            <a:prstGeom prst="ellipse">
              <a:avLst/>
            </a:prstGeom>
            <a:no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17" name="Shape 1009">
              <a:extLst>
                <a:ext uri="{FF2B5EF4-FFF2-40B4-BE49-F238E27FC236}">
                  <a16:creationId xmlns:a16="http://schemas.microsoft.com/office/drawing/2014/main" id="{D466F7F9-7809-4283-A98E-61C6E2884561}"/>
                </a:ext>
              </a:extLst>
            </p:cNvPr>
            <p:cNvSpPr/>
            <p:nvPr/>
          </p:nvSpPr>
          <p:spPr>
            <a:xfrm>
              <a:off x="2501955" y="3141444"/>
              <a:ext cx="772209"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03</a:t>
              </a:r>
            </a:p>
          </p:txBody>
        </p:sp>
        <p:sp>
          <p:nvSpPr>
            <p:cNvPr id="18" name="Shape 1000">
              <a:extLst>
                <a:ext uri="{FF2B5EF4-FFF2-40B4-BE49-F238E27FC236}">
                  <a16:creationId xmlns:a16="http://schemas.microsoft.com/office/drawing/2014/main" id="{C076CCFB-9BEE-471D-BD9E-A75826D9D07E}"/>
                </a:ext>
              </a:extLst>
            </p:cNvPr>
            <p:cNvSpPr/>
            <p:nvPr/>
          </p:nvSpPr>
          <p:spPr>
            <a:xfrm flipH="1">
              <a:off x="2296861" y="4109207"/>
              <a:ext cx="600333" cy="12003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7"/>
                    <a:pt x="21600" y="10803"/>
                  </a:cubicBezTo>
                  <a:cubicBezTo>
                    <a:pt x="21600" y="16625"/>
                    <a:pt x="12376" y="21400"/>
                    <a:pt x="742" y="21600"/>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19" name="Shape 1004">
              <a:extLst>
                <a:ext uri="{FF2B5EF4-FFF2-40B4-BE49-F238E27FC236}">
                  <a16:creationId xmlns:a16="http://schemas.microsoft.com/office/drawing/2014/main" id="{CA6BC46D-5A4C-44FD-944A-483DA4672A6A}"/>
                </a:ext>
              </a:extLst>
            </p:cNvPr>
            <p:cNvSpPr/>
            <p:nvPr/>
          </p:nvSpPr>
          <p:spPr>
            <a:xfrm>
              <a:off x="2428010" y="4231550"/>
              <a:ext cx="955927" cy="955926"/>
            </a:xfrm>
            <a:prstGeom prst="ellipse">
              <a:avLst/>
            </a:prstGeom>
            <a:solidFill>
              <a:schemeClr val="bg1"/>
            </a:soli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0" name="Shape 1005">
              <a:extLst>
                <a:ext uri="{FF2B5EF4-FFF2-40B4-BE49-F238E27FC236}">
                  <a16:creationId xmlns:a16="http://schemas.microsoft.com/office/drawing/2014/main" id="{1D10E417-8415-4C83-8B8A-B98BF0AB4E58}"/>
                </a:ext>
              </a:extLst>
            </p:cNvPr>
            <p:cNvSpPr/>
            <p:nvPr/>
          </p:nvSpPr>
          <p:spPr>
            <a:xfrm>
              <a:off x="2510143" y="4279234"/>
              <a:ext cx="756120" cy="8359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lumMod val="75000"/>
                    </a:schemeClr>
                  </a:solidFill>
                </a:rPr>
                <a:t>0</a:t>
              </a:r>
              <a:r>
                <a:rPr lang="en-US" sz="2475" dirty="0">
                  <a:solidFill>
                    <a:schemeClr val="bg1">
                      <a:lumMod val="75000"/>
                    </a:schemeClr>
                  </a:solidFill>
                </a:rPr>
                <a:t>4</a:t>
              </a:r>
              <a:endParaRPr sz="2475" dirty="0">
                <a:solidFill>
                  <a:schemeClr val="bg1">
                    <a:lumMod val="75000"/>
                  </a:schemeClr>
                </a:solidFill>
              </a:endParaRPr>
            </a:p>
          </p:txBody>
        </p:sp>
      </p:grpSp>
      <p:sp>
        <p:nvSpPr>
          <p:cNvPr id="21" name="Shape 1018">
            <a:extLst>
              <a:ext uri="{FF2B5EF4-FFF2-40B4-BE49-F238E27FC236}">
                <a16:creationId xmlns:a16="http://schemas.microsoft.com/office/drawing/2014/main" id="{F985750B-541B-48EE-93B8-0A016FC81E0B}"/>
              </a:ext>
            </a:extLst>
          </p:cNvPr>
          <p:cNvSpPr/>
          <p:nvPr/>
        </p:nvSpPr>
        <p:spPr>
          <a:xfrm>
            <a:off x="2866748" y="2821551"/>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假性低、高阴离子间隙</a:t>
            </a:r>
          </a:p>
        </p:txBody>
      </p:sp>
      <p:sp>
        <p:nvSpPr>
          <p:cNvPr id="22" name="Shape 1018">
            <a:extLst>
              <a:ext uri="{FF2B5EF4-FFF2-40B4-BE49-F238E27FC236}">
                <a16:creationId xmlns:a16="http://schemas.microsoft.com/office/drawing/2014/main" id="{D00A22D1-D16E-48D4-9036-F11121829388}"/>
              </a:ext>
            </a:extLst>
          </p:cNvPr>
          <p:cNvSpPr/>
          <p:nvPr/>
        </p:nvSpPr>
        <p:spPr>
          <a:xfrm>
            <a:off x="2859128" y="2095899"/>
            <a:ext cx="3916455" cy="499624"/>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chemeClr val="bg1">
                    <a:lumMod val="75000"/>
                  </a:schemeClr>
                </a:solidFill>
              </a:rPr>
              <a:t>假性低碳酸氢盐、高碳酸氢盐血症</a:t>
            </a:r>
            <a:endParaRPr lang="en-US" altLang="zh-CN" sz="2000" dirty="0">
              <a:solidFill>
                <a:schemeClr val="bg1">
                  <a:lumMod val="75000"/>
                </a:schemeClr>
              </a:solidFill>
            </a:endParaRPr>
          </a:p>
        </p:txBody>
      </p:sp>
      <p:sp>
        <p:nvSpPr>
          <p:cNvPr id="25" name="Shape 1001">
            <a:extLst>
              <a:ext uri="{FF2B5EF4-FFF2-40B4-BE49-F238E27FC236}">
                <a16:creationId xmlns:a16="http://schemas.microsoft.com/office/drawing/2014/main" id="{5A9D6289-DC60-1814-A901-79DB409ED370}"/>
              </a:ext>
            </a:extLst>
          </p:cNvPr>
          <p:cNvSpPr/>
          <p:nvPr/>
        </p:nvSpPr>
        <p:spPr>
          <a:xfrm>
            <a:off x="2391657" y="3555224"/>
            <a:ext cx="387267" cy="746844"/>
          </a:xfrm>
          <a:custGeom>
            <a:avLst/>
            <a:gdLst/>
            <a:ahLst/>
            <a:cxnLst>
              <a:cxn ang="0">
                <a:pos x="wd2" y="hd2"/>
              </a:cxn>
              <a:cxn ang="5400000">
                <a:pos x="wd2" y="hd2"/>
              </a:cxn>
              <a:cxn ang="10800000">
                <a:pos x="wd2" y="hd2"/>
              </a:cxn>
              <a:cxn ang="16200000">
                <a:pos x="wd2" y="hd2"/>
              </a:cxn>
            </a:cxnLst>
            <a:rect l="0" t="0" r="r" b="b"/>
            <a:pathLst>
              <a:path w="21196" h="21389" extrusionOk="0">
                <a:moveTo>
                  <a:pt x="0" y="8"/>
                </a:moveTo>
                <a:lnTo>
                  <a:pt x="0" y="8"/>
                </a:lnTo>
                <a:cubicBezTo>
                  <a:pt x="11280" y="-211"/>
                  <a:pt x="20763" y="4396"/>
                  <a:pt x="21182" y="10298"/>
                </a:cubicBezTo>
                <a:cubicBezTo>
                  <a:pt x="21600" y="16201"/>
                  <a:pt x="12795" y="21163"/>
                  <a:pt x="1515" y="21382"/>
                </a:cubicBezTo>
                <a:cubicBezTo>
                  <a:pt x="1263" y="21387"/>
                  <a:pt x="1010" y="21389"/>
                  <a:pt x="758" y="21389"/>
                </a:cubicBezTo>
              </a:path>
            </a:pathLst>
          </a:custGeom>
          <a:ln>
            <a:solidFill>
              <a:srgbClr val="A7A7A7"/>
            </a:solidFill>
            <a:prstDash val="sysDash"/>
            <a:headEnd type="oval"/>
            <a:tailEnd type="oval"/>
          </a:ln>
        </p:spPr>
        <p:txBody>
          <a:bodyPr lIns="34289" rIns="34289" anchor="ctr"/>
          <a:lstStyle/>
          <a:p>
            <a:pPr algn="ctr">
              <a:defRPr>
                <a:solidFill>
                  <a:srgbClr val="0070C0"/>
                </a:solidFill>
                <a:latin typeface="Impact"/>
                <a:ea typeface="Impact"/>
                <a:cs typeface="Impact"/>
                <a:sym typeface="Impact"/>
              </a:defRPr>
            </a:pPr>
            <a:endParaRPr sz="1350"/>
          </a:p>
        </p:txBody>
      </p:sp>
      <p:sp>
        <p:nvSpPr>
          <p:cNvPr id="26" name="Shape 1008">
            <a:extLst>
              <a:ext uri="{FF2B5EF4-FFF2-40B4-BE49-F238E27FC236}">
                <a16:creationId xmlns:a16="http://schemas.microsoft.com/office/drawing/2014/main" id="{6521AB5C-615F-29DB-4C76-B3B6234CA386}"/>
              </a:ext>
            </a:extLst>
          </p:cNvPr>
          <p:cNvSpPr/>
          <p:nvPr/>
        </p:nvSpPr>
        <p:spPr>
          <a:xfrm>
            <a:off x="2132334" y="3631603"/>
            <a:ext cx="594608" cy="594607"/>
          </a:xfrm>
          <a:prstGeom prst="ellipse">
            <a:avLst/>
          </a:prstGeom>
          <a:solidFill>
            <a:srgbClr val="FF0000"/>
          </a:solidFill>
          <a:ln w="12700">
            <a:solidFill>
              <a:srgbClr val="FFFFFF"/>
            </a:solidFill>
          </a:ln>
          <a:effectLst>
            <a:outerShdw blurRad="63500" dist="81803" dir="8100000" rotWithShape="0">
              <a:srgbClr val="000000">
                <a:alpha val="15000"/>
              </a:srgbClr>
            </a:outerShdw>
          </a:effectLst>
        </p:spPr>
        <p:txBody>
          <a:bodyPr lIns="34289" rIns="34289" anchor="ctr"/>
          <a:lstStyle/>
          <a:p>
            <a:pPr algn="ctr">
              <a:defRPr sz="1600">
                <a:latin typeface="+mj-lt"/>
                <a:ea typeface="+mj-ea"/>
                <a:cs typeface="+mj-cs"/>
                <a:sym typeface="Calibri"/>
              </a:defRPr>
            </a:pPr>
            <a:endParaRPr sz="1200"/>
          </a:p>
        </p:txBody>
      </p:sp>
      <p:sp>
        <p:nvSpPr>
          <p:cNvPr id="27" name="Shape 1009">
            <a:extLst>
              <a:ext uri="{FF2B5EF4-FFF2-40B4-BE49-F238E27FC236}">
                <a16:creationId xmlns:a16="http://schemas.microsoft.com/office/drawing/2014/main" id="{3A1DE0F1-75EB-68AF-4C6B-CA9C92B902FE}"/>
              </a:ext>
            </a:extLst>
          </p:cNvPr>
          <p:cNvSpPr/>
          <p:nvPr/>
        </p:nvSpPr>
        <p:spPr>
          <a:xfrm>
            <a:off x="2178419" y="3661262"/>
            <a:ext cx="480331" cy="51996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lstStyle>
            <a:lvl1pPr algn="ctr">
              <a:defRPr sz="3300">
                <a:solidFill>
                  <a:schemeClr val="accent3">
                    <a:lumOff val="8823"/>
                  </a:schemeClr>
                </a:solidFill>
                <a:latin typeface="Impact"/>
                <a:ea typeface="Impact"/>
                <a:cs typeface="Impact"/>
                <a:sym typeface="Impact"/>
              </a:defRPr>
            </a:lvl1pPr>
          </a:lstStyle>
          <a:p>
            <a:r>
              <a:rPr sz="2475" dirty="0">
                <a:solidFill>
                  <a:schemeClr val="bg1"/>
                </a:solidFill>
              </a:rPr>
              <a:t>0</a:t>
            </a:r>
            <a:r>
              <a:rPr lang="en-US" sz="2475" dirty="0">
                <a:solidFill>
                  <a:schemeClr val="bg1"/>
                </a:solidFill>
              </a:rPr>
              <a:t>5</a:t>
            </a:r>
            <a:endParaRPr sz="2475" dirty="0">
              <a:solidFill>
                <a:schemeClr val="bg1"/>
              </a:solidFill>
            </a:endParaRPr>
          </a:p>
        </p:txBody>
      </p:sp>
      <p:sp>
        <p:nvSpPr>
          <p:cNvPr id="28" name="Shape 1018">
            <a:extLst>
              <a:ext uri="{FF2B5EF4-FFF2-40B4-BE49-F238E27FC236}">
                <a16:creationId xmlns:a16="http://schemas.microsoft.com/office/drawing/2014/main" id="{07C8EA85-C526-3DEA-57BB-C4703346F693}"/>
              </a:ext>
            </a:extLst>
          </p:cNvPr>
          <p:cNvSpPr/>
          <p:nvPr/>
        </p:nvSpPr>
        <p:spPr>
          <a:xfrm>
            <a:off x="2896216" y="3624742"/>
            <a:ext cx="4185067" cy="49962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spcBef>
                <a:spcPts val="1200"/>
              </a:spcBef>
              <a:defRPr sz="2700" b="1">
                <a:solidFill>
                  <a:schemeClr val="accent3">
                    <a:lumOff val="8823"/>
                  </a:schemeClr>
                </a:solidFill>
                <a:latin typeface="Microsoft YaHei"/>
                <a:ea typeface="Microsoft YaHei"/>
                <a:cs typeface="Microsoft YaHei"/>
                <a:sym typeface="Microsoft YaHei"/>
              </a:defRPr>
            </a:lvl1pPr>
          </a:lstStyle>
          <a:p>
            <a:pPr>
              <a:lnSpc>
                <a:spcPct val="150000"/>
              </a:lnSpc>
            </a:pPr>
            <a:r>
              <a:rPr lang="zh-CN" altLang="en-US" sz="2000" dirty="0">
                <a:solidFill>
                  <a:srgbClr val="004B8C"/>
                </a:solidFill>
                <a:latin typeface="Arial" panose="020B0604020202020204" pitchFamily="34" charset="0"/>
                <a:ea typeface="Microsoft YaHei" panose="020B0503020204020204" pitchFamily="34" charset="-122"/>
                <a:cs typeface="Arial" panose="020B0604020202020204" pitchFamily="34" charset="0"/>
              </a:rPr>
              <a:t>假性高磷、低磷血症</a:t>
            </a:r>
          </a:p>
        </p:txBody>
      </p:sp>
    </p:spTree>
    <p:extLst>
      <p:ext uri="{BB962C8B-B14F-4D97-AF65-F5344CB8AC3E}">
        <p14:creationId xmlns:p14="http://schemas.microsoft.com/office/powerpoint/2010/main" val="1132783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CF662-1347-4D3B-19C7-A04CD1432B24}"/>
              </a:ext>
            </a:extLst>
          </p:cNvPr>
          <p:cNvSpPr txBox="1"/>
          <p:nvPr/>
        </p:nvSpPr>
        <p:spPr>
          <a:xfrm>
            <a:off x="494186" y="153733"/>
            <a:ext cx="8268814" cy="443070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b="1" dirty="0">
                <a:ea typeface="黑体" panose="02010609060101010101" pitchFamily="49" charset="-122"/>
              </a:rPr>
              <a:t>假性低磷血症</a:t>
            </a:r>
            <a:endParaRPr lang="en-US" altLang="zh-CN" b="1"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原因</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甘露醇应用：甘露醇浓度</a:t>
            </a:r>
            <a:r>
              <a:rPr lang="en-US" altLang="zh-CN" sz="1600" dirty="0">
                <a:ea typeface="黑体" panose="02010609060101010101" pitchFamily="49" charset="-122"/>
              </a:rPr>
              <a:t>&gt;35g/L</a:t>
            </a:r>
            <a:r>
              <a:rPr lang="zh-CN" altLang="en-US" sz="1600" dirty="0">
                <a:ea typeface="黑体" panose="02010609060101010101" pitchFamily="49" charset="-122"/>
              </a:rPr>
              <a:t>，干扰比色法</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急性白血病引起白细胞数量极度增加，高代谢</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dirty="0">
                <a:ea typeface="黑体" panose="02010609060101010101" pitchFamily="49" charset="-122"/>
              </a:rPr>
              <a:t>多发性骨髓瘤，少见</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ü"/>
            </a:pPr>
            <a:r>
              <a:rPr lang="zh-CN" altLang="en-US" sz="1600" b="1" dirty="0">
                <a:ea typeface="黑体" panose="02010609060101010101" pitchFamily="49" charset="-122"/>
              </a:rPr>
              <a:t>处理方法：</a:t>
            </a:r>
            <a:r>
              <a:rPr lang="zh-CN" altLang="en-US" sz="1600" dirty="0">
                <a:ea typeface="黑体" panose="02010609060101010101" pitchFamily="49" charset="-122"/>
              </a:rPr>
              <a:t>生理盐水稀释、乙酰水杨酸处理或无蛋白过滤液</a:t>
            </a:r>
            <a:endParaRPr lang="en-US" altLang="zh-CN" sz="1600"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b="1" dirty="0">
                <a:ea typeface="黑体" panose="02010609060101010101" pitchFamily="49" charset="-122"/>
              </a:rPr>
              <a:t>假性高磷血症</a:t>
            </a:r>
            <a:endParaRPr lang="en-US" altLang="zh-CN" b="1"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副蛋白血症还可以增加血清浑浊度（</a:t>
            </a:r>
            <a:r>
              <a:rPr lang="en-US" altLang="zh-CN" dirty="0">
                <a:ea typeface="黑体" panose="02010609060101010101" pitchFamily="49" charset="-122"/>
              </a:rPr>
              <a:t>turbidity</a:t>
            </a:r>
            <a:r>
              <a:rPr lang="zh-CN" altLang="en-US" dirty="0">
                <a:ea typeface="黑体" panose="02010609060101010101" pitchFamily="49" charset="-122"/>
              </a:rPr>
              <a:t>）和光密度，</a:t>
            </a:r>
            <a:r>
              <a:rPr lang="en-US" altLang="zh-CN" dirty="0">
                <a:ea typeface="黑体" panose="02010609060101010101" pitchFamily="49" charset="-122"/>
              </a:rPr>
              <a:t>M</a:t>
            </a:r>
            <a:r>
              <a:rPr lang="zh-CN" altLang="en-US" dirty="0">
                <a:ea typeface="黑体" panose="02010609060101010101" pitchFamily="49" charset="-122"/>
              </a:rPr>
              <a:t>蛋白</a:t>
            </a:r>
            <a:r>
              <a:rPr lang="en-US" altLang="zh-CN" dirty="0">
                <a:ea typeface="黑体" panose="02010609060101010101" pitchFamily="49" charset="-122"/>
              </a:rPr>
              <a:t>&gt;8g/L</a:t>
            </a:r>
            <a:r>
              <a:rPr lang="zh-CN" altLang="en-US" dirty="0">
                <a:ea typeface="黑体" panose="02010609060101010101" pitchFamily="49" charset="-122"/>
              </a:rPr>
              <a:t>出现假性升高</a:t>
            </a:r>
            <a:endParaRPr lang="en-US" altLang="zh-CN" dirty="0">
              <a:ea typeface="黑体" panose="02010609060101010101" pitchFamily="49" charset="-122"/>
            </a:endParaRPr>
          </a:p>
          <a:p>
            <a:pPr marL="342900" indent="-342900">
              <a:lnSpc>
                <a:spcPct val="150000"/>
              </a:lnSpc>
              <a:buFont typeface="Wingdings" panose="05000000000000000000" pitchFamily="2" charset="2"/>
              <a:buChar char="Ø"/>
            </a:pPr>
            <a:r>
              <a:rPr lang="zh-CN" altLang="en-US" dirty="0">
                <a:ea typeface="黑体" panose="02010609060101010101" pitchFamily="49" charset="-122"/>
              </a:rPr>
              <a:t>大剂量两性霉素</a:t>
            </a:r>
            <a:r>
              <a:rPr lang="en-US" altLang="zh-CN" dirty="0">
                <a:ea typeface="黑体" panose="02010609060101010101" pitchFamily="49" charset="-122"/>
              </a:rPr>
              <a:t>B</a:t>
            </a:r>
            <a:r>
              <a:rPr lang="zh-CN" altLang="en-US" dirty="0">
                <a:ea typeface="黑体" panose="02010609060101010101" pitchFamily="49" charset="-122"/>
              </a:rPr>
              <a:t>脂质体治疗，药物浓度每增加</a:t>
            </a:r>
            <a:r>
              <a:rPr lang="en-US" altLang="zh-CN" dirty="0">
                <a:ea typeface="黑体" panose="02010609060101010101" pitchFamily="49" charset="-122"/>
              </a:rPr>
              <a:t>100mg/L</a:t>
            </a:r>
            <a:r>
              <a:rPr lang="zh-CN" altLang="en-US" dirty="0">
                <a:ea typeface="黑体" panose="02010609060101010101" pitchFamily="49" charset="-122"/>
              </a:rPr>
              <a:t>，血磷增加</a:t>
            </a:r>
            <a:r>
              <a:rPr lang="en-US" altLang="zh-CN" dirty="0">
                <a:ea typeface="黑体" panose="02010609060101010101" pitchFamily="49" charset="-122"/>
              </a:rPr>
              <a:t>0.9mmol/L</a:t>
            </a:r>
          </a:p>
          <a:p>
            <a:pPr marL="342900" indent="-342900">
              <a:lnSpc>
                <a:spcPct val="150000"/>
              </a:lnSpc>
              <a:buFont typeface="Wingdings" panose="05000000000000000000" pitchFamily="2" charset="2"/>
              <a:buChar char="Ø"/>
            </a:pPr>
            <a:r>
              <a:rPr lang="zh-CN" altLang="en-US" dirty="0">
                <a:ea typeface="黑体" panose="02010609060101010101" pitchFamily="49" charset="-122"/>
              </a:rPr>
              <a:t>标本被重组组织纤溶酶原激活剂或肝素污染，见于静脉导管封管</a:t>
            </a:r>
            <a:endParaRPr lang="en-US" altLang="zh-CN" dirty="0">
              <a:ea typeface="黑体" panose="02010609060101010101" pitchFamily="49" charset="-122"/>
            </a:endParaRPr>
          </a:p>
        </p:txBody>
      </p:sp>
      <p:sp>
        <p:nvSpPr>
          <p:cNvPr id="3" name="文本框 2">
            <a:extLst>
              <a:ext uri="{FF2B5EF4-FFF2-40B4-BE49-F238E27FC236}">
                <a16:creationId xmlns:a16="http://schemas.microsoft.com/office/drawing/2014/main" id="{B9C4C31F-4DE8-FB65-72DC-0F89BE710DD3}"/>
              </a:ext>
            </a:extLst>
          </p:cNvPr>
          <p:cNvSpPr txBox="1"/>
          <p:nvPr/>
        </p:nvSpPr>
        <p:spPr>
          <a:xfrm>
            <a:off x="6781800" y="4743390"/>
            <a:ext cx="2362200" cy="400110"/>
          </a:xfrm>
          <a:prstGeom prst="rect">
            <a:avLst/>
          </a:prstGeom>
          <a:noFill/>
        </p:spPr>
        <p:txBody>
          <a:bodyPr wrap="square">
            <a:spAutoFit/>
          </a:bodyPr>
          <a:lstStyle/>
          <a:p>
            <a:pPr algn="l"/>
            <a:r>
              <a:rPr lang="en-IE" altLang="zh-CN" sz="1000" b="0" i="0" dirty="0">
                <a:solidFill>
                  <a:srgbClr val="232323"/>
                </a:solidFill>
                <a:effectLst/>
              </a:rPr>
              <a:t>Clin </a:t>
            </a:r>
            <a:r>
              <a:rPr lang="en-IE" altLang="zh-CN" sz="1000" b="0" i="0" dirty="0" err="1">
                <a:solidFill>
                  <a:srgbClr val="232323"/>
                </a:solidFill>
                <a:effectLst/>
              </a:rPr>
              <a:t>Chim</a:t>
            </a:r>
            <a:r>
              <a:rPr lang="en-IE" altLang="zh-CN" sz="1000" b="0" i="0" dirty="0">
                <a:solidFill>
                  <a:srgbClr val="232323"/>
                </a:solidFill>
                <a:effectLst/>
              </a:rPr>
              <a:t> Acta. 2008;387(1-2):145</a:t>
            </a:r>
            <a:endParaRPr lang="en-IE" altLang="zh-CN" sz="1000" b="0" i="0" u="none" strike="noStrike" baseline="0" dirty="0"/>
          </a:p>
          <a:p>
            <a:pPr algn="l"/>
            <a:r>
              <a:rPr lang="en-IE" altLang="zh-CN" sz="1000" b="0" i="0" u="none" strike="noStrike" baseline="0" dirty="0"/>
              <a:t>Am J Kidney Dis.2021,</a:t>
            </a:r>
            <a:r>
              <a:rPr lang="en-US" altLang="zh-CN" sz="1000" b="0" i="0" u="none" strike="noStrike" baseline="0" dirty="0"/>
              <a:t>82(2):237-242</a:t>
            </a:r>
            <a:endParaRPr lang="zh-CN" altLang="en-US" sz="1000" dirty="0"/>
          </a:p>
        </p:txBody>
      </p:sp>
    </p:spTree>
    <p:extLst>
      <p:ext uri="{BB962C8B-B14F-4D97-AF65-F5344CB8AC3E}">
        <p14:creationId xmlns:p14="http://schemas.microsoft.com/office/powerpoint/2010/main" val="713456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61E57E4-8B96-6BC9-6BA6-7C92D07B9BA3}"/>
              </a:ext>
            </a:extLst>
          </p:cNvPr>
          <p:cNvSpPr txBox="1"/>
          <p:nvPr/>
        </p:nvSpPr>
        <p:spPr>
          <a:xfrm>
            <a:off x="6637020" y="4778425"/>
            <a:ext cx="2537460" cy="246221"/>
          </a:xfrm>
          <a:prstGeom prst="rect">
            <a:avLst/>
          </a:prstGeom>
          <a:noFill/>
        </p:spPr>
        <p:txBody>
          <a:bodyPr wrap="square">
            <a:spAutoFit/>
          </a:bodyPr>
          <a:lstStyle/>
          <a:p>
            <a:r>
              <a:rPr lang="en-US" altLang="zh-CN" sz="1000" b="0" i="0" dirty="0">
                <a:solidFill>
                  <a:srgbClr val="205493"/>
                </a:solidFill>
                <a:effectLst/>
              </a:rPr>
              <a:t>Am J Kidney Dis. 2008 Sep; 52(3): 617–620.</a:t>
            </a:r>
            <a:endParaRPr lang="zh-CN" altLang="en-US" sz="1000" dirty="0"/>
          </a:p>
        </p:txBody>
      </p:sp>
      <p:pic>
        <p:nvPicPr>
          <p:cNvPr id="5" name="图片 4">
            <a:extLst>
              <a:ext uri="{FF2B5EF4-FFF2-40B4-BE49-F238E27FC236}">
                <a16:creationId xmlns:a16="http://schemas.microsoft.com/office/drawing/2014/main" id="{4CA0358D-D936-E317-A2FE-D709B3D34999}"/>
              </a:ext>
            </a:extLst>
          </p:cNvPr>
          <p:cNvPicPr>
            <a:picLocks noChangeAspect="1"/>
          </p:cNvPicPr>
          <p:nvPr/>
        </p:nvPicPr>
        <p:blipFill>
          <a:blip r:embed="rId2"/>
          <a:stretch>
            <a:fillRect/>
          </a:stretch>
        </p:blipFill>
        <p:spPr>
          <a:xfrm>
            <a:off x="764295" y="255270"/>
            <a:ext cx="3637935" cy="1661651"/>
          </a:xfrm>
          <a:prstGeom prst="rect">
            <a:avLst/>
          </a:prstGeom>
        </p:spPr>
      </p:pic>
      <p:pic>
        <p:nvPicPr>
          <p:cNvPr id="7" name="图片 6">
            <a:extLst>
              <a:ext uri="{FF2B5EF4-FFF2-40B4-BE49-F238E27FC236}">
                <a16:creationId xmlns:a16="http://schemas.microsoft.com/office/drawing/2014/main" id="{EC2DD16C-89C7-EDC4-37A9-4BD166E987F2}"/>
              </a:ext>
            </a:extLst>
          </p:cNvPr>
          <p:cNvPicPr>
            <a:picLocks noChangeAspect="1"/>
          </p:cNvPicPr>
          <p:nvPr/>
        </p:nvPicPr>
        <p:blipFill>
          <a:blip r:embed="rId3"/>
          <a:stretch>
            <a:fillRect/>
          </a:stretch>
        </p:blipFill>
        <p:spPr>
          <a:xfrm>
            <a:off x="764295" y="2331230"/>
            <a:ext cx="3376486" cy="1973580"/>
          </a:xfrm>
          <a:prstGeom prst="rect">
            <a:avLst/>
          </a:prstGeom>
        </p:spPr>
      </p:pic>
      <p:sp>
        <p:nvSpPr>
          <p:cNvPr id="8" name="文本框 7">
            <a:extLst>
              <a:ext uri="{FF2B5EF4-FFF2-40B4-BE49-F238E27FC236}">
                <a16:creationId xmlns:a16="http://schemas.microsoft.com/office/drawing/2014/main" id="{4FC578B5-C540-0BEC-B5B9-3B6314E50170}"/>
              </a:ext>
            </a:extLst>
          </p:cNvPr>
          <p:cNvSpPr txBox="1"/>
          <p:nvPr/>
        </p:nvSpPr>
        <p:spPr>
          <a:xfrm>
            <a:off x="3048458" y="4518898"/>
            <a:ext cx="2184645" cy="369332"/>
          </a:xfrm>
          <a:prstGeom prst="rect">
            <a:avLst/>
          </a:prstGeom>
          <a:noFill/>
        </p:spPr>
        <p:txBody>
          <a:bodyPr wrap="square" rtlCol="0">
            <a:spAutoFit/>
          </a:bodyPr>
          <a:lstStyle/>
          <a:p>
            <a:r>
              <a:rPr lang="en-US" altLang="zh-CN" dirty="0">
                <a:ea typeface="黑体" panose="02010609060101010101" pitchFamily="49" charset="-122"/>
              </a:rPr>
              <a:t>rt-PA</a:t>
            </a:r>
            <a:r>
              <a:rPr lang="zh-CN" altLang="en-US" dirty="0">
                <a:ea typeface="黑体" panose="02010609060101010101" pitchFamily="49" charset="-122"/>
              </a:rPr>
              <a:t>与血磷的关系</a:t>
            </a:r>
          </a:p>
        </p:txBody>
      </p:sp>
      <p:pic>
        <p:nvPicPr>
          <p:cNvPr id="10" name="图片 9">
            <a:extLst>
              <a:ext uri="{FF2B5EF4-FFF2-40B4-BE49-F238E27FC236}">
                <a16:creationId xmlns:a16="http://schemas.microsoft.com/office/drawing/2014/main" id="{76E7631D-938F-525B-1EC6-7057E9837072}"/>
              </a:ext>
            </a:extLst>
          </p:cNvPr>
          <p:cNvPicPr>
            <a:picLocks noChangeAspect="1"/>
          </p:cNvPicPr>
          <p:nvPr/>
        </p:nvPicPr>
        <p:blipFill>
          <a:blip r:embed="rId4"/>
          <a:stretch>
            <a:fillRect/>
          </a:stretch>
        </p:blipFill>
        <p:spPr>
          <a:xfrm>
            <a:off x="4864774" y="292880"/>
            <a:ext cx="3715346" cy="4204468"/>
          </a:xfrm>
          <a:prstGeom prst="rect">
            <a:avLst/>
          </a:prstGeom>
        </p:spPr>
      </p:pic>
    </p:spTree>
    <p:extLst>
      <p:ext uri="{BB962C8B-B14F-4D97-AF65-F5344CB8AC3E}">
        <p14:creationId xmlns:p14="http://schemas.microsoft.com/office/powerpoint/2010/main" val="172311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AD86A1-6081-41B8-B0B6-5A3A4B9996C6}"/>
              </a:ext>
            </a:extLst>
          </p:cNvPr>
          <p:cNvSpPr>
            <a:spLocks noGrp="1"/>
          </p:cNvSpPr>
          <p:nvPr>
            <p:ph type="title" idx="4294967295"/>
          </p:nvPr>
        </p:nvSpPr>
        <p:spPr>
          <a:xfrm>
            <a:off x="457200" y="77696"/>
            <a:ext cx="8229600" cy="663282"/>
          </a:xfrm>
        </p:spPr>
        <p:txBody>
          <a:bodyPr>
            <a:normAutofit/>
          </a:bodyPr>
          <a:lstStyle/>
          <a:p>
            <a:r>
              <a:rPr lang="zh-CN" altLang="en-US" sz="3200" b="1" dirty="0">
                <a:latin typeface="黑体" panose="02010609060101010101" pitchFamily="49" charset="-122"/>
                <a:ea typeface="黑体" panose="02010609060101010101" pitchFamily="49" charset="-122"/>
              </a:rPr>
              <a:t>小 结</a:t>
            </a:r>
          </a:p>
        </p:txBody>
      </p:sp>
      <p:sp>
        <p:nvSpPr>
          <p:cNvPr id="5" name="文本框 4">
            <a:extLst>
              <a:ext uri="{FF2B5EF4-FFF2-40B4-BE49-F238E27FC236}">
                <a16:creationId xmlns:a16="http://schemas.microsoft.com/office/drawing/2014/main" id="{A65A3A73-13D8-4972-9286-A9E4BBAC111C}"/>
              </a:ext>
            </a:extLst>
          </p:cNvPr>
          <p:cNvSpPr txBox="1"/>
          <p:nvPr/>
        </p:nvSpPr>
        <p:spPr>
          <a:xfrm>
            <a:off x="736687" y="950393"/>
            <a:ext cx="7849892" cy="3078920"/>
          </a:xfrm>
          <a:prstGeom prst="rect">
            <a:avLst/>
          </a:prstGeom>
          <a:noFill/>
        </p:spPr>
        <p:txBody>
          <a:bodyPr wrap="square">
            <a:spAutoFit/>
          </a:bodyPr>
          <a:lstStyle/>
          <a:p>
            <a:pPr marL="342900" indent="-342900">
              <a:lnSpc>
                <a:spcPct val="200000"/>
              </a:lnSpc>
              <a:buFont typeface="Wingdings" panose="05000000000000000000" pitchFamily="2" charset="2"/>
              <a:buChar char="l"/>
            </a:pPr>
            <a:r>
              <a:rPr lang="zh-CN" altLang="en-US" sz="2000" dirty="0">
                <a:ea typeface="黑体" pitchFamily="49" charset="-122"/>
              </a:rPr>
              <a:t>对于电解质紊乱的临床病例，首先确定是否是“</a:t>
            </a:r>
            <a:r>
              <a:rPr lang="en-US" altLang="zh-CN" sz="2000" dirty="0">
                <a:ea typeface="黑体" pitchFamily="49" charset="-122"/>
              </a:rPr>
              <a:t>spurious</a:t>
            </a:r>
            <a:r>
              <a:rPr lang="zh-CN" altLang="en-US" sz="2000" dirty="0">
                <a:ea typeface="黑体" pitchFamily="49" charset="-122"/>
              </a:rPr>
              <a:t>”</a:t>
            </a:r>
            <a:endParaRPr lang="en-US" altLang="zh-CN" sz="2000" dirty="0">
              <a:ea typeface="黑体" pitchFamily="49" charset="-122"/>
            </a:endParaRPr>
          </a:p>
          <a:p>
            <a:pPr marL="342900" indent="-342900">
              <a:lnSpc>
                <a:spcPct val="200000"/>
              </a:lnSpc>
              <a:buFont typeface="Wingdings" panose="05000000000000000000" pitchFamily="2" charset="2"/>
              <a:buChar char="l"/>
            </a:pPr>
            <a:r>
              <a:rPr lang="zh-CN" altLang="en-US" sz="2000" dirty="0">
                <a:ea typeface="黑体" pitchFamily="49" charset="-122"/>
              </a:rPr>
              <a:t>假性电解质紊乱在临床中并不少见，实验结果不合理或与临床表现不符合或存在矛盾，需警惕</a:t>
            </a:r>
            <a:endParaRPr lang="en-US" altLang="zh-CN" sz="2000" dirty="0">
              <a:ea typeface="黑体" pitchFamily="49" charset="-122"/>
            </a:endParaRPr>
          </a:p>
          <a:p>
            <a:pPr marL="342900" indent="-342900">
              <a:lnSpc>
                <a:spcPct val="200000"/>
              </a:lnSpc>
              <a:buFont typeface="Wingdings" panose="05000000000000000000" pitchFamily="2" charset="2"/>
              <a:buChar char="l"/>
            </a:pPr>
            <a:r>
              <a:rPr lang="zh-CN" altLang="en-US" sz="2000" dirty="0">
                <a:ea typeface="黑体" pitchFamily="49" charset="-122"/>
              </a:rPr>
              <a:t>容易出现假性电解质紊乱的临床场景，比如高脂血症、副蛋白血症等，即使结果正常，需确认电解质检测结果和方法</a:t>
            </a:r>
          </a:p>
        </p:txBody>
      </p:sp>
      <p:sp>
        <p:nvSpPr>
          <p:cNvPr id="7" name="Line 59">
            <a:extLst>
              <a:ext uri="{FF2B5EF4-FFF2-40B4-BE49-F238E27FC236}">
                <a16:creationId xmlns:a16="http://schemas.microsoft.com/office/drawing/2014/main" id="{81D02BC2-DCEB-485F-A711-5FB5D9203325}"/>
              </a:ext>
            </a:extLst>
          </p:cNvPr>
          <p:cNvSpPr>
            <a:spLocks noChangeShapeType="1"/>
          </p:cNvSpPr>
          <p:nvPr/>
        </p:nvSpPr>
        <p:spPr bwMode="auto">
          <a:xfrm flipV="1">
            <a:off x="0" y="740986"/>
            <a:ext cx="9144000" cy="0"/>
          </a:xfrm>
          <a:prstGeom prst="line">
            <a:avLst/>
          </a:prstGeom>
          <a:noFill/>
          <a:ln w="28575">
            <a:solidFill>
              <a:srgbClr val="785FAA"/>
            </a:solidFill>
            <a:round/>
          </a:ln>
          <a:effectLst/>
        </p:spPr>
        <p:txBody>
          <a:bodyPr/>
          <a:lstStyle>
            <a:defPPr>
              <a:defRPr lang="ja-JP"/>
            </a:defPPr>
            <a:lvl1pPr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pPr>
              <a:defRPr/>
            </a:pPr>
            <a:endParaRPr lang="zh-CN" altLang="en-US" sz="2400" b="0" dirty="0"/>
          </a:p>
        </p:txBody>
      </p:sp>
    </p:spTree>
    <p:extLst>
      <p:ext uri="{BB962C8B-B14F-4D97-AF65-F5344CB8AC3E}">
        <p14:creationId xmlns:p14="http://schemas.microsoft.com/office/powerpoint/2010/main" val="3663433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3">
            <a:extLst>
              <a:ext uri="{FF2B5EF4-FFF2-40B4-BE49-F238E27FC236}">
                <a16:creationId xmlns:a16="http://schemas.microsoft.com/office/drawing/2014/main" id="{08949435-291A-428A-906F-68DD9490F3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2316" y="60721"/>
            <a:ext cx="174307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55">
            <a:extLst>
              <a:ext uri="{FF2B5EF4-FFF2-40B4-BE49-F238E27FC236}">
                <a16:creationId xmlns:a16="http://schemas.microsoft.com/office/drawing/2014/main" id="{515611D8-F359-4E76-8B72-37097077D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37" y="3127772"/>
            <a:ext cx="2843213" cy="188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7">
            <a:extLst>
              <a:ext uri="{FF2B5EF4-FFF2-40B4-BE49-F238E27FC236}">
                <a16:creationId xmlns:a16="http://schemas.microsoft.com/office/drawing/2014/main" id="{C5C1879E-DC84-47E8-85A5-587C8F7468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929" y="171450"/>
            <a:ext cx="3112294"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9">
            <a:extLst>
              <a:ext uri="{FF2B5EF4-FFF2-40B4-BE49-F238E27FC236}">
                <a16:creationId xmlns:a16="http://schemas.microsoft.com/office/drawing/2014/main" id="{C5308722-8FE1-49BD-9137-2A59E4346F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066" y="2787254"/>
            <a:ext cx="3456384"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文本框 1">
            <a:extLst>
              <a:ext uri="{FF2B5EF4-FFF2-40B4-BE49-F238E27FC236}">
                <a16:creationId xmlns:a16="http://schemas.microsoft.com/office/drawing/2014/main" id="{674C3EF6-89F0-487D-84F9-9475B90D559F}"/>
              </a:ext>
            </a:extLst>
          </p:cNvPr>
          <p:cNvSpPr txBox="1">
            <a:spLocks noChangeArrowheads="1"/>
          </p:cNvSpPr>
          <p:nvPr/>
        </p:nvSpPr>
        <p:spPr bwMode="auto">
          <a:xfrm>
            <a:off x="1397794" y="2268141"/>
            <a:ext cx="279916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zh-CN" altLang="en-US" sz="4950" b="0" i="1">
                <a:solidFill>
                  <a:srgbClr val="000000"/>
                </a:solidFill>
                <a:latin typeface="华文彩云" panose="02010800040101010101" pitchFamily="2" charset="-122"/>
                <a:ea typeface="华文彩云" panose="02010800040101010101" pitchFamily="2" charset="-122"/>
              </a:rPr>
              <a:t>谢 谢 ！</a:t>
            </a:r>
          </a:p>
        </p:txBody>
      </p:sp>
    </p:spTree>
    <p:extLst>
      <p:ext uri="{BB962C8B-B14F-4D97-AF65-F5344CB8AC3E}">
        <p14:creationId xmlns:p14="http://schemas.microsoft.com/office/powerpoint/2010/main" val="248859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041F3F0-860C-E549-C548-5EF66FF22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19" y="263610"/>
            <a:ext cx="5933044" cy="4451522"/>
          </a:xfrm>
          <a:prstGeom prst="rect">
            <a:avLst/>
          </a:prstGeom>
        </p:spPr>
      </p:pic>
    </p:spTree>
    <p:extLst>
      <p:ext uri="{BB962C8B-B14F-4D97-AF65-F5344CB8AC3E}">
        <p14:creationId xmlns:p14="http://schemas.microsoft.com/office/powerpoint/2010/main" val="311819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94D7065-3E71-44FE-B87D-91AADC19A148}"/>
              </a:ext>
            </a:extLst>
          </p:cNvPr>
          <p:cNvSpPr txBox="1"/>
          <p:nvPr/>
        </p:nvSpPr>
        <p:spPr>
          <a:xfrm>
            <a:off x="632768" y="288531"/>
            <a:ext cx="7704856" cy="523220"/>
          </a:xfrm>
          <a:prstGeom prst="rect">
            <a:avLst/>
          </a:prstGeom>
          <a:noFill/>
        </p:spPr>
        <p:txBody>
          <a:bodyPr wrap="square">
            <a:spAutoFit/>
          </a:bodyPr>
          <a:lstStyle/>
          <a:p>
            <a:pPr algn="ctr"/>
            <a:r>
              <a:rPr lang="zh-CN" altLang="en-US" sz="2800" b="1" i="0" u="none" strike="noStrike" baseline="0" dirty="0">
                <a:latin typeface="黑体" panose="02010609060101010101" pitchFamily="49" charset="-122"/>
                <a:ea typeface="黑体" panose="02010609060101010101" pitchFamily="49" charset="-122"/>
              </a:rPr>
              <a:t>假性高钾血症</a:t>
            </a:r>
            <a:endParaRPr lang="zh-CN" altLang="en-US" sz="2800" b="1"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BA2EA5A4-1495-436C-9180-60A4FC440F2B}"/>
              </a:ext>
            </a:extLst>
          </p:cNvPr>
          <p:cNvSpPr txBox="1"/>
          <p:nvPr/>
        </p:nvSpPr>
        <p:spPr>
          <a:xfrm>
            <a:off x="7404096" y="4762378"/>
            <a:ext cx="1583386" cy="307777"/>
          </a:xfrm>
          <a:prstGeom prst="rect">
            <a:avLst/>
          </a:prstGeom>
          <a:noFill/>
        </p:spPr>
        <p:txBody>
          <a:bodyPr wrap="square">
            <a:spAutoFit/>
          </a:bodyPr>
          <a:lstStyle/>
          <a:p>
            <a:r>
              <a:rPr lang="en-US" altLang="zh-CN" sz="1400" b="0" i="0" u="none" strike="noStrike" baseline="0" dirty="0">
                <a:latin typeface="SyntaxLTStd-Roman"/>
              </a:rPr>
              <a:t>UpToDate 2023</a:t>
            </a:r>
            <a:endParaRPr lang="zh-CN" altLang="en-US" sz="1400" dirty="0"/>
          </a:p>
        </p:txBody>
      </p:sp>
      <p:sp>
        <p:nvSpPr>
          <p:cNvPr id="6" name="Line 59">
            <a:extLst>
              <a:ext uri="{FF2B5EF4-FFF2-40B4-BE49-F238E27FC236}">
                <a16:creationId xmlns:a16="http://schemas.microsoft.com/office/drawing/2014/main" id="{C7905FED-3DD5-4F00-8CE2-98C0A3BBC175}"/>
              </a:ext>
            </a:extLst>
          </p:cNvPr>
          <p:cNvSpPr>
            <a:spLocks noChangeShapeType="1"/>
          </p:cNvSpPr>
          <p:nvPr/>
        </p:nvSpPr>
        <p:spPr bwMode="auto">
          <a:xfrm flipV="1">
            <a:off x="0" y="862722"/>
            <a:ext cx="9144000" cy="0"/>
          </a:xfrm>
          <a:prstGeom prst="line">
            <a:avLst/>
          </a:prstGeom>
          <a:noFill/>
          <a:ln w="28575">
            <a:solidFill>
              <a:srgbClr val="785FAA"/>
            </a:solidFill>
            <a:round/>
          </a:ln>
          <a:effectLst/>
        </p:spPr>
        <p:txBody>
          <a:bodyPr/>
          <a:lstStyle>
            <a:defPPr>
              <a:defRPr lang="ja-JP"/>
            </a:defPPr>
            <a:lvl1pPr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1pPr>
            <a:lvl2pPr marL="4572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2pPr>
            <a:lvl3pPr marL="9144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3pPr>
            <a:lvl4pPr marL="13716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4pPr>
            <a:lvl5pPr marL="1828800" algn="l" rtl="0" fontAlgn="base">
              <a:spcBef>
                <a:spcPct val="0"/>
              </a:spcBef>
              <a:spcAft>
                <a:spcPct val="0"/>
              </a:spcAft>
              <a:defRPr kumimoji="1" sz="2400" b="1" kern="1200">
                <a:solidFill>
                  <a:schemeClr val="tx1"/>
                </a:solidFill>
                <a:latin typeface="HG丸ｺﾞｼｯｸM-PRO" pitchFamily="50" charset="-128"/>
                <a:ea typeface="HG丸ｺﾞｼｯｸM-PRO" pitchFamily="50" charset="-128"/>
                <a:cs typeface="+mn-cs"/>
              </a:defRPr>
            </a:lvl5pPr>
            <a:lvl6pPr marL="22860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6pPr>
            <a:lvl7pPr marL="27432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7pPr>
            <a:lvl8pPr marL="32004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8pPr>
            <a:lvl9pPr marL="3657600" algn="l" defTabSz="914400" rtl="0" eaLnBrk="1" latinLnBrk="0" hangingPunct="1">
              <a:defRPr kumimoji="1" sz="2400" b="1" kern="1200">
                <a:solidFill>
                  <a:schemeClr val="tx1"/>
                </a:solidFill>
                <a:latin typeface="HG丸ｺﾞｼｯｸM-PRO" pitchFamily="50" charset="-128"/>
                <a:ea typeface="HG丸ｺﾞｼｯｸM-PRO" pitchFamily="50" charset="-128"/>
                <a:cs typeface="+mn-cs"/>
              </a:defRPr>
            </a:lvl9pPr>
          </a:lstStyle>
          <a:p>
            <a:pPr>
              <a:defRPr/>
            </a:pPr>
            <a:endParaRPr lang="zh-CN" altLang="en-US" sz="2400" b="0" dirty="0"/>
          </a:p>
        </p:txBody>
      </p:sp>
      <p:sp>
        <p:nvSpPr>
          <p:cNvPr id="2" name="文本框 1">
            <a:extLst>
              <a:ext uri="{FF2B5EF4-FFF2-40B4-BE49-F238E27FC236}">
                <a16:creationId xmlns:a16="http://schemas.microsoft.com/office/drawing/2014/main" id="{22E039C7-9F52-9E87-94AA-3A7ACBA9CD29}"/>
              </a:ext>
            </a:extLst>
          </p:cNvPr>
          <p:cNvSpPr txBox="1"/>
          <p:nvPr/>
        </p:nvSpPr>
        <p:spPr>
          <a:xfrm>
            <a:off x="1902940" y="987439"/>
            <a:ext cx="5642920" cy="354827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标本是</a:t>
            </a:r>
            <a:r>
              <a:rPr lang="zh-CN" altLang="en-US" sz="2000" b="1" dirty="0">
                <a:solidFill>
                  <a:srgbClr val="FF0000"/>
                </a:solidFill>
                <a:ea typeface="黑体" panose="02010609060101010101" pitchFamily="49" charset="-122"/>
              </a:rPr>
              <a:t>血清</a:t>
            </a:r>
            <a:r>
              <a:rPr lang="zh-CN" altLang="en-US" sz="2000" b="1" dirty="0">
                <a:ea typeface="黑体" panose="02010609060101010101" pitchFamily="49" charset="-122"/>
              </a:rPr>
              <a:t>还是</a:t>
            </a:r>
            <a:r>
              <a:rPr lang="zh-CN" altLang="en-US" sz="2000" b="1" dirty="0">
                <a:solidFill>
                  <a:srgbClr val="FF0000"/>
                </a:solidFill>
                <a:ea typeface="黑体" panose="02010609060101010101" pitchFamily="49" charset="-122"/>
              </a:rPr>
              <a:t>血浆</a:t>
            </a:r>
            <a:r>
              <a:rPr lang="zh-CN" altLang="en-US" sz="2000" b="1" dirty="0">
                <a:ea typeface="黑体" panose="02010609060101010101" pitchFamily="49" charset="-122"/>
              </a:rPr>
              <a:t>？</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通常情况下血清比血浆高</a:t>
            </a:r>
            <a:r>
              <a:rPr lang="en-US" altLang="zh-CN" dirty="0">
                <a:ea typeface="黑体" panose="02010609060101010101" pitchFamily="49" charset="-122"/>
              </a:rPr>
              <a:t>0.1-0.4mmol/L</a:t>
            </a:r>
          </a:p>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样本采集技术</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静脉穿刺机械性损伤导致红细胞释放钾离子</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反复握拳，血清钾离子升高</a:t>
            </a:r>
            <a:r>
              <a:rPr lang="en-US" altLang="zh-CN" dirty="0">
                <a:ea typeface="黑体" panose="02010609060101010101" pitchFamily="49" charset="-122"/>
              </a:rPr>
              <a:t>1-2mmol/L</a:t>
            </a:r>
            <a:r>
              <a:rPr lang="zh-CN" altLang="en-US" dirty="0">
                <a:ea typeface="黑体" panose="02010609060101010101" pitchFamily="49" charset="-122"/>
              </a:rPr>
              <a:t>以上</a:t>
            </a:r>
            <a:endParaRPr lang="en-US" altLang="zh-CN" dirty="0">
              <a:ea typeface="黑体" panose="02010609060101010101" pitchFamily="49" charset="-122"/>
            </a:endParaRPr>
          </a:p>
          <a:p>
            <a:pPr marL="285750" indent="-285750">
              <a:lnSpc>
                <a:spcPct val="150000"/>
              </a:lnSpc>
              <a:buFont typeface="Wingdings" panose="05000000000000000000" pitchFamily="2" charset="2"/>
              <a:buChar char="Ø"/>
            </a:pPr>
            <a:r>
              <a:rPr lang="zh-CN" altLang="en-US" dirty="0">
                <a:ea typeface="黑体" panose="02010609060101010101" pitchFamily="49" charset="-122"/>
              </a:rPr>
              <a:t>止血带使用，停用</a:t>
            </a:r>
            <a:r>
              <a:rPr lang="en-US" altLang="zh-CN" dirty="0">
                <a:ea typeface="黑体" panose="02010609060101010101" pitchFamily="49" charset="-122"/>
              </a:rPr>
              <a:t>1-2min</a:t>
            </a:r>
          </a:p>
          <a:p>
            <a:pPr marL="285750" indent="-285750">
              <a:lnSpc>
                <a:spcPct val="150000"/>
              </a:lnSpc>
              <a:buFont typeface="Wingdings" panose="05000000000000000000" pitchFamily="2" charset="2"/>
              <a:buChar char="l"/>
            </a:pPr>
            <a:r>
              <a:rPr lang="en-US" altLang="zh-CN" sz="2000" b="1" dirty="0">
                <a:ea typeface="黑体" panose="02010609060101010101" pitchFamily="49" charset="-122"/>
              </a:rPr>
              <a:t>EDTA</a:t>
            </a:r>
            <a:r>
              <a:rPr lang="zh-CN" altLang="en-US" sz="2000" b="1" dirty="0">
                <a:ea typeface="黑体" panose="02010609060101010101" pitchFamily="49" charset="-122"/>
              </a:rPr>
              <a:t>、肝素抗凝</a:t>
            </a:r>
            <a:endParaRPr lang="en-US" altLang="zh-CN" sz="2000" b="1" dirty="0">
              <a:ea typeface="黑体" panose="02010609060101010101" pitchFamily="49" charset="-122"/>
            </a:endParaRPr>
          </a:p>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样本运送时间、储存温度</a:t>
            </a:r>
            <a:endParaRPr lang="en-US" altLang="zh-CN" sz="2000" dirty="0">
              <a:ea typeface="黑体" panose="02010609060101010101" pitchFamily="49" charset="-122"/>
            </a:endParaRPr>
          </a:p>
        </p:txBody>
      </p:sp>
      <p:sp>
        <p:nvSpPr>
          <p:cNvPr id="3" name="AutoShape 2" descr="Image">
            <a:extLst>
              <a:ext uri="{FF2B5EF4-FFF2-40B4-BE49-F238E27FC236}">
                <a16:creationId xmlns:a16="http://schemas.microsoft.com/office/drawing/2014/main" id="{4F531315-7E25-1564-5BFE-2A8E94BBEFD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58388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6A8AF81-D33C-A703-193A-ED9E1170A33E}"/>
              </a:ext>
            </a:extLst>
          </p:cNvPr>
          <p:cNvPicPr>
            <a:picLocks noChangeAspect="1"/>
          </p:cNvPicPr>
          <p:nvPr/>
        </p:nvPicPr>
        <p:blipFill>
          <a:blip r:embed="rId2"/>
          <a:stretch>
            <a:fillRect/>
          </a:stretch>
        </p:blipFill>
        <p:spPr>
          <a:xfrm>
            <a:off x="181233" y="1384313"/>
            <a:ext cx="8266462" cy="931095"/>
          </a:xfrm>
          <a:prstGeom prst="rect">
            <a:avLst/>
          </a:prstGeom>
        </p:spPr>
      </p:pic>
      <p:pic>
        <p:nvPicPr>
          <p:cNvPr id="5" name="图片 4">
            <a:extLst>
              <a:ext uri="{FF2B5EF4-FFF2-40B4-BE49-F238E27FC236}">
                <a16:creationId xmlns:a16="http://schemas.microsoft.com/office/drawing/2014/main" id="{C89FB8B2-6216-254A-F01E-24217A3BC3A3}"/>
              </a:ext>
            </a:extLst>
          </p:cNvPr>
          <p:cNvPicPr>
            <a:picLocks noChangeAspect="1"/>
          </p:cNvPicPr>
          <p:nvPr/>
        </p:nvPicPr>
        <p:blipFill>
          <a:blip r:embed="rId3"/>
          <a:stretch>
            <a:fillRect/>
          </a:stretch>
        </p:blipFill>
        <p:spPr>
          <a:xfrm>
            <a:off x="7753082" y="0"/>
            <a:ext cx="1390918" cy="1018162"/>
          </a:xfrm>
          <a:prstGeom prst="rect">
            <a:avLst/>
          </a:prstGeom>
        </p:spPr>
      </p:pic>
      <p:graphicFrame>
        <p:nvGraphicFramePr>
          <p:cNvPr id="6" name="表格 6">
            <a:extLst>
              <a:ext uri="{FF2B5EF4-FFF2-40B4-BE49-F238E27FC236}">
                <a16:creationId xmlns:a16="http://schemas.microsoft.com/office/drawing/2014/main" id="{510685FE-A849-9F00-E880-1F37EF50CE9B}"/>
              </a:ext>
            </a:extLst>
          </p:cNvPr>
          <p:cNvGraphicFramePr>
            <a:graphicFrameLocks noGrp="1"/>
          </p:cNvGraphicFramePr>
          <p:nvPr>
            <p:extLst>
              <p:ext uri="{D42A27DB-BD31-4B8C-83A1-F6EECF244321}">
                <p14:modId xmlns:p14="http://schemas.microsoft.com/office/powerpoint/2010/main" val="3646788116"/>
              </p:ext>
            </p:extLst>
          </p:nvPr>
        </p:nvGraphicFramePr>
        <p:xfrm>
          <a:off x="910281" y="2585821"/>
          <a:ext cx="7323437" cy="2005744"/>
        </p:xfrm>
        <a:graphic>
          <a:graphicData uri="http://schemas.openxmlformats.org/drawingml/2006/table">
            <a:tbl>
              <a:tblPr firstRow="1" bandRow="1">
                <a:tableStyleId>{5C22544A-7EE6-4342-B048-85BDC9FD1C3A}</a:tableStyleId>
              </a:tblPr>
              <a:tblGrid>
                <a:gridCol w="2034746">
                  <a:extLst>
                    <a:ext uri="{9D8B030D-6E8A-4147-A177-3AD203B41FA5}">
                      <a16:colId xmlns:a16="http://schemas.microsoft.com/office/drawing/2014/main" val="2167699880"/>
                    </a:ext>
                  </a:extLst>
                </a:gridCol>
                <a:gridCol w="1243913">
                  <a:extLst>
                    <a:ext uri="{9D8B030D-6E8A-4147-A177-3AD203B41FA5}">
                      <a16:colId xmlns:a16="http://schemas.microsoft.com/office/drawing/2014/main" val="1713298096"/>
                    </a:ext>
                  </a:extLst>
                </a:gridCol>
                <a:gridCol w="1672281">
                  <a:extLst>
                    <a:ext uri="{9D8B030D-6E8A-4147-A177-3AD203B41FA5}">
                      <a16:colId xmlns:a16="http://schemas.microsoft.com/office/drawing/2014/main" val="2455007542"/>
                    </a:ext>
                  </a:extLst>
                </a:gridCol>
                <a:gridCol w="1515763">
                  <a:extLst>
                    <a:ext uri="{9D8B030D-6E8A-4147-A177-3AD203B41FA5}">
                      <a16:colId xmlns:a16="http://schemas.microsoft.com/office/drawing/2014/main" val="1608181712"/>
                    </a:ext>
                  </a:extLst>
                </a:gridCol>
                <a:gridCol w="856734">
                  <a:extLst>
                    <a:ext uri="{9D8B030D-6E8A-4147-A177-3AD203B41FA5}">
                      <a16:colId xmlns:a16="http://schemas.microsoft.com/office/drawing/2014/main" val="476200053"/>
                    </a:ext>
                  </a:extLst>
                </a:gridCol>
              </a:tblGrid>
              <a:tr h="501436">
                <a:tc rowSpan="2">
                  <a:txBody>
                    <a:bodyPr/>
                    <a:lstStyle/>
                    <a:p>
                      <a:pPr algn="ctr"/>
                      <a:endParaRPr lang="zh-CN" altLang="en-US" sz="1600" dirty="0">
                        <a:latin typeface="+mn-lt"/>
                        <a:ea typeface="黑体" panose="02010609060101010101" pitchFamily="49" charset="-122"/>
                      </a:endParaRPr>
                    </a:p>
                  </a:txBody>
                  <a:tcPr/>
                </a:tc>
                <a:tc rowSpan="2">
                  <a:txBody>
                    <a:bodyPr/>
                    <a:lstStyle/>
                    <a:p>
                      <a:pPr algn="ctr"/>
                      <a:r>
                        <a:rPr lang="zh-CN" altLang="en-US" sz="1600" dirty="0">
                          <a:latin typeface="+mn-lt"/>
                          <a:ea typeface="黑体" panose="02010609060101010101" pitchFamily="49" charset="-122"/>
                        </a:rPr>
                        <a:t>实验室</a:t>
                      </a:r>
                    </a:p>
                  </a:txBody>
                  <a:tcPr anchor="ctr"/>
                </a:tc>
                <a:tc gridSpan="2">
                  <a:txBody>
                    <a:bodyPr/>
                    <a:lstStyle/>
                    <a:p>
                      <a:pPr algn="ctr"/>
                      <a:r>
                        <a:rPr lang="zh-CN" altLang="en-US" sz="1600" dirty="0">
                          <a:latin typeface="+mn-lt"/>
                          <a:ea typeface="黑体" panose="02010609060101010101" pitchFamily="49" charset="-122"/>
                        </a:rPr>
                        <a:t>家庭</a:t>
                      </a:r>
                    </a:p>
                  </a:txBody>
                  <a:tcPr anchor="ctr"/>
                </a:tc>
                <a:tc hMerge="1">
                  <a:txBody>
                    <a:bodyPr/>
                    <a:lstStyle/>
                    <a:p>
                      <a:endParaRPr lang="zh-CN" altLang="en-US" dirty="0">
                        <a:latin typeface="+mn-lt"/>
                        <a:ea typeface="黑体" panose="02010609060101010101" pitchFamily="49" charset="-122"/>
                      </a:endParaRPr>
                    </a:p>
                  </a:txBody>
                  <a:tcPr/>
                </a:tc>
                <a:tc rowSpan="2">
                  <a:txBody>
                    <a:bodyPr/>
                    <a:lstStyle/>
                    <a:p>
                      <a:pPr algn="ctr"/>
                      <a:r>
                        <a:rPr lang="en-US" altLang="zh-CN" sz="1600">
                          <a:latin typeface="+mn-lt"/>
                          <a:ea typeface="黑体" panose="02010609060101010101" pitchFamily="49" charset="-122"/>
                        </a:rPr>
                        <a:t>  P</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1149488125"/>
                  </a:ext>
                </a:extLst>
              </a:tr>
              <a:tr h="501436">
                <a:tc vMerge="1">
                  <a:txBody>
                    <a:bodyPr/>
                    <a:lstStyle/>
                    <a:p>
                      <a:endParaRPr lang="zh-CN" altLang="en-US" dirty="0">
                        <a:latin typeface="+mn-lt"/>
                        <a:ea typeface="黑体" panose="02010609060101010101" pitchFamily="49" charset="-122"/>
                      </a:endParaRPr>
                    </a:p>
                  </a:txBody>
                  <a:tcPr/>
                </a:tc>
                <a:tc vMerge="1">
                  <a:txBody>
                    <a:bodyPr/>
                    <a:lstStyle/>
                    <a:p>
                      <a:r>
                        <a:rPr lang="zh-CN" altLang="en-US" dirty="0">
                          <a:latin typeface="+mn-lt"/>
                          <a:ea typeface="黑体" panose="02010609060101010101" pitchFamily="49" charset="-122"/>
                        </a:rPr>
                        <a:t>实验室</a:t>
                      </a:r>
                    </a:p>
                  </a:txBody>
                  <a:tcPr/>
                </a:tc>
                <a:tc>
                  <a:txBody>
                    <a:bodyPr/>
                    <a:lstStyle/>
                    <a:p>
                      <a:pPr algn="ctr"/>
                      <a:r>
                        <a:rPr lang="zh-CN" altLang="en-US" sz="1600" dirty="0">
                          <a:latin typeface="+mn-lt"/>
                          <a:ea typeface="黑体" panose="02010609060101010101" pitchFamily="49" charset="-122"/>
                        </a:rPr>
                        <a:t>立即运送</a:t>
                      </a:r>
                    </a:p>
                  </a:txBody>
                  <a:tcPr anchor="ctr"/>
                </a:tc>
                <a:tc>
                  <a:txBody>
                    <a:bodyPr/>
                    <a:lstStyle/>
                    <a:p>
                      <a:pPr algn="ctr"/>
                      <a:r>
                        <a:rPr lang="zh-CN" altLang="en-US" sz="1600">
                          <a:latin typeface="+mn-lt"/>
                          <a:ea typeface="黑体" panose="02010609060101010101" pitchFamily="49" charset="-122"/>
                        </a:rPr>
                        <a:t>延迟运送</a:t>
                      </a:r>
                      <a:endParaRPr lang="zh-CN" altLang="en-US" sz="1600" dirty="0">
                        <a:latin typeface="+mn-lt"/>
                        <a:ea typeface="黑体" panose="02010609060101010101" pitchFamily="49" charset="-122"/>
                      </a:endParaRPr>
                    </a:p>
                  </a:txBody>
                  <a:tcPr anchor="ctr"/>
                </a:tc>
                <a:tc vMerge="1">
                  <a:txBody>
                    <a:bodyPr/>
                    <a:lstStyle/>
                    <a:p>
                      <a:endParaRPr lang="zh-CN" altLang="en-US" dirty="0">
                        <a:latin typeface="+mn-lt"/>
                        <a:ea typeface="黑体" panose="02010609060101010101" pitchFamily="49" charset="-122"/>
                      </a:endParaRPr>
                    </a:p>
                  </a:txBody>
                  <a:tcPr/>
                </a:tc>
                <a:extLst>
                  <a:ext uri="{0D108BD9-81ED-4DB2-BD59-A6C34878D82A}">
                    <a16:rowId xmlns:a16="http://schemas.microsoft.com/office/drawing/2014/main" val="851509776"/>
                  </a:ext>
                </a:extLst>
              </a:tr>
              <a:tr h="501436">
                <a:tc>
                  <a:txBody>
                    <a:bodyPr/>
                    <a:lstStyle/>
                    <a:p>
                      <a:pPr algn="ctr"/>
                      <a:r>
                        <a:rPr lang="zh-CN" altLang="en-US" sz="1600" dirty="0">
                          <a:latin typeface="+mn-lt"/>
                          <a:ea typeface="黑体" panose="02010609060101010101" pitchFamily="49" charset="-122"/>
                        </a:rPr>
                        <a:t>血钾（</a:t>
                      </a:r>
                      <a:r>
                        <a:rPr lang="en-US" altLang="zh-CN" sz="1600" dirty="0">
                          <a:latin typeface="+mn-lt"/>
                          <a:ea typeface="黑体" panose="02010609060101010101" pitchFamily="49" charset="-122"/>
                        </a:rPr>
                        <a:t>mmol/L</a:t>
                      </a:r>
                      <a:r>
                        <a:rPr lang="zh-CN" altLang="en-US" sz="1600" dirty="0">
                          <a:latin typeface="+mn-lt"/>
                          <a:ea typeface="黑体" panose="02010609060101010101" pitchFamily="49" charset="-122"/>
                        </a:rPr>
                        <a:t>）</a:t>
                      </a:r>
                    </a:p>
                  </a:txBody>
                  <a:tcPr anchor="ctr"/>
                </a:tc>
                <a:tc>
                  <a:txBody>
                    <a:bodyPr/>
                    <a:lstStyle/>
                    <a:p>
                      <a:pPr algn="ctr"/>
                      <a:r>
                        <a:rPr lang="en-US" altLang="zh-CN" sz="1600" dirty="0">
                          <a:latin typeface="+mn-lt"/>
                          <a:ea typeface="黑体" panose="02010609060101010101" pitchFamily="49" charset="-122"/>
                        </a:rPr>
                        <a:t>4.48±0.38</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4.51±0.49</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4.66±0.54</a:t>
                      </a:r>
                      <a:endParaRPr lang="zh-CN" altLang="en-US" sz="1600" dirty="0">
                        <a:latin typeface="+mn-lt"/>
                        <a:ea typeface="黑体" panose="02010609060101010101" pitchFamily="49" charset="-122"/>
                      </a:endParaRPr>
                    </a:p>
                  </a:txBody>
                  <a:tcPr anchor="ctr"/>
                </a:tc>
                <a:tc>
                  <a:txBody>
                    <a:bodyPr/>
                    <a:lstStyle/>
                    <a:p>
                      <a:pPr algn="ctr"/>
                      <a:r>
                        <a:rPr lang="en-US" altLang="zh-CN" sz="1600" dirty="0">
                          <a:latin typeface="+mn-lt"/>
                          <a:ea typeface="黑体" panose="02010609060101010101" pitchFamily="49" charset="-122"/>
                        </a:rPr>
                        <a:t>&lt;0.0001</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2259798644"/>
                  </a:ext>
                </a:extLst>
              </a:tr>
              <a:tr h="501436">
                <a:tc>
                  <a:txBody>
                    <a:bodyPr/>
                    <a:lstStyle/>
                    <a:p>
                      <a:pPr algn="ctr"/>
                      <a:r>
                        <a:rPr lang="zh-CN" altLang="en-US" sz="1600" dirty="0">
                          <a:latin typeface="+mn-lt"/>
                          <a:ea typeface="黑体" panose="02010609060101010101" pitchFamily="49" charset="-122"/>
                        </a:rPr>
                        <a:t>高钾发生率</a:t>
                      </a:r>
                      <a:r>
                        <a:rPr lang="en-US" altLang="zh-CN" sz="1600" dirty="0">
                          <a:latin typeface="+mn-lt"/>
                          <a:ea typeface="黑体" panose="02010609060101010101" pitchFamily="49" charset="-122"/>
                        </a:rPr>
                        <a:t>,</a:t>
                      </a:r>
                      <a:r>
                        <a:rPr lang="zh-CN" altLang="en-US" sz="1600" dirty="0">
                          <a:latin typeface="+mn-lt"/>
                          <a:ea typeface="黑体" panose="02010609060101010101" pitchFamily="49" charset="-122"/>
                        </a:rPr>
                        <a:t>（</a:t>
                      </a:r>
                      <a:r>
                        <a:rPr lang="en-US" altLang="zh-CN" sz="1600" dirty="0">
                          <a:latin typeface="+mn-lt"/>
                          <a:ea typeface="黑体" panose="02010609060101010101" pitchFamily="49" charset="-122"/>
                        </a:rPr>
                        <a:t>%</a:t>
                      </a:r>
                      <a:r>
                        <a:rPr lang="zh-CN" altLang="en-US" sz="1600" dirty="0">
                          <a:latin typeface="+mn-lt"/>
                          <a:ea typeface="黑体" panose="02010609060101010101" pitchFamily="49" charset="-122"/>
                        </a:rPr>
                        <a:t>）</a:t>
                      </a:r>
                    </a:p>
                  </a:txBody>
                  <a:tcPr anchor="ctr"/>
                </a:tc>
                <a:tc>
                  <a:txBody>
                    <a:bodyPr/>
                    <a:lstStyle/>
                    <a:p>
                      <a:pPr algn="ctr"/>
                      <a:r>
                        <a:rPr lang="en-US" altLang="zh-CN" sz="1600" dirty="0">
                          <a:latin typeface="+mn-lt"/>
                          <a:ea typeface="黑体" panose="02010609060101010101" pitchFamily="49" charset="-122"/>
                        </a:rPr>
                        <a:t>157</a:t>
                      </a:r>
                      <a:r>
                        <a:rPr lang="zh-CN" altLang="en-US" sz="1600" dirty="0">
                          <a:latin typeface="+mn-lt"/>
                          <a:ea typeface="黑体" panose="02010609060101010101" pitchFamily="49" charset="-122"/>
                        </a:rPr>
                        <a:t>（</a:t>
                      </a:r>
                      <a:r>
                        <a:rPr lang="en-US" altLang="zh-CN" sz="1600" dirty="0">
                          <a:latin typeface="+mn-lt"/>
                          <a:ea typeface="黑体" panose="02010609060101010101" pitchFamily="49" charset="-122"/>
                        </a:rPr>
                        <a:t>1.3</a:t>
                      </a:r>
                      <a:r>
                        <a:rPr lang="zh-CN" altLang="en-US" sz="1600" dirty="0">
                          <a:latin typeface="+mn-lt"/>
                          <a:ea typeface="黑体" panose="02010609060101010101" pitchFamily="49" charset="-122"/>
                        </a:rPr>
                        <a:t>）</a:t>
                      </a:r>
                    </a:p>
                  </a:txBody>
                  <a:tcPr anchor="ctr"/>
                </a:tc>
                <a:tc>
                  <a:txBody>
                    <a:bodyPr/>
                    <a:lstStyle/>
                    <a:p>
                      <a:pPr algn="ctr"/>
                      <a:r>
                        <a:rPr lang="en-US" altLang="zh-CN" sz="1600" dirty="0">
                          <a:latin typeface="+mn-lt"/>
                          <a:ea typeface="黑体" panose="02010609060101010101" pitchFamily="49" charset="-122"/>
                        </a:rPr>
                        <a:t>298</a:t>
                      </a:r>
                      <a:r>
                        <a:rPr lang="zh-CN" altLang="en-US" sz="1600" dirty="0">
                          <a:latin typeface="+mn-lt"/>
                          <a:ea typeface="黑体" panose="02010609060101010101" pitchFamily="49" charset="-122"/>
                        </a:rPr>
                        <a:t>（</a:t>
                      </a:r>
                      <a:r>
                        <a:rPr lang="en-US" altLang="zh-CN" sz="1600" dirty="0">
                          <a:latin typeface="+mn-lt"/>
                          <a:ea typeface="黑体" panose="02010609060101010101" pitchFamily="49" charset="-122"/>
                        </a:rPr>
                        <a:t>3.5</a:t>
                      </a:r>
                      <a:r>
                        <a:rPr lang="zh-CN" altLang="en-US" sz="1600" dirty="0">
                          <a:latin typeface="+mn-lt"/>
                          <a:ea typeface="黑体" panose="02010609060101010101" pitchFamily="49" charset="-122"/>
                        </a:rPr>
                        <a:t>）</a:t>
                      </a:r>
                    </a:p>
                  </a:txBody>
                  <a:tcPr anchor="ctr"/>
                </a:tc>
                <a:tc>
                  <a:txBody>
                    <a:bodyPr/>
                    <a:lstStyle/>
                    <a:p>
                      <a:pPr algn="ctr"/>
                      <a:r>
                        <a:rPr lang="en-US" altLang="zh-CN" sz="1600" dirty="0">
                          <a:latin typeface="+mn-lt"/>
                          <a:ea typeface="黑体" panose="02010609060101010101" pitchFamily="49" charset="-122"/>
                        </a:rPr>
                        <a:t>387</a:t>
                      </a:r>
                      <a:r>
                        <a:rPr lang="zh-CN" altLang="en-US" sz="1600" dirty="0">
                          <a:latin typeface="+mn-lt"/>
                          <a:ea typeface="黑体" panose="02010609060101010101" pitchFamily="49" charset="-122"/>
                        </a:rPr>
                        <a:t>（</a:t>
                      </a:r>
                      <a:r>
                        <a:rPr lang="en-US" altLang="zh-CN" sz="1600" dirty="0">
                          <a:latin typeface="+mn-lt"/>
                          <a:ea typeface="黑体" panose="02010609060101010101" pitchFamily="49" charset="-122"/>
                        </a:rPr>
                        <a:t>7.5</a:t>
                      </a:r>
                      <a:r>
                        <a:rPr lang="zh-CN" altLang="en-US" sz="1600" dirty="0">
                          <a:latin typeface="+mn-lt"/>
                          <a:ea typeface="黑体" panose="02010609060101010101" pitchFamily="49" charset="-122"/>
                        </a:rPr>
                        <a:t>）</a:t>
                      </a:r>
                    </a:p>
                  </a:txBody>
                  <a:tcPr anchor="ctr"/>
                </a:tc>
                <a:tc>
                  <a:txBody>
                    <a:bodyPr/>
                    <a:lstStyle/>
                    <a:p>
                      <a:pPr algn="ctr"/>
                      <a:r>
                        <a:rPr lang="en-US" altLang="zh-CN" sz="1600" dirty="0">
                          <a:latin typeface="+mn-lt"/>
                          <a:ea typeface="黑体" panose="02010609060101010101" pitchFamily="49" charset="-122"/>
                        </a:rPr>
                        <a:t>&lt;0.0001</a:t>
                      </a:r>
                      <a:endParaRPr lang="zh-CN" altLang="en-US" sz="1600" dirty="0">
                        <a:latin typeface="+mn-lt"/>
                        <a:ea typeface="黑体" panose="02010609060101010101" pitchFamily="49" charset="-122"/>
                      </a:endParaRPr>
                    </a:p>
                  </a:txBody>
                  <a:tcPr anchor="ctr"/>
                </a:tc>
                <a:extLst>
                  <a:ext uri="{0D108BD9-81ED-4DB2-BD59-A6C34878D82A}">
                    <a16:rowId xmlns:a16="http://schemas.microsoft.com/office/drawing/2014/main" val="2836448587"/>
                  </a:ext>
                </a:extLst>
              </a:tr>
            </a:tbl>
          </a:graphicData>
        </a:graphic>
      </p:graphicFrame>
      <p:pic>
        <p:nvPicPr>
          <p:cNvPr id="8" name="图片 7">
            <a:extLst>
              <a:ext uri="{FF2B5EF4-FFF2-40B4-BE49-F238E27FC236}">
                <a16:creationId xmlns:a16="http://schemas.microsoft.com/office/drawing/2014/main" id="{F1D7ACEC-4C35-6680-D550-78BAEC788077}"/>
              </a:ext>
            </a:extLst>
          </p:cNvPr>
          <p:cNvPicPr>
            <a:picLocks noChangeAspect="1"/>
          </p:cNvPicPr>
          <p:nvPr/>
        </p:nvPicPr>
        <p:blipFill>
          <a:blip r:embed="rId4"/>
          <a:stretch>
            <a:fillRect/>
          </a:stretch>
        </p:blipFill>
        <p:spPr>
          <a:xfrm>
            <a:off x="181233" y="137206"/>
            <a:ext cx="3789405" cy="764055"/>
          </a:xfrm>
          <a:prstGeom prst="rect">
            <a:avLst/>
          </a:prstGeom>
        </p:spPr>
      </p:pic>
    </p:spTree>
    <p:extLst>
      <p:ext uri="{BB962C8B-B14F-4D97-AF65-F5344CB8AC3E}">
        <p14:creationId xmlns:p14="http://schemas.microsoft.com/office/powerpoint/2010/main" val="266260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C18E88E-87B2-0D57-510B-9C7256C9EFB7}"/>
              </a:ext>
            </a:extLst>
          </p:cNvPr>
          <p:cNvPicPr>
            <a:picLocks noChangeAspect="1"/>
          </p:cNvPicPr>
          <p:nvPr/>
        </p:nvPicPr>
        <p:blipFill>
          <a:blip r:embed="rId2"/>
          <a:stretch>
            <a:fillRect/>
          </a:stretch>
        </p:blipFill>
        <p:spPr>
          <a:xfrm>
            <a:off x="418552" y="68198"/>
            <a:ext cx="8592030" cy="4610894"/>
          </a:xfrm>
          <a:prstGeom prst="rect">
            <a:avLst/>
          </a:prstGeom>
        </p:spPr>
      </p:pic>
    </p:spTree>
    <p:extLst>
      <p:ext uri="{BB962C8B-B14F-4D97-AF65-F5344CB8AC3E}">
        <p14:creationId xmlns:p14="http://schemas.microsoft.com/office/powerpoint/2010/main" val="399988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987A22B5-4832-C986-DC97-DF2F3EEDF141}"/>
              </a:ext>
            </a:extLst>
          </p:cNvPr>
          <p:cNvSpPr txBox="1"/>
          <p:nvPr/>
        </p:nvSpPr>
        <p:spPr>
          <a:xfrm>
            <a:off x="6205869" y="4866501"/>
            <a:ext cx="3044456" cy="276999"/>
          </a:xfrm>
          <a:prstGeom prst="rect">
            <a:avLst/>
          </a:prstGeom>
          <a:noFill/>
        </p:spPr>
        <p:txBody>
          <a:bodyPr wrap="square">
            <a:spAutoFit/>
          </a:bodyPr>
          <a:lstStyle/>
          <a:p>
            <a:r>
              <a:rPr lang="en-US" altLang="zh-CN" sz="1200" b="0" i="0" u="none" strike="noStrike" baseline="0" dirty="0"/>
              <a:t>Nephrol Dial Transplant (2022) 37: 991–993</a:t>
            </a:r>
            <a:endParaRPr lang="zh-CN" altLang="en-US" sz="1200" dirty="0"/>
          </a:p>
        </p:txBody>
      </p:sp>
      <p:grpSp>
        <p:nvGrpSpPr>
          <p:cNvPr id="2" name="组合 1">
            <a:extLst>
              <a:ext uri="{FF2B5EF4-FFF2-40B4-BE49-F238E27FC236}">
                <a16:creationId xmlns:a16="http://schemas.microsoft.com/office/drawing/2014/main" id="{158EE8D0-2D92-8F60-9C10-E3F4D50E4E4D}"/>
              </a:ext>
            </a:extLst>
          </p:cNvPr>
          <p:cNvGrpSpPr/>
          <p:nvPr/>
        </p:nvGrpSpPr>
        <p:grpSpPr>
          <a:xfrm>
            <a:off x="13237" y="3380106"/>
            <a:ext cx="8979069" cy="1275415"/>
            <a:chOff x="13237" y="3380106"/>
            <a:chExt cx="8979069" cy="1275415"/>
          </a:xfrm>
        </p:grpSpPr>
        <p:pic>
          <p:nvPicPr>
            <p:cNvPr id="12" name="图片 11">
              <a:extLst>
                <a:ext uri="{FF2B5EF4-FFF2-40B4-BE49-F238E27FC236}">
                  <a16:creationId xmlns:a16="http://schemas.microsoft.com/office/drawing/2014/main" id="{3754C337-1B20-AFD9-0BB4-2415FC71F525}"/>
                </a:ext>
              </a:extLst>
            </p:cNvPr>
            <p:cNvPicPr>
              <a:picLocks noChangeAspect="1"/>
            </p:cNvPicPr>
            <p:nvPr/>
          </p:nvPicPr>
          <p:blipFill>
            <a:blip r:embed="rId3"/>
            <a:stretch>
              <a:fillRect/>
            </a:stretch>
          </p:blipFill>
          <p:spPr>
            <a:xfrm>
              <a:off x="13237" y="3380106"/>
              <a:ext cx="8979069" cy="1275415"/>
            </a:xfrm>
            <a:prstGeom prst="rect">
              <a:avLst/>
            </a:prstGeom>
          </p:spPr>
        </p:pic>
        <p:sp>
          <p:nvSpPr>
            <p:cNvPr id="13" name="矩形: 圆角 12">
              <a:extLst>
                <a:ext uri="{FF2B5EF4-FFF2-40B4-BE49-F238E27FC236}">
                  <a16:creationId xmlns:a16="http://schemas.microsoft.com/office/drawing/2014/main" id="{AC69D645-2230-EA5C-1BCC-6FC1C39197C2}"/>
                </a:ext>
              </a:extLst>
            </p:cNvPr>
            <p:cNvSpPr/>
            <p:nvPr/>
          </p:nvSpPr>
          <p:spPr>
            <a:xfrm>
              <a:off x="6623222" y="4017813"/>
              <a:ext cx="2191264" cy="1834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4" name="矩形: 圆角 13">
              <a:extLst>
                <a:ext uri="{FF2B5EF4-FFF2-40B4-BE49-F238E27FC236}">
                  <a16:creationId xmlns:a16="http://schemas.microsoft.com/office/drawing/2014/main" id="{762BB111-751A-DD48-A28A-98AEB3FB4F38}"/>
                </a:ext>
              </a:extLst>
            </p:cNvPr>
            <p:cNvSpPr/>
            <p:nvPr/>
          </p:nvSpPr>
          <p:spPr>
            <a:xfrm>
              <a:off x="31334" y="4017813"/>
              <a:ext cx="1970461" cy="1834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grpSp>
      <p:pic>
        <p:nvPicPr>
          <p:cNvPr id="4" name="图片 3">
            <a:extLst>
              <a:ext uri="{FF2B5EF4-FFF2-40B4-BE49-F238E27FC236}">
                <a16:creationId xmlns:a16="http://schemas.microsoft.com/office/drawing/2014/main" id="{04925212-3B67-D680-6B45-A3DF1A4379A5}"/>
              </a:ext>
            </a:extLst>
          </p:cNvPr>
          <p:cNvPicPr>
            <a:picLocks noChangeAspect="1"/>
          </p:cNvPicPr>
          <p:nvPr/>
        </p:nvPicPr>
        <p:blipFill>
          <a:blip r:embed="rId4"/>
          <a:stretch>
            <a:fillRect/>
          </a:stretch>
        </p:blipFill>
        <p:spPr>
          <a:xfrm>
            <a:off x="1787610" y="140947"/>
            <a:ext cx="5947719" cy="3244893"/>
          </a:xfrm>
          <a:prstGeom prst="rect">
            <a:avLst/>
          </a:prstGeom>
        </p:spPr>
      </p:pic>
    </p:spTree>
    <p:extLst>
      <p:ext uri="{BB962C8B-B14F-4D97-AF65-F5344CB8AC3E}">
        <p14:creationId xmlns:p14="http://schemas.microsoft.com/office/powerpoint/2010/main" val="297157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82AB44B-A4A9-4C6A-B880-359D498476C7}"/>
              </a:ext>
            </a:extLst>
          </p:cNvPr>
          <p:cNvSpPr txBox="1"/>
          <p:nvPr/>
        </p:nvSpPr>
        <p:spPr>
          <a:xfrm>
            <a:off x="7082725" y="4782539"/>
            <a:ext cx="1952787" cy="276999"/>
          </a:xfrm>
          <a:prstGeom prst="rect">
            <a:avLst/>
          </a:prstGeom>
          <a:noFill/>
        </p:spPr>
        <p:txBody>
          <a:bodyPr wrap="square">
            <a:spAutoFit/>
          </a:bodyPr>
          <a:lstStyle/>
          <a:p>
            <a:r>
              <a:rPr lang="en-US" altLang="zh-CN" sz="1200" b="0" i="0" u="none" strike="noStrike" baseline="0" dirty="0">
                <a:latin typeface="Arial" panose="020B0604020202020204" pitchFamily="34" charset="0"/>
              </a:rPr>
              <a:t>AJKD</a:t>
            </a:r>
            <a:r>
              <a:rPr lang="en-US" altLang="zh-CN" sz="1200" dirty="0">
                <a:latin typeface="Arial" panose="020B0604020202020204" pitchFamily="34" charset="0"/>
              </a:rPr>
              <a:t>,</a:t>
            </a:r>
            <a:r>
              <a:rPr lang="en-US" altLang="zh-CN" sz="1200" b="0" i="0" u="none" strike="noStrike" baseline="0" dirty="0">
                <a:latin typeface="Arial" panose="020B0604020202020204" pitchFamily="34" charset="0"/>
              </a:rPr>
              <a:t>1989: pp 365-369</a:t>
            </a:r>
            <a:endParaRPr lang="zh-CN" altLang="en-US" sz="1200" dirty="0"/>
          </a:p>
        </p:txBody>
      </p:sp>
      <p:sp>
        <p:nvSpPr>
          <p:cNvPr id="2" name="文本框 1">
            <a:extLst>
              <a:ext uri="{FF2B5EF4-FFF2-40B4-BE49-F238E27FC236}">
                <a16:creationId xmlns:a16="http://schemas.microsoft.com/office/drawing/2014/main" id="{8DE298D3-23F9-874D-A864-3A0DF5D18A12}"/>
              </a:ext>
            </a:extLst>
          </p:cNvPr>
          <p:cNvSpPr txBox="1"/>
          <p:nvPr/>
        </p:nvSpPr>
        <p:spPr>
          <a:xfrm>
            <a:off x="709635" y="217483"/>
            <a:ext cx="7176089" cy="50129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b="1" dirty="0">
                <a:ea typeface="黑体" panose="02010609060101010101" pitchFamily="49" charset="-122"/>
              </a:rPr>
              <a:t>血小板增多症</a:t>
            </a:r>
            <a:endParaRPr lang="en-US" altLang="zh-CN" sz="2000" b="1" dirty="0">
              <a:ea typeface="黑体" panose="02010609060101010101" pitchFamily="49" charset="-122"/>
            </a:endParaRPr>
          </a:p>
        </p:txBody>
      </p:sp>
      <p:pic>
        <p:nvPicPr>
          <p:cNvPr id="4" name="图片 3">
            <a:extLst>
              <a:ext uri="{FF2B5EF4-FFF2-40B4-BE49-F238E27FC236}">
                <a16:creationId xmlns:a16="http://schemas.microsoft.com/office/drawing/2014/main" id="{A05BAA54-AB83-CDF5-2172-C61956FCFC2C}"/>
              </a:ext>
            </a:extLst>
          </p:cNvPr>
          <p:cNvPicPr>
            <a:picLocks noChangeAspect="1"/>
          </p:cNvPicPr>
          <p:nvPr/>
        </p:nvPicPr>
        <p:blipFill>
          <a:blip r:embed="rId3"/>
          <a:stretch>
            <a:fillRect/>
          </a:stretch>
        </p:blipFill>
        <p:spPr>
          <a:xfrm>
            <a:off x="162673" y="1028756"/>
            <a:ext cx="4160639" cy="3085988"/>
          </a:xfrm>
          <a:prstGeom prst="rect">
            <a:avLst/>
          </a:prstGeom>
        </p:spPr>
      </p:pic>
      <p:pic>
        <p:nvPicPr>
          <p:cNvPr id="6" name="图片 5">
            <a:extLst>
              <a:ext uri="{FF2B5EF4-FFF2-40B4-BE49-F238E27FC236}">
                <a16:creationId xmlns:a16="http://schemas.microsoft.com/office/drawing/2014/main" id="{438752BE-BB47-AA99-65D7-4B54813439F2}"/>
              </a:ext>
            </a:extLst>
          </p:cNvPr>
          <p:cNvPicPr>
            <a:picLocks noChangeAspect="1"/>
          </p:cNvPicPr>
          <p:nvPr/>
        </p:nvPicPr>
        <p:blipFill>
          <a:blip r:embed="rId4"/>
          <a:stretch>
            <a:fillRect/>
          </a:stretch>
        </p:blipFill>
        <p:spPr>
          <a:xfrm>
            <a:off x="4572000" y="466635"/>
            <a:ext cx="4222301" cy="4084071"/>
          </a:xfrm>
          <a:prstGeom prst="rect">
            <a:avLst/>
          </a:prstGeom>
        </p:spPr>
      </p:pic>
      <p:sp>
        <p:nvSpPr>
          <p:cNvPr id="10" name="文本框 9">
            <a:extLst>
              <a:ext uri="{FF2B5EF4-FFF2-40B4-BE49-F238E27FC236}">
                <a16:creationId xmlns:a16="http://schemas.microsoft.com/office/drawing/2014/main" id="{AF733E7C-97FA-D76D-6405-F9FAC0EBA5FF}"/>
              </a:ext>
            </a:extLst>
          </p:cNvPr>
          <p:cNvSpPr txBox="1"/>
          <p:nvPr/>
        </p:nvSpPr>
        <p:spPr>
          <a:xfrm>
            <a:off x="1082041" y="4181374"/>
            <a:ext cx="3543300" cy="369332"/>
          </a:xfrm>
          <a:prstGeom prst="rect">
            <a:avLst/>
          </a:prstGeom>
          <a:noFill/>
        </p:spPr>
        <p:txBody>
          <a:bodyPr wrap="square" rtlCol="0">
            <a:spAutoFit/>
          </a:bodyPr>
          <a:lstStyle/>
          <a:p>
            <a:r>
              <a:rPr lang="zh-CN" altLang="en-US" dirty="0">
                <a:ea typeface="黑体" panose="02010609060101010101" pitchFamily="49" charset="-122"/>
              </a:rPr>
              <a:t>血清钾高于血浆钾</a:t>
            </a:r>
            <a:r>
              <a:rPr lang="en-US" altLang="zh-CN" dirty="0">
                <a:ea typeface="黑体" panose="02010609060101010101" pitchFamily="49" charset="-122"/>
              </a:rPr>
              <a:t>0.1-0.4mmol/L</a:t>
            </a:r>
            <a:endParaRPr lang="zh-CN" altLang="en-US" dirty="0">
              <a:ea typeface="黑体" panose="02010609060101010101" pitchFamily="49" charset="-122"/>
            </a:endParaRPr>
          </a:p>
        </p:txBody>
      </p:sp>
      <p:sp>
        <p:nvSpPr>
          <p:cNvPr id="11" name="矩形 10">
            <a:extLst>
              <a:ext uri="{FF2B5EF4-FFF2-40B4-BE49-F238E27FC236}">
                <a16:creationId xmlns:a16="http://schemas.microsoft.com/office/drawing/2014/main" id="{721B29A0-1F73-047D-63AD-2FB0AC035A78}"/>
              </a:ext>
            </a:extLst>
          </p:cNvPr>
          <p:cNvSpPr/>
          <p:nvPr/>
        </p:nvSpPr>
        <p:spPr>
          <a:xfrm>
            <a:off x="7879901" y="396240"/>
            <a:ext cx="914400" cy="6325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661046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6012</TotalTime>
  <Words>2896</Words>
  <Application>Microsoft Office PowerPoint</Application>
  <PresentationFormat>全屏显示(16:9)</PresentationFormat>
  <Paragraphs>399</Paragraphs>
  <Slides>39</Slides>
  <Notes>12</Notes>
  <HiddenSlides>1</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39</vt:i4>
      </vt:variant>
    </vt:vector>
  </HeadingPairs>
  <TitlesOfParts>
    <vt:vector size="59" baseType="lpstr">
      <vt:lpstr>AdvJoannaMT</vt:lpstr>
      <vt:lpstr>Helvetica-Oblique</vt:lpstr>
      <vt:lpstr>HG丸ｺﾞｼｯｸM-PRO</vt:lpstr>
      <vt:lpstr>MyriadPro-Regular</vt:lpstr>
      <vt:lpstr>SyntaxLTStd-Roman</vt:lpstr>
      <vt:lpstr>Times-Roman</vt:lpstr>
      <vt:lpstr>等线</vt:lpstr>
      <vt:lpstr>黑体</vt:lpstr>
      <vt:lpstr>华文彩云</vt:lpstr>
      <vt:lpstr>Microsoft YaHei</vt:lpstr>
      <vt:lpstr>Microsoft YaHei</vt:lpstr>
      <vt:lpstr>幼圆</vt:lpstr>
      <vt:lpstr>Arial</vt:lpstr>
      <vt:lpstr>Calibri</vt:lpstr>
      <vt:lpstr>Cambria Math</vt:lpstr>
      <vt:lpstr>Helvetica</vt:lpstr>
      <vt:lpstr>Impact</vt:lpstr>
      <vt:lpstr>Noto Sans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 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Hualin Qi</dc:creator>
  <cp:lastModifiedBy>华林 齐</cp:lastModifiedBy>
  <cp:revision>134</cp:revision>
  <dcterms:modified xsi:type="dcterms:W3CDTF">2023-10-01T12:49:33Z</dcterms:modified>
</cp:coreProperties>
</file>